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57"/>
  </p:notesMasterIdLst>
  <p:sldIdLst>
    <p:sldId id="472" r:id="rId2"/>
    <p:sldId id="483" r:id="rId3"/>
    <p:sldId id="460" r:id="rId4"/>
    <p:sldId id="484" r:id="rId5"/>
    <p:sldId id="485" r:id="rId6"/>
    <p:sldId id="258" r:id="rId7"/>
    <p:sldId id="461" r:id="rId8"/>
    <p:sldId id="462" r:id="rId9"/>
    <p:sldId id="463" r:id="rId10"/>
    <p:sldId id="259" r:id="rId11"/>
    <p:sldId id="260" r:id="rId12"/>
    <p:sldId id="459" r:id="rId13"/>
    <p:sldId id="433" r:id="rId14"/>
    <p:sldId id="456" r:id="rId15"/>
    <p:sldId id="434" r:id="rId16"/>
    <p:sldId id="435" r:id="rId17"/>
    <p:sldId id="473" r:id="rId18"/>
    <p:sldId id="436" r:id="rId19"/>
    <p:sldId id="475" r:id="rId20"/>
    <p:sldId id="437" r:id="rId21"/>
    <p:sldId id="451" r:id="rId22"/>
    <p:sldId id="450" r:id="rId23"/>
    <p:sldId id="438" r:id="rId24"/>
    <p:sldId id="439" r:id="rId25"/>
    <p:sldId id="440" r:id="rId26"/>
    <p:sldId id="457" r:id="rId27"/>
    <p:sldId id="486" r:id="rId28"/>
    <p:sldId id="448" r:id="rId29"/>
    <p:sldId id="455" r:id="rId30"/>
    <p:sldId id="476" r:id="rId31"/>
    <p:sldId id="477" r:id="rId32"/>
    <p:sldId id="441" r:id="rId33"/>
    <p:sldId id="442" r:id="rId34"/>
    <p:sldId id="449" r:id="rId35"/>
    <p:sldId id="443" r:id="rId36"/>
    <p:sldId id="444" r:id="rId37"/>
    <p:sldId id="445" r:id="rId38"/>
    <p:sldId id="458" r:id="rId39"/>
    <p:sldId id="478" r:id="rId40"/>
    <p:sldId id="479" r:id="rId41"/>
    <p:sldId id="482" r:id="rId42"/>
    <p:sldId id="453" r:id="rId43"/>
    <p:sldId id="480" r:id="rId44"/>
    <p:sldId id="420" r:id="rId45"/>
    <p:sldId id="268" r:id="rId46"/>
    <p:sldId id="271" r:id="rId47"/>
    <p:sldId id="466" r:id="rId48"/>
    <p:sldId id="467" r:id="rId49"/>
    <p:sldId id="465" r:id="rId50"/>
    <p:sldId id="468" r:id="rId51"/>
    <p:sldId id="470" r:id="rId52"/>
    <p:sldId id="469" r:id="rId53"/>
    <p:sldId id="474" r:id="rId54"/>
    <p:sldId id="487" r:id="rId55"/>
    <p:sldId id="481" r:id="rId56"/>
  </p:sldIdLst>
  <p:sldSz cx="9144000" cy="6858000" type="screen4x3"/>
  <p:notesSz cx="6858000" cy="9144000"/>
  <p:custDataLst>
    <p:tags r:id="rId5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1495"/>
    <a:srgbClr val="FF33CC"/>
    <a:srgbClr val="FF66CC"/>
    <a:srgbClr val="CDDF23"/>
    <a:srgbClr val="A9A75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73" autoAdjust="0"/>
    <p:restoredTop sz="94675"/>
  </p:normalViewPr>
  <p:slideViewPr>
    <p:cSldViewPr>
      <p:cViewPr>
        <p:scale>
          <a:sx n="70" d="100"/>
          <a:sy n="70" d="100"/>
        </p:scale>
        <p:origin x="-115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4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8BE97-6155-4ECC-84FE-3F394F077DBF}" type="datetimeFigureOut">
              <a:rPr lang="en-US" smtClean="0"/>
              <a:pPr/>
              <a:t>16-Oct-26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5CFCE-9147-4A0E-B70F-8CC2E7DC90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>
          <a:extLst>
            <a:ext uri="{FF2B5EF4-FFF2-40B4-BE49-F238E27FC236}">
              <a16:creationId xmlns:a16="http://schemas.microsoft.com/office/drawing/2014/main" xmlns="" id="{01EDA5F5-013A-7BB6-5988-B41E2834D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7:notes">
            <a:extLst>
              <a:ext uri="{FF2B5EF4-FFF2-40B4-BE49-F238E27FC236}">
                <a16:creationId xmlns:a16="http://schemas.microsoft.com/office/drawing/2014/main" xmlns="" id="{C74944E9-760A-1677-D9C2-BC1DC01517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2" name="Google Shape;252;p17:notes">
            <a:extLst>
              <a:ext uri="{FF2B5EF4-FFF2-40B4-BE49-F238E27FC236}">
                <a16:creationId xmlns:a16="http://schemas.microsoft.com/office/drawing/2014/main" xmlns="" id="{56D76286-6DAC-F026-75B8-273F5ABE1C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193786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Usually, 3%–4% of live birth children are suffering from birth defects. Understanding of this malformation is essential before treatment.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All structures in the human body are developing from a single cell. Studying embryology will help to understand the gross anatomy and histological structures of the body.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Deviated growth and development may lead to many diseases. Genes controlling development may have mutation results into a disease.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the field of reproductive medicine, embryology helps for better practice for well-being of mother and newborn.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Knowledge of embryology can be applied in infertility cases (in vitro fertilisation, intra uterine insemination).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Knowledge of embryology is essential for prenatal diagnosis and fetal therapy (amniocentesis, chorionic villus sampling).</a:t>
            </a:r>
            <a:endParaRPr/>
          </a:p>
        </p:txBody>
      </p:sp>
      <p:sp>
        <p:nvSpPr>
          <p:cNvPr id="117" name="Google Shape;117;p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/>
              <a:t>Periods of human embryology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Most of the clinicians divide human prenatal development as first, second and third trimesters (each of three-month period).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Embryologically prenatal growth is divided 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/>
              <a:t>Germinal period</a:t>
            </a:r>
            <a:r>
              <a:rPr lang="en-US"/>
              <a:t>: first three weeks of development after fertilisation.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/>
              <a:t>Embryonic period</a:t>
            </a:r>
            <a:r>
              <a:rPr lang="en-US"/>
              <a:t>: from fourth to the eighth week of development.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/>
              <a:t>Foetal period:</a:t>
            </a:r>
            <a:r>
              <a:rPr lang="en-US"/>
              <a:t> from the third month, up to termination of the pregnancy.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Period of egg: It extends for one week from fertilisation till the implantation into the uterine wall.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concepts (product of conception) is called preimplantation conceptus. In in vitro fertilisation </a:t>
            </a:r>
            <a:r>
              <a:rPr lang="en-US" i="1"/>
              <a:t>pre-implantation conceptus</a:t>
            </a:r>
            <a:r>
              <a:rPr lang="en-US"/>
              <a:t> needs to be transferred to the uterus for further growth.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Further, on implantation, conceptus is called </a:t>
            </a:r>
            <a:r>
              <a:rPr lang="en-US" i="1"/>
              <a:t>post-implantation conceptus</a:t>
            </a:r>
            <a:r>
              <a:rPr lang="en-US"/>
              <a:t>.</a:t>
            </a:r>
            <a:endParaRPr/>
          </a:p>
        </p:txBody>
      </p:sp>
      <p:sp>
        <p:nvSpPr>
          <p:cNvPr id="125" name="Google Shape;125;p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E598B9C-5D71-4EF3-BE66-4B02EE8A2CBF}" type="datetimeFigureOut">
              <a:rPr lang="en-US" smtClean="0"/>
              <a:pPr/>
              <a:t>16-Oct-26</a:t>
            </a:fld>
            <a:endParaRPr lang="en-IN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F901F8F-2FDB-4ECA-B10C-D8D05945315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598B9C-5D71-4EF3-BE66-4B02EE8A2CBF}" type="datetimeFigureOut">
              <a:rPr lang="en-US" smtClean="0"/>
              <a:pPr/>
              <a:t>16-Oct-26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901F8F-2FDB-4ECA-B10C-D8D05945315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E598B9C-5D71-4EF3-BE66-4B02EE8A2CBF}" type="datetimeFigureOut">
              <a:rPr lang="en-US" smtClean="0"/>
              <a:pPr/>
              <a:t>16-Oct-26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F901F8F-2FDB-4ECA-B10C-D8D05945315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598B9C-5D71-4EF3-BE66-4B02EE8A2CBF}" type="datetimeFigureOut">
              <a:rPr lang="en-US" smtClean="0"/>
              <a:pPr/>
              <a:t>16-Oct-26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901F8F-2FDB-4ECA-B10C-D8D05945315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598B9C-5D71-4EF3-BE66-4B02EE8A2CBF}" type="datetimeFigureOut">
              <a:rPr lang="en-US" smtClean="0"/>
              <a:pPr/>
              <a:t>16-Oct-26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901F8F-2FDB-4ECA-B10C-D8D05945315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598B9C-5D71-4EF3-BE66-4B02EE8A2CBF}" type="datetimeFigureOut">
              <a:rPr lang="en-US" smtClean="0"/>
              <a:pPr/>
              <a:t>16-Oct-26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901F8F-2FDB-4ECA-B10C-D8D05945315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E598B9C-5D71-4EF3-BE66-4B02EE8A2CBF}" type="datetimeFigureOut">
              <a:rPr lang="en-US" smtClean="0"/>
              <a:pPr/>
              <a:t>16-Oct-26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901F8F-2FDB-4ECA-B10C-D8D05945315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598B9C-5D71-4EF3-BE66-4B02EE8A2CBF}" type="datetimeFigureOut">
              <a:rPr lang="en-US" smtClean="0"/>
              <a:pPr/>
              <a:t>16-Oct-26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901F8F-2FDB-4ECA-B10C-D8D05945315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598B9C-5D71-4EF3-BE66-4B02EE8A2CBF}" type="datetimeFigureOut">
              <a:rPr lang="en-US" smtClean="0"/>
              <a:pPr/>
              <a:t>16-Oct-26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901F8F-2FDB-4ECA-B10C-D8D05945315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598B9C-5D71-4EF3-BE66-4B02EE8A2CBF}" type="datetimeFigureOut">
              <a:rPr lang="en-US" smtClean="0"/>
              <a:pPr/>
              <a:t>16-Oct-26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901F8F-2FDB-4ECA-B10C-D8D05945315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E598B9C-5D71-4EF3-BE66-4B02EE8A2CBF}" type="datetimeFigureOut">
              <a:rPr lang="en-US" smtClean="0"/>
              <a:pPr/>
              <a:t>16-Oct-26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F901F8F-2FDB-4ECA-B10C-D8D05945315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E598B9C-5D71-4EF3-BE66-4B02EE8A2CBF}" type="datetimeFigureOut">
              <a:rPr lang="en-US" smtClean="0"/>
              <a:pPr/>
              <a:t>16-Oct-26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F901F8F-2FDB-4ECA-B10C-D8D059453157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79248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Embryology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300" dirty="0" smtClean="0">
                <a:solidFill>
                  <a:srgbClr val="FF0000"/>
                </a:solidFill>
                <a:latin typeface="Algerian" pitchFamily="82" charset="0"/>
              </a:rPr>
              <a:t>CELL  DIVISION</a:t>
            </a:r>
            <a:endParaRPr lang="en-IN" sz="40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810000" y="4648200"/>
            <a:ext cx="4495800" cy="22098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DR. PRAVEEN  KURREY</a:t>
            </a:r>
          </a:p>
          <a:p>
            <a:pPr>
              <a:lnSpc>
                <a:spcPct val="110000"/>
              </a:lnSpc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800" b="1" dirty="0" smtClean="0">
                <a:solidFill>
                  <a:srgbClr val="D61495"/>
                </a:solidFill>
                <a:latin typeface="Times New Roman" pitchFamily="18" charset="0"/>
                <a:cs typeface="Times New Roman" pitchFamily="18" charset="0"/>
              </a:rPr>
              <a:t>M.B.B.S., M.S. BCME, BCBR, CISP                                          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PROFESSOR  ANATOMY</a:t>
            </a:r>
          </a:p>
          <a:p>
            <a:pPr>
              <a:lnSpc>
                <a:spcPct val="110000"/>
              </a:lnSpc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AIIMS RAIPUR                    </a:t>
            </a:r>
            <a:r>
              <a:rPr lang="en-US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endParaRPr lang="en-IN" sz="2000" dirty="0">
              <a:solidFill>
                <a:srgbClr val="FFC000"/>
              </a:solidFill>
            </a:endParaRPr>
          </a:p>
        </p:txBody>
      </p:sp>
      <p:pic>
        <p:nvPicPr>
          <p:cNvPr id="5" name="Picture 4" descr="2. Website Logo 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1905000"/>
            <a:ext cx="3886200" cy="2590800"/>
          </a:xfrm>
          <a:prstGeom prst="rect">
            <a:avLst/>
          </a:prstGeom>
        </p:spPr>
      </p:pic>
      <p:pic>
        <p:nvPicPr>
          <p:cNvPr id="9" name="Picture 2" descr="C:\Users\USER\Desktop\inde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1" y="2971800"/>
            <a:ext cx="3401265" cy="3386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53">
          <a:extLst>
            <a:ext uri="{FF2B5EF4-FFF2-40B4-BE49-F238E27FC236}">
              <a16:creationId xmlns:a16="http://schemas.microsoft.com/office/drawing/2014/main" xmlns="" id="{884A7DFD-8384-D23D-D3E0-78045CCBC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xmlns="" id="{D4CC15AD-63C1-CF47-0B7F-60FE17CC154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131692"/>
            <a:ext cx="6324600" cy="6675039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34477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>
            <a:spLocks noGrp="1"/>
          </p:cNvSpPr>
          <p:nvPr>
            <p:ph type="title"/>
          </p:nvPr>
        </p:nvSpPr>
        <p:spPr>
          <a:xfrm>
            <a:off x="628650" y="381000"/>
            <a:ext cx="7219950" cy="12227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3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Basic </a:t>
            </a:r>
            <a:r>
              <a:rPr lang="en-US" sz="3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terminology</a:t>
            </a:r>
            <a:endParaRPr sz="3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5" name="Google Shape;105;p3"/>
          <p:cNvSpPr txBox="1">
            <a:spLocks noGrp="1"/>
          </p:cNvSpPr>
          <p:nvPr>
            <p:ph idx="1"/>
          </p:nvPr>
        </p:nvSpPr>
        <p:spPr>
          <a:xfrm>
            <a:off x="304800" y="1371600"/>
            <a:ext cx="78486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rmAutofit lnSpcReduction="10000"/>
          </a:bodyPr>
          <a:lstStyle/>
          <a:p>
            <a:pPr marL="171450" indent="-17145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2590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Embryology: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Study of the formation and the development of an organism.</a:t>
            </a:r>
          </a:p>
          <a:p>
            <a:pPr marL="171450" indent="-17145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2590"/>
            </a:pPr>
            <a:endParaRPr sz="2400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SzPts val="2590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Reproduction: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Involves fusion of male and female gametes to produce offspring → maintain species.</a:t>
            </a:r>
          </a:p>
          <a:p>
            <a:pPr marL="171450" indent="-17145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SzPts val="2590"/>
            </a:pPr>
            <a:endParaRPr sz="2400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SzPts val="2590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Ontogeny: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Study of the complete life cycle of an organism.</a:t>
            </a:r>
          </a:p>
          <a:p>
            <a:pPr marL="171450" indent="-17145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SzPts val="2590"/>
            </a:pPr>
            <a:endParaRPr sz="2400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SzPts val="2590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Phylogeny: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Deals with evolutionary history and relationship among the organisms.</a:t>
            </a:r>
            <a:endParaRPr sz="2400" dirty="0">
              <a:latin typeface="Arial" pitchFamily="34" charset="0"/>
              <a:cs typeface="Arial" pitchFamily="34" charset="0"/>
            </a:endParaRPr>
          </a:p>
          <a:p>
            <a:pPr marL="171450" indent="-48101">
              <a:lnSpc>
                <a:spcPct val="120000"/>
              </a:lnSpc>
              <a:spcBef>
                <a:spcPts val="750"/>
              </a:spcBef>
              <a:buClr>
                <a:schemeClr val="dk1"/>
              </a:buClr>
              <a:buSzPts val="2590"/>
              <a:buNone/>
            </a:pPr>
            <a:endParaRPr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4AA33D-B609-ED27-F001-299485BDC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762000"/>
            <a:ext cx="7467600" cy="5364163"/>
          </a:xfrm>
        </p:spPr>
        <p:txBody>
          <a:bodyPr/>
          <a:lstStyle/>
          <a:p>
            <a:pPr marL="171450" indent="-171450">
              <a:lnSpc>
                <a:spcPct val="150000"/>
              </a:lnSpc>
              <a:spcBef>
                <a:spcPts val="750"/>
              </a:spcBef>
              <a:buClr>
                <a:schemeClr val="dk1"/>
              </a:buClr>
              <a:buSzPts val="2590"/>
            </a:pPr>
            <a:r>
              <a:rPr lang="en-US" sz="3200" dirty="0">
                <a:solidFill>
                  <a:srgbClr val="FFC000"/>
                </a:solidFill>
              </a:rPr>
              <a:t>Ontogeny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C000"/>
                </a:solidFill>
              </a:rPr>
              <a:t>recapitulates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C000"/>
                </a:solidFill>
              </a:rPr>
              <a:t>phylogeny</a:t>
            </a:r>
            <a:r>
              <a:rPr lang="en-US" sz="3200" dirty="0"/>
              <a:t> (Ernst Haeckel, 1866).</a:t>
            </a:r>
          </a:p>
          <a:p>
            <a:pPr marL="0" indent="0">
              <a:lnSpc>
                <a:spcPct val="150000"/>
              </a:lnSpc>
              <a:spcBef>
                <a:spcPts val="750"/>
              </a:spcBef>
              <a:buClr>
                <a:schemeClr val="dk1"/>
              </a:buClr>
              <a:buSzPts val="2590"/>
              <a:buNone/>
            </a:pPr>
            <a:r>
              <a:rPr lang="en-US" sz="3200" dirty="0"/>
              <a:t>	Developing the human kidney: </a:t>
            </a:r>
          </a:p>
          <a:p>
            <a:pPr marL="0" indent="0">
              <a:lnSpc>
                <a:spcPct val="150000"/>
              </a:lnSpc>
              <a:spcBef>
                <a:spcPts val="750"/>
              </a:spcBef>
              <a:buClr>
                <a:schemeClr val="dk1"/>
              </a:buClr>
              <a:buSzPts val="2590"/>
              <a:buNone/>
            </a:pPr>
            <a:r>
              <a:rPr lang="en-US" sz="3200" dirty="0"/>
              <a:t>Pronephric kidney → </a:t>
            </a:r>
          </a:p>
          <a:p>
            <a:pPr marL="0" indent="0">
              <a:lnSpc>
                <a:spcPct val="150000"/>
              </a:lnSpc>
              <a:spcBef>
                <a:spcPts val="750"/>
              </a:spcBef>
              <a:buClr>
                <a:schemeClr val="dk1"/>
              </a:buClr>
              <a:buSzPts val="2590"/>
              <a:buNone/>
            </a:pPr>
            <a:r>
              <a:rPr lang="en-US" sz="3200" dirty="0"/>
              <a:t>mesonephric kidney 	→ </a:t>
            </a:r>
          </a:p>
          <a:p>
            <a:pPr marL="0" indent="0">
              <a:lnSpc>
                <a:spcPct val="150000"/>
              </a:lnSpc>
              <a:spcBef>
                <a:spcPts val="750"/>
              </a:spcBef>
              <a:buClr>
                <a:schemeClr val="dk1"/>
              </a:buClr>
              <a:buSzPts val="2590"/>
              <a:buNone/>
            </a:pPr>
            <a:r>
              <a:rPr lang="en-US" sz="3200" dirty="0"/>
              <a:t>metanephric kidney.</a:t>
            </a:r>
          </a:p>
          <a:p>
            <a:pPr marL="0" indent="0">
              <a:lnSpc>
                <a:spcPct val="150000"/>
              </a:lnSpc>
              <a:spcBef>
                <a:spcPts val="750"/>
              </a:spcBef>
              <a:buClr>
                <a:schemeClr val="dk1"/>
              </a:buClr>
              <a:buSzPts val="2590"/>
              <a:buNone/>
            </a:pPr>
            <a:endParaRPr lang="en-US" sz="3200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7291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84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368D2644-8166-8DCF-2677-83DF8B6DFD5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143651" y="643467"/>
            <a:ext cx="6856697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D7CA84E-01AD-0317-348C-8D672B7D90CC}"/>
              </a:ext>
            </a:extLst>
          </p:cNvPr>
          <p:cNvSpPr txBox="1"/>
          <p:nvPr/>
        </p:nvSpPr>
        <p:spPr>
          <a:xfrm>
            <a:off x="1524000" y="556260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C000"/>
                </a:solidFill>
              </a:rPr>
              <a:t>Ontogeny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4673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xmlns="" id="{A4AC5506-6312-4701-8D3C-40187889A9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104BCC-6C8D-4847-647C-FFE2E390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C000"/>
                </a:solidFill>
              </a:rPr>
              <a:t>phylogeny</a:t>
            </a:r>
            <a:endParaRPr lang="en-US" sz="2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Romagnani, P. et al. (2013) Renal progenitors: an evolutionary conserved strategy for kidney regeneration Nat. Rev. Nephrol. doi:10.1038/nrneph.2012.290 ">
            <a:extLst>
              <a:ext uri="{FF2B5EF4-FFF2-40B4-BE49-F238E27FC236}">
                <a16:creationId xmlns:a16="http://schemas.microsoft.com/office/drawing/2014/main" xmlns="" id="{907E5E51-4073-83E4-C8EB-328CF3604A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57200" y="2553540"/>
            <a:ext cx="7239000" cy="295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0ED0C10-27CC-09A6-0A9A-73809E104A0A}"/>
              </a:ext>
            </a:extLst>
          </p:cNvPr>
          <p:cNvSpPr txBox="1"/>
          <p:nvPr/>
        </p:nvSpPr>
        <p:spPr>
          <a:xfrm>
            <a:off x="228600" y="5953036"/>
            <a:ext cx="8763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cap="all" dirty="0">
                <a:solidFill>
                  <a:srgbClr val="999999"/>
                </a:solidFill>
                <a:effectLst/>
                <a:latin typeface="Helvetica" pitchFamily="2" charset="0"/>
              </a:rPr>
              <a:t>ROMAGNANI, P. ET AL. (2013) RENAL PROGENITORS: AN EVOLUTIONARY CONSERVED STRATEGY FOR KIDNEY REGENERATION</a:t>
            </a:r>
            <a:r>
              <a:rPr lang="en-US" sz="1100" dirty="0"/>
              <a:t/>
            </a:r>
            <a:br>
              <a:rPr lang="en-US" sz="1100" dirty="0"/>
            </a:br>
            <a:r>
              <a:rPr lang="en-US" sz="1100" b="0" i="0" u="none" strike="noStrike" cap="all" dirty="0">
                <a:solidFill>
                  <a:srgbClr val="999999"/>
                </a:solidFill>
                <a:effectLst/>
                <a:latin typeface="Helvetica" pitchFamily="2" charset="0"/>
              </a:rPr>
              <a:t>NAT. REV. NEPHROL. DOI:10.1038/NRNEPH.2012.290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682620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>
            <a:spLocks noGrp="1"/>
          </p:cNvSpPr>
          <p:nvPr>
            <p:ph type="title"/>
          </p:nvPr>
        </p:nvSpPr>
        <p:spPr>
          <a:xfrm>
            <a:off x="609600" y="304800"/>
            <a:ext cx="7391400" cy="9941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3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Basic terminology</a:t>
            </a:r>
            <a:endParaRPr sz="3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2" name="Google Shape;112;p4"/>
          <p:cNvSpPr txBox="1">
            <a:spLocks noGrp="1"/>
          </p:cNvSpPr>
          <p:nvPr>
            <p:ph idx="1"/>
          </p:nvPr>
        </p:nvSpPr>
        <p:spPr>
          <a:xfrm>
            <a:off x="628650" y="1219200"/>
            <a:ext cx="7829550" cy="52577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marL="171450" indent="-171450">
              <a:lnSpc>
                <a:spcPct val="70000"/>
              </a:lnSpc>
              <a:spcBef>
                <a:spcPts val="0"/>
              </a:spcBef>
              <a:buClr>
                <a:schemeClr val="dk1"/>
              </a:buClr>
              <a:buSzPts val="2170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Development: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Simple single cell → complex multicellular organism.</a:t>
            </a:r>
            <a:endParaRPr sz="2000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lnSpc>
                <a:spcPct val="70000"/>
              </a:lnSpc>
              <a:spcBef>
                <a:spcPts val="750"/>
              </a:spcBef>
              <a:buClr>
                <a:schemeClr val="dk1"/>
              </a:buClr>
              <a:buSzPts val="2170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Growth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a mere increase in the number and size of cells. </a:t>
            </a:r>
            <a:endParaRPr sz="2000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lnSpc>
                <a:spcPct val="70000"/>
              </a:lnSpc>
              <a:spcBef>
                <a:spcPts val="750"/>
              </a:spcBef>
              <a:buClr>
                <a:schemeClr val="dk1"/>
              </a:buClr>
              <a:buSzPts val="2170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Types of growth: </a:t>
            </a:r>
          </a:p>
          <a:p>
            <a:pPr marL="0" indent="0">
              <a:lnSpc>
                <a:spcPct val="70000"/>
              </a:lnSpc>
              <a:spcBef>
                <a:spcPts val="750"/>
              </a:spcBef>
              <a:buClr>
                <a:schemeClr val="dk1"/>
              </a:buClr>
              <a:buSzPts val="2170"/>
              <a:buNone/>
            </a:pPr>
            <a:endParaRPr sz="2000" dirty="0">
              <a:latin typeface="Arial" pitchFamily="34" charset="0"/>
              <a:cs typeface="Arial" pitchFamily="34" charset="0"/>
            </a:endParaRPr>
          </a:p>
          <a:p>
            <a:pPr marL="728663" lvl="1" indent="-385763">
              <a:lnSpc>
                <a:spcPct val="70000"/>
              </a:lnSpc>
              <a:spcBef>
                <a:spcPts val="375"/>
              </a:spcBef>
              <a:buClr>
                <a:srgbClr val="7030A0"/>
              </a:buClr>
              <a:buSzPts val="1860"/>
              <a:buFont typeface="Calibri"/>
              <a:buAutoNum type="arabicPeriod"/>
            </a:pPr>
            <a:r>
              <a:rPr lang="en-US" sz="2000" dirty="0">
                <a:solidFill>
                  <a:srgbClr val="7030A0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Multiplicative growth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: increase in cell number by cell division.</a:t>
            </a:r>
          </a:p>
          <a:p>
            <a:pPr marL="728663" lvl="1" indent="-385763">
              <a:lnSpc>
                <a:spcPct val="70000"/>
              </a:lnSpc>
              <a:spcBef>
                <a:spcPts val="375"/>
              </a:spcBef>
              <a:buClr>
                <a:srgbClr val="7030A0"/>
              </a:buClr>
              <a:buSzPts val="1860"/>
              <a:buFont typeface="Calibri"/>
              <a:buAutoNum type="arabicPeriod"/>
            </a:pPr>
            <a:endParaRPr sz="2000" dirty="0">
              <a:latin typeface="Arial" pitchFamily="34" charset="0"/>
              <a:cs typeface="Arial" pitchFamily="34" charset="0"/>
            </a:endParaRPr>
          </a:p>
          <a:p>
            <a:pPr marL="728663" lvl="1" indent="-385763">
              <a:lnSpc>
                <a:spcPct val="70000"/>
              </a:lnSpc>
              <a:spcBef>
                <a:spcPts val="375"/>
              </a:spcBef>
              <a:buClr>
                <a:srgbClr val="7030A0"/>
              </a:buClr>
              <a:buSzPts val="1860"/>
              <a:buFont typeface="Calibri"/>
              <a:buAutoNum type="arabicPeriod"/>
            </a:pPr>
            <a:r>
              <a:rPr lang="en-US" sz="2000" dirty="0">
                <a:solidFill>
                  <a:srgbClr val="7030A0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Auxetic growth</a:t>
            </a:r>
            <a:r>
              <a:rPr lang="en-US" sz="2000" dirty="0"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: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increase in cell size.</a:t>
            </a:r>
          </a:p>
          <a:p>
            <a:pPr marL="728663" lvl="1" indent="-385763">
              <a:lnSpc>
                <a:spcPct val="70000"/>
              </a:lnSpc>
              <a:spcBef>
                <a:spcPts val="375"/>
              </a:spcBef>
              <a:buClr>
                <a:srgbClr val="7030A0"/>
              </a:buClr>
              <a:buSzPts val="1860"/>
              <a:buFont typeface="Calibri"/>
              <a:buAutoNum type="arabicPeriod"/>
            </a:pPr>
            <a:endParaRPr sz="2000" dirty="0">
              <a:latin typeface="Arial" pitchFamily="34" charset="0"/>
              <a:cs typeface="Arial" pitchFamily="34" charset="0"/>
            </a:endParaRPr>
          </a:p>
          <a:p>
            <a:pPr marL="728663" lvl="1" indent="-385763">
              <a:lnSpc>
                <a:spcPct val="70000"/>
              </a:lnSpc>
              <a:spcBef>
                <a:spcPts val="375"/>
              </a:spcBef>
              <a:buClr>
                <a:srgbClr val="7030A0"/>
              </a:buClr>
              <a:buSzPts val="1860"/>
              <a:buFont typeface="Calibri"/>
              <a:buAutoNum type="arabicPeriod"/>
            </a:pPr>
            <a:r>
              <a:rPr lang="en-US" sz="2000" dirty="0">
                <a:solidFill>
                  <a:srgbClr val="7030A0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Accretionary growth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: increase in intracellular substances.</a:t>
            </a:r>
          </a:p>
          <a:p>
            <a:pPr marL="728663" lvl="1" indent="-385763">
              <a:lnSpc>
                <a:spcPct val="70000"/>
              </a:lnSpc>
              <a:spcBef>
                <a:spcPts val="375"/>
              </a:spcBef>
              <a:buClr>
                <a:srgbClr val="7030A0"/>
              </a:buClr>
              <a:buSzPts val="1860"/>
              <a:buFont typeface="Calibri"/>
              <a:buAutoNum type="arabicPeriod"/>
            </a:pPr>
            <a:endParaRPr sz="2000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lnSpc>
                <a:spcPct val="70000"/>
              </a:lnSpc>
              <a:spcBef>
                <a:spcPts val="750"/>
              </a:spcBef>
              <a:buClr>
                <a:schemeClr val="dk1"/>
              </a:buClr>
              <a:buSzPts val="2170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Differentiation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the process of cell transformation to acquire specific character and function.</a:t>
            </a:r>
            <a:endParaRPr sz="2000" dirty="0">
              <a:latin typeface="Arial" pitchFamily="34" charset="0"/>
              <a:cs typeface="Arial" pitchFamily="34" charset="0"/>
            </a:endParaRPr>
          </a:p>
          <a:p>
            <a:pPr marL="171450" indent="-68103">
              <a:lnSpc>
                <a:spcPct val="70000"/>
              </a:lnSpc>
              <a:spcBef>
                <a:spcPts val="750"/>
              </a:spcBef>
              <a:buClr>
                <a:schemeClr val="dk1"/>
              </a:buClr>
              <a:buSzPts val="2170"/>
              <a:buNone/>
            </a:pPr>
            <a:endParaRPr sz="2000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lnSpc>
                <a:spcPct val="70000"/>
              </a:lnSpc>
              <a:spcBef>
                <a:spcPts val="750"/>
              </a:spcBef>
              <a:buClr>
                <a:schemeClr val="dk1"/>
              </a:buClr>
              <a:buSzPts val="2170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Totipotent cells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: Form all differentiated cell types of an organism – e.g.: zygote, morula</a:t>
            </a:r>
            <a:endParaRPr sz="2000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lnSpc>
                <a:spcPct val="70000"/>
              </a:lnSpc>
              <a:spcBef>
                <a:spcPts val="750"/>
              </a:spcBef>
              <a:buClr>
                <a:schemeClr val="dk1"/>
              </a:buClr>
              <a:buSzPts val="2170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Pluripotent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: Form all differentiated cell types of an organism except placenta – e.g.: inner cell mass of blastocyst</a:t>
            </a:r>
            <a:endParaRPr sz="2000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lnSpc>
                <a:spcPct val="70000"/>
              </a:lnSpc>
              <a:spcBef>
                <a:spcPts val="750"/>
              </a:spcBef>
              <a:buClr>
                <a:schemeClr val="dk1"/>
              </a:buClr>
              <a:buSzPts val="2170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Gametogenesis: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Process of formation of gametes (ovum and sperms) from germ cells.</a:t>
            </a:r>
            <a:endParaRPr sz="2000" dirty="0">
              <a:latin typeface="Arial" pitchFamily="34" charset="0"/>
              <a:cs typeface="Arial" pitchFamily="34" charset="0"/>
            </a:endParaRPr>
          </a:p>
          <a:p>
            <a:pPr marL="171450" indent="-68103">
              <a:lnSpc>
                <a:spcPct val="70000"/>
              </a:lnSpc>
              <a:spcBef>
                <a:spcPts val="750"/>
              </a:spcBef>
              <a:buClr>
                <a:schemeClr val="dk1"/>
              </a:buClr>
              <a:buSzPts val="2170"/>
              <a:buNone/>
            </a:pPr>
            <a:endParaRPr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40000"/>
                <a:satMod val="350000"/>
              </a:schemeClr>
            </a:gs>
            <a:gs pos="25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 txBox="1">
            <a:spLocks noGrp="1"/>
          </p:cNvSpPr>
          <p:nvPr>
            <p:ph type="title"/>
          </p:nvPr>
        </p:nvSpPr>
        <p:spPr>
          <a:xfrm>
            <a:off x="628650" y="304800"/>
            <a:ext cx="7886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3000" b="1" dirty="0">
                <a:solidFill>
                  <a:srgbClr val="FFFF00"/>
                </a:solidFill>
                <a:latin typeface="Arial Black" pitchFamily="34" charset="0"/>
              </a:rPr>
              <a:t>Need of embryology</a:t>
            </a:r>
            <a:endParaRPr sz="3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20" name="Google Shape;120;p5"/>
          <p:cNvSpPr txBox="1">
            <a:spLocks noGrp="1"/>
          </p:cNvSpPr>
          <p:nvPr>
            <p:ph idx="1"/>
          </p:nvPr>
        </p:nvSpPr>
        <p:spPr>
          <a:xfrm>
            <a:off x="304800" y="1524000"/>
            <a:ext cx="79248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marL="171450" indent="-17145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3%–4% of live birth children  - suffer from birth defects</a:t>
            </a:r>
            <a:endParaRPr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ts val="750"/>
              </a:spcBef>
              <a:buClr>
                <a:schemeClr val="dk1"/>
              </a:buClr>
              <a:buSzPts val="2800"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understand the gross anatomy of body and histological structures of the tissues.</a:t>
            </a:r>
            <a:endParaRPr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ts val="750"/>
              </a:spcBef>
              <a:buClr>
                <a:schemeClr val="dk1"/>
              </a:buClr>
              <a:buSzPts val="2800"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Mutation of genes controlling the development → disease.</a:t>
            </a:r>
            <a:endParaRPr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ts val="750"/>
              </a:spcBef>
              <a:buClr>
                <a:schemeClr val="dk1"/>
              </a:buClr>
              <a:buSzPts val="2800"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Reproductive medicine: For better practice for the well-being of mother and newborn.</a:t>
            </a:r>
            <a:endParaRPr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ts val="750"/>
              </a:spcBef>
              <a:buClr>
                <a:schemeClr val="dk1"/>
              </a:buClr>
              <a:buSzPts val="2800"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 infertility cases (in vitro </a:t>
            </a:r>
            <a:r>
              <a:rPr lang="en-US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fertilisation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intra uterine insemination).</a:t>
            </a:r>
            <a:endParaRPr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ts val="750"/>
              </a:spcBef>
              <a:buClr>
                <a:schemeClr val="dk1"/>
              </a:buClr>
              <a:buSzPts val="2800"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 prenatal diagnosis and fetal therapy (amniocentesis, chorionic villus sampling).</a:t>
            </a:r>
            <a:endParaRPr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1450" indent="-38100">
              <a:lnSpc>
                <a:spcPct val="150000"/>
              </a:lnSpc>
              <a:spcBef>
                <a:spcPts val="750"/>
              </a:spcBef>
              <a:buClr>
                <a:schemeClr val="dk1"/>
              </a:buClr>
              <a:buSzPts val="2800"/>
              <a:buNone/>
            </a:pPr>
            <a:endParaRPr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/>
          <p:nvPr/>
        </p:nvSpPr>
        <p:spPr>
          <a:xfrm>
            <a:off x="3711388" y="2125266"/>
            <a:ext cx="5432612" cy="3875484"/>
          </a:xfrm>
          <a:custGeom>
            <a:avLst/>
            <a:gdLst/>
            <a:ahLst/>
            <a:cxnLst/>
            <a:rect l="l" t="t" r="r" b="b"/>
            <a:pathLst>
              <a:path w="7243482" h="5167312" extrusionOk="0">
                <a:moveTo>
                  <a:pt x="0" y="0"/>
                </a:moveTo>
                <a:lnTo>
                  <a:pt x="7243482" y="0"/>
                </a:lnTo>
                <a:lnTo>
                  <a:pt x="7243482" y="5167312"/>
                </a:lnTo>
                <a:lnTo>
                  <a:pt x="221324" y="5167312"/>
                </a:lnTo>
                <a:lnTo>
                  <a:pt x="2615203" y="952"/>
                </a:lnTo>
                <a:lnTo>
                  <a:pt x="0" y="95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200">
              <a:solidFill>
                <a:schemeClr val="lt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0" y="2125980"/>
            <a:ext cx="5549382" cy="3874770"/>
          </a:xfrm>
          <a:custGeom>
            <a:avLst/>
            <a:gdLst/>
            <a:ahLst/>
            <a:cxnLst/>
            <a:rect l="l" t="t" r="r" b="b"/>
            <a:pathLst>
              <a:path w="7399176" h="5166360" extrusionOk="0">
                <a:moveTo>
                  <a:pt x="0" y="0"/>
                </a:moveTo>
                <a:lnTo>
                  <a:pt x="7399176" y="0"/>
                </a:lnTo>
                <a:lnTo>
                  <a:pt x="5005297" y="5166360"/>
                </a:lnTo>
                <a:lnTo>
                  <a:pt x="0" y="5166360"/>
                </a:lnTo>
                <a:close/>
              </a:path>
            </a:pathLst>
          </a:custGeom>
          <a:solidFill>
            <a:schemeClr val="dk1">
              <a:alpha val="84705"/>
            </a:schemeClr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200">
              <a:solidFill>
                <a:schemeClr val="lt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 txBox="1">
            <a:spLocks noGrp="1"/>
          </p:cNvSpPr>
          <p:nvPr>
            <p:ph type="title"/>
          </p:nvPr>
        </p:nvSpPr>
        <p:spPr>
          <a:xfrm>
            <a:off x="628650" y="304800"/>
            <a:ext cx="7886700" cy="182046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3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Periods of human embryology</a:t>
            </a:r>
            <a:endParaRPr sz="3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30" name="Google Shape;130;p6"/>
          <p:cNvSpPr txBox="1">
            <a:spLocks noGrp="1"/>
          </p:cNvSpPr>
          <p:nvPr>
            <p:ph idx="1"/>
          </p:nvPr>
        </p:nvSpPr>
        <p:spPr>
          <a:xfrm>
            <a:off x="189913" y="2125267"/>
            <a:ext cx="3914336" cy="3816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 marL="171450" indent="-17145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2800"/>
            </a:pPr>
            <a:r>
              <a:rPr lang="en-US" sz="1800" i="1" dirty="0">
                <a:solidFill>
                  <a:schemeClr val="lt1"/>
                </a:solidFill>
              </a:rPr>
              <a:t>Germinal period</a:t>
            </a:r>
            <a:r>
              <a:rPr lang="en-US" sz="1800" dirty="0">
                <a:solidFill>
                  <a:schemeClr val="lt1"/>
                </a:solidFill>
              </a:rPr>
              <a:t>: first three weeks of development after </a:t>
            </a:r>
            <a:r>
              <a:rPr lang="en-US" sz="1800" dirty="0" err="1">
                <a:solidFill>
                  <a:schemeClr val="lt1"/>
                </a:solidFill>
              </a:rPr>
              <a:t>fertilisation</a:t>
            </a:r>
            <a:r>
              <a:rPr lang="en-US" sz="1800" dirty="0">
                <a:solidFill>
                  <a:schemeClr val="lt1"/>
                </a:solidFill>
              </a:rPr>
              <a:t>.</a:t>
            </a:r>
            <a:endParaRPr sz="1800" dirty="0">
              <a:solidFill>
                <a:schemeClr val="lt1"/>
              </a:solidFill>
            </a:endParaRP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SzPts val="2800"/>
            </a:pPr>
            <a:r>
              <a:rPr lang="en-US" sz="1800" i="1" dirty="0">
                <a:solidFill>
                  <a:schemeClr val="lt1"/>
                </a:solidFill>
              </a:rPr>
              <a:t>Embryonic period</a:t>
            </a:r>
            <a:r>
              <a:rPr lang="en-US" sz="1800" dirty="0">
                <a:solidFill>
                  <a:schemeClr val="lt1"/>
                </a:solidFill>
              </a:rPr>
              <a:t>: from fourth to the eight week of development.</a:t>
            </a:r>
            <a:endParaRPr sz="1800" dirty="0">
              <a:solidFill>
                <a:schemeClr val="lt1"/>
              </a:solidFill>
            </a:endParaRP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Clr>
                <a:schemeClr val="lt1"/>
              </a:buClr>
              <a:buSzPts val="2800"/>
            </a:pPr>
            <a:r>
              <a:rPr lang="en-US" sz="1800" i="1" dirty="0" err="1">
                <a:solidFill>
                  <a:schemeClr val="lt1"/>
                </a:solidFill>
              </a:rPr>
              <a:t>Foetal</a:t>
            </a:r>
            <a:r>
              <a:rPr lang="en-US" sz="1800" i="1" dirty="0">
                <a:solidFill>
                  <a:schemeClr val="lt1"/>
                </a:solidFill>
              </a:rPr>
              <a:t> period:</a:t>
            </a:r>
            <a:r>
              <a:rPr lang="en-US" sz="1800" dirty="0">
                <a:solidFill>
                  <a:schemeClr val="lt1"/>
                </a:solidFill>
              </a:rPr>
              <a:t> from the third month, up to termination of the pregnancy.</a:t>
            </a:r>
            <a:endParaRPr sz="1800" dirty="0">
              <a:solidFill>
                <a:schemeClr val="lt1"/>
              </a:solidFill>
            </a:endParaRPr>
          </a:p>
        </p:txBody>
      </p:sp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xmlns="" id="{3B4AD0FF-7A3C-EB8D-DCF4-4150DF2FE52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42986" y="2125266"/>
            <a:ext cx="4641558" cy="27361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lgerian" pitchFamily="82" charset="0"/>
              </a:rPr>
              <a:t>CELL DIVISION</a:t>
            </a:r>
            <a:endParaRPr lang="en-IN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7862918" cy="5214974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Each human progresses from a single cell zygote to 100 trillion individual cells. </a:t>
            </a: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Body cells are broadly – two type </a:t>
            </a:r>
          </a:p>
          <a:p>
            <a:pPr>
              <a:buNone/>
            </a:pPr>
            <a:r>
              <a:rPr lang="en-US" b="1" dirty="0">
                <a:latin typeface="Arial" pitchFamily="34" charset="0"/>
                <a:cs typeface="Arial" pitchFamily="34" charset="0"/>
              </a:rPr>
              <a:t>    1.somatic cell 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2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. germ cell</a:t>
            </a: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Cell division required for growth &amp; development , replacement. 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Germ cell – production of gametes </a:t>
            </a:r>
          </a:p>
          <a:p>
            <a:endParaRPr lang="en-US" b="1" i="1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IN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cell division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Mitosis – two identical diploid daughter cells formed from a single diploid cell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Meiosis- haploid gametes are formed from diploid precursor cells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CELL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CYCLE</a:t>
            </a:r>
            <a:endParaRPr lang="en-IN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285860"/>
            <a:ext cx="5214974" cy="5286412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Cell cycle =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interphase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+ mitosis</a:t>
            </a: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 err="1">
                <a:latin typeface="Arial" pitchFamily="34" charset="0"/>
                <a:cs typeface="Arial" pitchFamily="34" charset="0"/>
              </a:rPr>
              <a:t>Interphase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= G1 + S + G2</a:t>
            </a: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Gap 1 – synthesis of RNA and proteins</a:t>
            </a: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S phase – DNA replication</a:t>
            </a: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Gap 2 – DNA repair</a:t>
            </a:r>
            <a:endParaRPr lang="en-IN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esktop\22-Cell-cycl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9987" y="1857364"/>
            <a:ext cx="3844013" cy="32289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CELL  </a:t>
            </a:r>
            <a:r>
              <a:rPr lang="en-US" dirty="0">
                <a:latin typeface="Algerian" pitchFamily="82" charset="0"/>
              </a:rPr>
              <a:t>CYCLE </a:t>
            </a:r>
            <a:endParaRPr lang="en-IN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/>
          </a:p>
          <a:p>
            <a:r>
              <a:rPr lang="en-US" dirty="0"/>
              <a:t>Length of cell cycle varies in different cell types</a:t>
            </a:r>
          </a:p>
          <a:p>
            <a:endParaRPr lang="en-US" dirty="0"/>
          </a:p>
          <a:p>
            <a:r>
              <a:rPr lang="en-US" dirty="0"/>
              <a:t>Variation is in the length of the G1 phase</a:t>
            </a:r>
          </a:p>
          <a:p>
            <a:endParaRPr lang="en-US" dirty="0"/>
          </a:p>
          <a:p>
            <a:r>
              <a:rPr lang="en-US" dirty="0"/>
              <a:t>Very long G1 may lead to cell cycle arrest – G0</a:t>
            </a:r>
          </a:p>
          <a:p>
            <a:endParaRPr lang="en-US" dirty="0"/>
          </a:p>
          <a:p>
            <a:r>
              <a:rPr lang="en-US" dirty="0"/>
              <a:t>Cell cycle regulated by </a:t>
            </a:r>
            <a:r>
              <a:rPr lang="en-US" dirty="0" err="1"/>
              <a:t>cyclin</a:t>
            </a:r>
            <a:r>
              <a:rPr lang="en-US" dirty="0"/>
              <a:t>-dependent </a:t>
            </a:r>
            <a:r>
              <a:rPr lang="en-US" dirty="0" err="1" smtClean="0"/>
              <a:t>kinases</a:t>
            </a:r>
            <a:r>
              <a:rPr lang="en-US" dirty="0" smtClean="0"/>
              <a:t>    </a:t>
            </a:r>
            <a:r>
              <a:rPr lang="en-US" dirty="0"/>
              <a:t>(CDK s)</a:t>
            </a:r>
          </a:p>
          <a:p>
            <a:endParaRPr lang="en-US" dirty="0"/>
          </a:p>
          <a:p>
            <a:r>
              <a:rPr lang="en-US" dirty="0"/>
              <a:t>Faulty regulation of cell cycle may lead to carcinoma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Algerian" pitchFamily="82" charset="0"/>
              </a:rPr>
              <a:t>MITOSIS</a:t>
            </a:r>
            <a:endParaRPr lang="en-IN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696200" cy="5257800"/>
          </a:xfrm>
        </p:spPr>
        <p:txBody>
          <a:bodyPr>
            <a:normAutofit fontScale="47500" lnSpcReduction="20000"/>
          </a:bodyPr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sz="5100" dirty="0">
                <a:latin typeface="Arial" pitchFamily="34" charset="0"/>
                <a:cs typeface="Arial" pitchFamily="34" charset="0"/>
              </a:rPr>
              <a:t>Takes </a:t>
            </a:r>
            <a:r>
              <a:rPr lang="en-US" sz="5100" dirty="0" smtClean="0">
                <a:latin typeface="Arial" pitchFamily="34" charset="0"/>
                <a:cs typeface="Arial" pitchFamily="34" charset="0"/>
              </a:rPr>
              <a:t>place </a:t>
            </a:r>
            <a:r>
              <a:rPr lang="en-US" sz="5100" dirty="0">
                <a:latin typeface="Arial" pitchFamily="34" charset="0"/>
                <a:cs typeface="Arial" pitchFamily="34" charset="0"/>
              </a:rPr>
              <a:t>in somatic cells </a:t>
            </a:r>
          </a:p>
          <a:p>
            <a:r>
              <a:rPr lang="en-US" sz="5100" dirty="0">
                <a:latin typeface="Arial" pitchFamily="34" charset="0"/>
                <a:cs typeface="Arial" pitchFamily="34" charset="0"/>
              </a:rPr>
              <a:t>Complete in one sequence</a:t>
            </a:r>
          </a:p>
          <a:p>
            <a:r>
              <a:rPr lang="en-US" sz="5100" dirty="0">
                <a:latin typeface="Arial" pitchFamily="34" charset="0"/>
                <a:cs typeface="Arial" pitchFamily="34" charset="0"/>
              </a:rPr>
              <a:t>Daughter cell have same </a:t>
            </a:r>
            <a:r>
              <a:rPr lang="en-US" sz="5100" dirty="0" smtClean="0">
                <a:latin typeface="Arial" pitchFamily="34" charset="0"/>
                <a:cs typeface="Arial" pitchFamily="34" charset="0"/>
              </a:rPr>
              <a:t>no. </a:t>
            </a:r>
            <a:r>
              <a:rPr lang="en-US" sz="5100" dirty="0">
                <a:latin typeface="Arial" pitchFamily="34" charset="0"/>
                <a:cs typeface="Arial" pitchFamily="34" charset="0"/>
              </a:rPr>
              <a:t>of chromosomes as parent</a:t>
            </a:r>
          </a:p>
          <a:p>
            <a:r>
              <a:rPr lang="en-US" sz="5100" dirty="0">
                <a:latin typeface="Arial" pitchFamily="34" charset="0"/>
                <a:cs typeface="Arial" pitchFamily="34" charset="0"/>
              </a:rPr>
              <a:t>Daughter cells are </a:t>
            </a:r>
            <a:r>
              <a:rPr lang="en-US" sz="5100" dirty="0">
                <a:solidFill>
                  <a:srgbClr val="D61495"/>
                </a:solidFill>
                <a:latin typeface="Arial" pitchFamily="34" charset="0"/>
                <a:cs typeface="Arial" pitchFamily="34" charset="0"/>
              </a:rPr>
              <a:t>identical </a:t>
            </a:r>
            <a:r>
              <a:rPr lang="en-US" sz="5100" dirty="0">
                <a:latin typeface="Arial" pitchFamily="34" charset="0"/>
                <a:cs typeface="Arial" pitchFamily="34" charset="0"/>
              </a:rPr>
              <a:t>to each other and to the parent</a:t>
            </a:r>
          </a:p>
          <a:p>
            <a:r>
              <a:rPr lang="en-US" sz="5100" dirty="0" err="1">
                <a:solidFill>
                  <a:srgbClr val="D61495"/>
                </a:solidFill>
                <a:latin typeface="Arial" pitchFamily="34" charset="0"/>
                <a:cs typeface="Arial" pitchFamily="34" charset="0"/>
              </a:rPr>
              <a:t>Equational</a:t>
            </a:r>
            <a:r>
              <a:rPr lang="en-US" sz="5100" dirty="0">
                <a:solidFill>
                  <a:srgbClr val="D61495"/>
                </a:solidFill>
                <a:latin typeface="Arial" pitchFamily="34" charset="0"/>
                <a:cs typeface="Arial" pitchFamily="34" charset="0"/>
              </a:rPr>
              <a:t> division</a:t>
            </a:r>
          </a:p>
          <a:p>
            <a:endParaRPr lang="en-US" sz="51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5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Stages </a:t>
            </a:r>
          </a:p>
          <a:p>
            <a:r>
              <a:rPr lang="en-US" sz="5100" dirty="0">
                <a:latin typeface="Arial" pitchFamily="34" charset="0"/>
                <a:cs typeface="Arial" pitchFamily="34" charset="0"/>
              </a:rPr>
              <a:t>Prophase</a:t>
            </a:r>
          </a:p>
          <a:p>
            <a:r>
              <a:rPr lang="en-US" sz="5100" dirty="0">
                <a:latin typeface="Arial" pitchFamily="34" charset="0"/>
                <a:cs typeface="Arial" pitchFamily="34" charset="0"/>
              </a:rPr>
              <a:t>Metaphase</a:t>
            </a:r>
          </a:p>
          <a:p>
            <a:r>
              <a:rPr lang="en-US" sz="5100" dirty="0">
                <a:latin typeface="Arial" pitchFamily="34" charset="0"/>
                <a:cs typeface="Arial" pitchFamily="34" charset="0"/>
              </a:rPr>
              <a:t>Anaphase</a:t>
            </a:r>
          </a:p>
          <a:p>
            <a:r>
              <a:rPr lang="en-US" sz="5100" dirty="0" err="1">
                <a:latin typeface="Arial" pitchFamily="34" charset="0"/>
                <a:cs typeface="Arial" pitchFamily="34" charset="0"/>
              </a:rPr>
              <a:t>Telophase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  <a:latin typeface="Algerian" pitchFamily="82" charset="0"/>
              </a:rPr>
              <a:t>     PROPHASE</a:t>
            </a:r>
            <a:endParaRPr lang="en-IN" dirty="0">
              <a:solidFill>
                <a:srgbClr val="00B05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4329114" cy="5429288"/>
          </a:xfrm>
        </p:spPr>
        <p:txBody>
          <a:bodyPr>
            <a:normAutofit fontScale="92500" lnSpcReduction="20000"/>
          </a:bodyPr>
          <a:lstStyle/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Nucleolus disappears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Chromosome become coiled , condensed, shorten , thickens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err="1">
                <a:latin typeface="Arial" pitchFamily="34" charset="0"/>
                <a:cs typeface="Arial" pitchFamily="34" charset="0"/>
              </a:rPr>
              <a:t>Chromsome</a:t>
            </a:r>
            <a:r>
              <a:rPr lang="en-US" dirty="0">
                <a:latin typeface="Arial" pitchFamily="34" charset="0"/>
                <a:cs typeface="Arial" pitchFamily="34" charset="0"/>
              </a:rPr>
              <a:t> consist of two parallel subunit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chromatid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Sister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chromatids</a:t>
            </a:r>
            <a:r>
              <a:rPr lang="en-US" dirty="0">
                <a:latin typeface="Arial" pitchFamily="34" charset="0"/>
                <a:cs typeface="Arial" pitchFamily="34" charset="0"/>
              </a:rPr>
              <a:t> of each chromosome attached at the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centromere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err="1">
                <a:latin typeface="Arial" pitchFamily="34" charset="0"/>
                <a:cs typeface="Arial" pitchFamily="34" charset="0"/>
              </a:rPr>
              <a:t>Chromatid</a:t>
            </a:r>
            <a:r>
              <a:rPr lang="en-US" dirty="0">
                <a:latin typeface="Arial" pitchFamily="34" charset="0"/>
                <a:cs typeface="Arial" pitchFamily="34" charset="0"/>
              </a:rPr>
              <a:t> can not be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recognised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USER\Desktop\BeforeProph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209800"/>
            <a:ext cx="3662220" cy="2343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Prometaphase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48200" cy="4525963"/>
          </a:xfrm>
        </p:spPr>
        <p:txBody>
          <a:bodyPr/>
          <a:lstStyle/>
          <a:p>
            <a:r>
              <a:rPr lang="en-US" dirty="0" err="1"/>
              <a:t>Chromatid</a:t>
            </a:r>
            <a:r>
              <a:rPr lang="en-US" dirty="0"/>
              <a:t> become </a:t>
            </a:r>
            <a:r>
              <a:rPr lang="en-US" dirty="0" err="1"/>
              <a:t>distigushable</a:t>
            </a:r>
            <a:endParaRPr lang="en-US" dirty="0"/>
          </a:p>
          <a:p>
            <a:r>
              <a:rPr lang="en-US" dirty="0" err="1"/>
              <a:t>Centrioles</a:t>
            </a:r>
            <a:r>
              <a:rPr lang="en-US" dirty="0"/>
              <a:t> moves to opposite pole </a:t>
            </a:r>
          </a:p>
          <a:p>
            <a:endParaRPr lang="en-US" dirty="0"/>
          </a:p>
        </p:txBody>
      </p:sp>
      <p:pic>
        <p:nvPicPr>
          <p:cNvPr id="4" name="Picture 2" descr="C:\Users\USER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828800"/>
            <a:ext cx="3630887" cy="3614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Users\USER\Desktop\Prophase-Late_cIvyRo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14400"/>
            <a:ext cx="8071148" cy="57292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94360"/>
          </a:xfrm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METAPHASE</a:t>
            </a:r>
            <a:endParaRPr lang="en-I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71990" cy="4972072"/>
          </a:xfrm>
        </p:spPr>
        <p:txBody>
          <a:bodyPr>
            <a:noAutofit/>
          </a:bodyPr>
          <a:lstStyle/>
          <a:p>
            <a:r>
              <a:rPr lang="en-US" sz="2200" dirty="0">
                <a:latin typeface="Arial" pitchFamily="34" charset="0"/>
                <a:cs typeface="Arial" pitchFamily="34" charset="0"/>
              </a:rPr>
              <a:t>Easiest to visualize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microscopically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r>
              <a:rPr lang="en-US" sz="2200" dirty="0">
                <a:latin typeface="Arial" pitchFamily="34" charset="0"/>
                <a:cs typeface="Arial" pitchFamily="34" charset="0"/>
              </a:rPr>
              <a:t>Nuclear membrane disappears </a:t>
            </a:r>
          </a:p>
          <a:p>
            <a:endParaRPr lang="en-US" sz="2200" dirty="0">
              <a:latin typeface="Arial" pitchFamily="34" charset="0"/>
              <a:cs typeface="Arial" pitchFamily="34" charset="0"/>
            </a:endParaRPr>
          </a:p>
          <a:p>
            <a:r>
              <a:rPr lang="en-US" sz="2200" dirty="0">
                <a:latin typeface="Arial" pitchFamily="34" charset="0"/>
                <a:cs typeface="Arial" pitchFamily="34" charset="0"/>
              </a:rPr>
              <a:t>Chromosomes arranged along middle of spindle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fibres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endParaRPr lang="en-US" sz="2200" dirty="0">
              <a:latin typeface="Arial" pitchFamily="34" charset="0"/>
              <a:cs typeface="Arial" pitchFamily="34" charset="0"/>
            </a:endParaRPr>
          </a:p>
          <a:p>
            <a:r>
              <a:rPr lang="en-US" sz="2200" dirty="0">
                <a:latin typeface="Arial" pitchFamily="34" charset="0"/>
                <a:cs typeface="Arial" pitchFamily="34" charset="0"/>
              </a:rPr>
              <a:t>Clinical diagnosis of chromosomal disorders done in this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phase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r>
              <a:rPr lang="en-US" sz="2200" dirty="0">
                <a:latin typeface="Arial" pitchFamily="34" charset="0"/>
                <a:cs typeface="Arial" pitchFamily="34" charset="0"/>
              </a:rPr>
              <a:t>Spindle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fibres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pull the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centromeres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of the chromosomes</a:t>
            </a:r>
          </a:p>
          <a:p>
            <a:endParaRPr lang="en-US" sz="2200" dirty="0">
              <a:latin typeface="Arial" pitchFamily="34" charset="0"/>
              <a:cs typeface="Arial" pitchFamily="34" charset="0"/>
            </a:endParaRPr>
          </a:p>
          <a:p>
            <a:endParaRPr lang="en-IN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USER\Desktop\Metaphase_cIvyRo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2214554"/>
            <a:ext cx="4214810" cy="31956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81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ANAPHASE</a:t>
            </a:r>
            <a:endParaRPr lang="en-I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4329114" cy="5143536"/>
          </a:xfrm>
        </p:spPr>
        <p:txBody>
          <a:bodyPr>
            <a:normAutofit fontScale="92500"/>
          </a:bodyPr>
          <a:lstStyle/>
          <a:p>
            <a:r>
              <a:rPr lang="en-US" b="1" i="1" dirty="0" err="1"/>
              <a:t>Centromere</a:t>
            </a:r>
            <a:r>
              <a:rPr lang="en-US" b="1" i="1" dirty="0"/>
              <a:t> of each chromosome splits</a:t>
            </a:r>
          </a:p>
          <a:p>
            <a:endParaRPr lang="en-US" b="1" i="1" dirty="0"/>
          </a:p>
          <a:p>
            <a:r>
              <a:rPr lang="en-US" b="1" i="1" dirty="0"/>
              <a:t>Sister </a:t>
            </a:r>
            <a:r>
              <a:rPr lang="en-US" b="1" i="1" dirty="0" err="1"/>
              <a:t>chromatids</a:t>
            </a:r>
            <a:r>
              <a:rPr lang="en-US" b="1" i="1" dirty="0"/>
              <a:t> separate</a:t>
            </a:r>
          </a:p>
          <a:p>
            <a:endParaRPr lang="en-US" b="1" i="1" dirty="0"/>
          </a:p>
          <a:p>
            <a:r>
              <a:rPr lang="en-US" b="1" i="1" dirty="0" err="1"/>
              <a:t>Chromatids</a:t>
            </a:r>
            <a:r>
              <a:rPr lang="en-US" b="1" i="1" dirty="0"/>
              <a:t> pulled towards opposite sides of cell</a:t>
            </a:r>
          </a:p>
          <a:p>
            <a:endParaRPr lang="en-US" b="1" i="1" dirty="0"/>
          </a:p>
          <a:p>
            <a:r>
              <a:rPr lang="en-US" b="1" i="1" dirty="0"/>
              <a:t>At the end cell contains 92 separate chromosomes</a:t>
            </a:r>
            <a:endParaRPr lang="en-IN" b="1" i="1" dirty="0"/>
          </a:p>
        </p:txBody>
      </p:sp>
      <p:pic>
        <p:nvPicPr>
          <p:cNvPr id="3074" name="Picture 2" descr="C:\Users\USER\Desktop\Anaphase-Early_cIvyRo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2698" y="2071678"/>
            <a:ext cx="4311302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TELOPHASE</a:t>
            </a:r>
            <a:endParaRPr lang="en-I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14866" cy="4900634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b="1" i="1" dirty="0"/>
              <a:t>Spindle </a:t>
            </a:r>
            <a:r>
              <a:rPr lang="en-US" b="1" i="1" dirty="0" err="1"/>
              <a:t>fibres</a:t>
            </a:r>
            <a:r>
              <a:rPr lang="en-US" b="1" i="1" dirty="0"/>
              <a:t> disappear</a:t>
            </a:r>
          </a:p>
          <a:p>
            <a:endParaRPr lang="en-US" b="1" i="1" dirty="0"/>
          </a:p>
          <a:p>
            <a:r>
              <a:rPr lang="en-US" b="1" i="1" dirty="0"/>
              <a:t>Formation of nuclear membrane</a:t>
            </a:r>
          </a:p>
          <a:p>
            <a:endParaRPr lang="en-US" b="1" i="1" dirty="0"/>
          </a:p>
          <a:p>
            <a:r>
              <a:rPr lang="en-US" b="1" i="1" dirty="0"/>
              <a:t>Chromosomes begin to </a:t>
            </a:r>
            <a:r>
              <a:rPr lang="en-US" b="1" i="1" dirty="0" err="1"/>
              <a:t>decondense</a:t>
            </a:r>
            <a:endParaRPr lang="en-US" b="1" i="1" dirty="0"/>
          </a:p>
          <a:p>
            <a:endParaRPr lang="en-US" b="1" i="1" dirty="0"/>
          </a:p>
          <a:p>
            <a:r>
              <a:rPr lang="en-US" b="1" i="1" dirty="0" err="1"/>
              <a:t>Cytokinesis</a:t>
            </a:r>
            <a:r>
              <a:rPr lang="en-US" b="1" i="1" dirty="0"/>
              <a:t> follows</a:t>
            </a:r>
          </a:p>
          <a:p>
            <a:endParaRPr lang="en-US" b="1" i="1" dirty="0"/>
          </a:p>
          <a:p>
            <a:r>
              <a:rPr lang="en-US" b="1" i="1" dirty="0"/>
              <a:t>Formation of daughter cells with same no of chromosomes.</a:t>
            </a:r>
            <a:endParaRPr lang="en-IN" b="1" i="1" dirty="0"/>
          </a:p>
        </p:txBody>
      </p:sp>
      <p:pic>
        <p:nvPicPr>
          <p:cNvPr id="4098" name="Picture 2" descr="C:\Users\USER\Desktop\telopha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2714620"/>
            <a:ext cx="3929064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270" y="304800"/>
            <a:ext cx="8366172" cy="6172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hart, diagram&#10;&#10;Description automatically generated">
            <a:extLst>
              <a:ext uri="{FF2B5EF4-FFF2-40B4-BE49-F238E27FC236}">
                <a16:creationId xmlns="" xmlns:a16="http://schemas.microsoft.com/office/drawing/2014/main" id="{4499A6BD-C278-A11C-C18F-601F104E0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"/>
            <a:ext cx="4800600" cy="7391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correlation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Significance of mitosis –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Genetic stability- it ensures continuous succession of identical cells through generations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Growth and development –help in growth&amp; development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Regeneration growth &amp; repair of dead and damaged cell.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MEIOSIS </a:t>
            </a:r>
            <a:endParaRPr lang="en-I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Takes place in germ cell 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Oogonia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and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spermatogonia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are formed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Complete in two sequence , Meiosis –I &amp; Meiosis –II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Reduction division –daughter cells have </a:t>
            </a:r>
            <a:r>
              <a:rPr lang="en-US" sz="2800" dirty="0" smtClean="0">
                <a:solidFill>
                  <a:srgbClr val="D61495"/>
                </a:solidFill>
                <a:latin typeface="Arial" pitchFamily="34" charset="0"/>
                <a:cs typeface="Arial" pitchFamily="34" charset="0"/>
              </a:rPr>
              <a:t>Half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the no chromosome to parent 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Daughter cells are not  identical to each other and to the parent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3581400" cy="1143000"/>
          </a:xfrm>
        </p:spPr>
        <p:txBody>
          <a:bodyPr/>
          <a:lstStyle/>
          <a:p>
            <a:r>
              <a:rPr lang="en-US" dirty="0">
                <a:latin typeface="Algerian" pitchFamily="82" charset="0"/>
              </a:rPr>
              <a:t>MEIOSIS I</a:t>
            </a:r>
            <a:endParaRPr lang="en-IN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/>
          </a:bodyPr>
          <a:lstStyle/>
          <a:p>
            <a:endParaRPr lang="en-US" b="1" i="1" dirty="0"/>
          </a:p>
          <a:p>
            <a:r>
              <a:rPr lang="en-US" b="1" dirty="0">
                <a:solidFill>
                  <a:srgbClr val="00B0F0"/>
                </a:solidFill>
              </a:rPr>
              <a:t>Prophase -I</a:t>
            </a:r>
          </a:p>
          <a:p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>
                <a:solidFill>
                  <a:srgbClr val="00B0F0"/>
                </a:solidFill>
              </a:rPr>
              <a:t>Metaphase- I </a:t>
            </a:r>
          </a:p>
          <a:p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>
                <a:solidFill>
                  <a:srgbClr val="00B0F0"/>
                </a:solidFill>
              </a:rPr>
              <a:t>Anaphase - I</a:t>
            </a:r>
          </a:p>
          <a:p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 err="1">
                <a:solidFill>
                  <a:srgbClr val="00B0F0"/>
                </a:solidFill>
              </a:rPr>
              <a:t>Telophase</a:t>
            </a:r>
            <a:r>
              <a:rPr lang="en-US" b="1" dirty="0">
                <a:solidFill>
                  <a:srgbClr val="00B0F0"/>
                </a:solidFill>
              </a:rPr>
              <a:t> - I</a:t>
            </a:r>
            <a:endParaRPr lang="en-IN" b="1" dirty="0">
              <a:solidFill>
                <a:srgbClr val="00B0F0"/>
              </a:solidFill>
            </a:endParaRPr>
          </a:p>
        </p:txBody>
      </p:sp>
      <p:pic>
        <p:nvPicPr>
          <p:cNvPr id="4" name="Picture 3" descr="C:\Users\USER\Desktop\2533962_ori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0"/>
            <a:ext cx="54102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r>
              <a:rPr lang="en-US" dirty="0">
                <a:latin typeface="Algerian" pitchFamily="82" charset="0"/>
              </a:rPr>
              <a:t>PROPHASE -I</a:t>
            </a:r>
            <a:endParaRPr lang="en-IN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298"/>
            <a:ext cx="4929222" cy="5500702"/>
          </a:xfrm>
        </p:spPr>
        <p:txBody>
          <a:bodyPr>
            <a:norm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Chromosomes become visible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Homologous chromosomes pair up side by side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err="1">
                <a:latin typeface="Arial" pitchFamily="34" charset="0"/>
                <a:cs typeface="Arial" pitchFamily="34" charset="0"/>
              </a:rPr>
              <a:t>Chromatids</a:t>
            </a:r>
            <a:r>
              <a:rPr lang="en-US" dirty="0">
                <a:latin typeface="Arial" pitchFamily="34" charset="0"/>
                <a:cs typeface="Arial" pitchFamily="34" charset="0"/>
              </a:rPr>
              <a:t> of homologous chromosomes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interwine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Formation of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chiasma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Crossing over takes place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3124200"/>
            <a:ext cx="1457218" cy="814390"/>
          </a:xfrm>
          <a:prstGeom prst="rect">
            <a:avLst/>
          </a:prstGeom>
          <a:noFill/>
        </p:spPr>
      </p:pic>
      <p:pic>
        <p:nvPicPr>
          <p:cNvPr id="1027" name="Picture 3" descr="C:\Users\USER\Desktop\index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181600"/>
            <a:ext cx="1632231" cy="942996"/>
          </a:xfrm>
          <a:prstGeom prst="rect">
            <a:avLst/>
          </a:prstGeom>
          <a:noFill/>
        </p:spPr>
      </p:pic>
      <p:pic>
        <p:nvPicPr>
          <p:cNvPr id="6" name="Picture 5" descr="C:\Users\USER\Desktop\2533962_orig.gif"/>
          <p:cNvPicPr>
            <a:picLocks noChangeAspect="1" noChangeArrowheads="1"/>
          </p:cNvPicPr>
          <p:nvPr/>
        </p:nvPicPr>
        <p:blipFill>
          <a:blip r:embed="rId4" cstate="print"/>
          <a:srcRect t="-844" r="50000"/>
          <a:stretch>
            <a:fillRect/>
          </a:stretch>
        </p:blipFill>
        <p:spPr bwMode="auto">
          <a:xfrm>
            <a:off x="6443821" y="-45277"/>
            <a:ext cx="2700179" cy="6903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lgerian" pitchFamily="82" charset="0"/>
              </a:rPr>
              <a:t>PROPHASE -I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Long and complicated</a:t>
            </a:r>
          </a:p>
          <a:p>
            <a:pPr>
              <a:buNone/>
            </a:pPr>
            <a:r>
              <a:rPr lang="en-US" dirty="0"/>
              <a:t>  Five stage -</a:t>
            </a:r>
          </a:p>
          <a:p>
            <a:r>
              <a:rPr lang="en-US" dirty="0" err="1"/>
              <a:t>Leptotene</a:t>
            </a:r>
            <a:endParaRPr lang="en-US" dirty="0"/>
          </a:p>
          <a:p>
            <a:r>
              <a:rPr lang="en-US" dirty="0" err="1"/>
              <a:t>Zygotene</a:t>
            </a:r>
            <a:endParaRPr lang="en-US" dirty="0"/>
          </a:p>
          <a:p>
            <a:r>
              <a:rPr lang="en-US" dirty="0" err="1"/>
              <a:t>Pachytene</a:t>
            </a:r>
            <a:endParaRPr lang="en-US" dirty="0"/>
          </a:p>
          <a:p>
            <a:r>
              <a:rPr lang="en-US" dirty="0" err="1"/>
              <a:t>Diplotene</a:t>
            </a:r>
            <a:endParaRPr lang="en-US" dirty="0"/>
          </a:p>
          <a:p>
            <a:r>
              <a:rPr lang="en-US" dirty="0" err="1"/>
              <a:t>Diakinesis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4" name="Picture 2" descr="C:\Users\USER\Desktop\larg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6043" y="2209800"/>
            <a:ext cx="5787957" cy="4352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B0F0"/>
                </a:solidFill>
                <a:latin typeface="Algerian" pitchFamily="82" charset="0"/>
              </a:rPr>
              <a:t>METAPHASE - I</a:t>
            </a:r>
            <a:endParaRPr lang="en-IN" dirty="0">
              <a:solidFill>
                <a:srgbClr val="00B0F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86304" cy="4900634"/>
          </a:xfrm>
        </p:spPr>
        <p:txBody>
          <a:bodyPr>
            <a:norm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Completion of spindle formation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Homologous chromosomes attached at the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chiasma</a:t>
            </a:r>
            <a:r>
              <a:rPr lang="en-US" dirty="0">
                <a:latin typeface="Arial" pitchFamily="34" charset="0"/>
                <a:cs typeface="Arial" pitchFamily="34" charset="0"/>
              </a:rPr>
              <a:t> get aligned in equatorial plane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Two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centromeres</a:t>
            </a:r>
            <a:r>
              <a:rPr lang="en-US" dirty="0">
                <a:latin typeface="Arial" pitchFamily="34" charset="0"/>
                <a:cs typeface="Arial" pitchFamily="34" charset="0"/>
              </a:rPr>
              <a:t> lie on opposite side of the plane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USER\Desktop\268869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2428868"/>
            <a:ext cx="2857500" cy="2266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lgerian" pitchFamily="82" charset="0"/>
              </a:rPr>
              <a:t>ANAPHASE -I</a:t>
            </a:r>
            <a:endParaRPr lang="en-IN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5186370" cy="5286412"/>
          </a:xfrm>
        </p:spPr>
        <p:txBody>
          <a:bodyPr>
            <a:normAutofit fontScale="92500"/>
          </a:bodyPr>
          <a:lstStyle/>
          <a:p>
            <a:r>
              <a:rPr lang="en-US" dirty="0" err="1">
                <a:latin typeface="Arial" pitchFamily="34" charset="0"/>
                <a:cs typeface="Arial" pitchFamily="34" charset="0"/>
              </a:rPr>
              <a:t>Chiasma</a:t>
            </a:r>
            <a:r>
              <a:rPr lang="en-US" dirty="0">
                <a:latin typeface="Arial" pitchFamily="34" charset="0"/>
                <a:cs typeface="Arial" pitchFamily="34" charset="0"/>
              </a:rPr>
              <a:t> disappears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Homologous chromosomes are pulled towards opposite poles of the cell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Half the number of chromosomes migrate towards each pole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Each pole consists of one member of each pair of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autosomes</a:t>
            </a:r>
            <a:r>
              <a:rPr lang="en-US" dirty="0">
                <a:latin typeface="Arial" pitchFamily="34" charset="0"/>
                <a:cs typeface="Arial" pitchFamily="34" charset="0"/>
              </a:rPr>
              <a:t> and one sex chromosome 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://science.sut.ac.th/gradbio/stupresent/2550/1_2550/gr1/meiosis.files/image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2071678"/>
            <a:ext cx="3099309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lgerian" pitchFamily="82" charset="0"/>
              </a:rPr>
              <a:t>TELOPHASE - I</a:t>
            </a:r>
            <a:endParaRPr lang="en-IN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5329246" cy="5143536"/>
          </a:xfrm>
        </p:spPr>
        <p:txBody>
          <a:bodyPr>
            <a:normAutofit lnSpcReduction="10000"/>
          </a:bodyPr>
          <a:lstStyle/>
          <a:p>
            <a:r>
              <a:rPr lang="en-US" b="1" i="1" dirty="0"/>
              <a:t>Homologous chromosomes have reached opposite sides of the cell</a:t>
            </a:r>
          </a:p>
          <a:p>
            <a:endParaRPr lang="en-US" b="1" i="1" dirty="0"/>
          </a:p>
          <a:p>
            <a:r>
              <a:rPr lang="en-US" b="1" i="1" dirty="0"/>
              <a:t>Nuclear membrane </a:t>
            </a:r>
            <a:endParaRPr lang="en-US" b="1" i="1" dirty="0" smtClean="0"/>
          </a:p>
          <a:p>
            <a:pPr>
              <a:buNone/>
            </a:pPr>
            <a:r>
              <a:rPr lang="en-US" b="1" i="1" dirty="0" smtClean="0"/>
              <a:t>   begins </a:t>
            </a:r>
            <a:r>
              <a:rPr lang="en-US" b="1" i="1" dirty="0"/>
              <a:t>to form</a:t>
            </a:r>
          </a:p>
          <a:p>
            <a:endParaRPr lang="en-US" b="1" i="1" dirty="0"/>
          </a:p>
          <a:p>
            <a:r>
              <a:rPr lang="en-US" b="1" i="1" dirty="0" err="1"/>
              <a:t>Cytokinesis</a:t>
            </a:r>
            <a:r>
              <a:rPr lang="en-US" b="1" i="1" dirty="0"/>
              <a:t> follows</a:t>
            </a:r>
          </a:p>
          <a:p>
            <a:endParaRPr lang="en-US" b="1" i="1" dirty="0"/>
          </a:p>
          <a:p>
            <a:r>
              <a:rPr lang="en-US" b="1" i="1" dirty="0"/>
              <a:t>Each daughter cell contain haploid number of chromosomes</a:t>
            </a:r>
            <a:endParaRPr lang="en-IN" b="1" i="1" dirty="0"/>
          </a:p>
        </p:txBody>
      </p:sp>
      <p:pic>
        <p:nvPicPr>
          <p:cNvPr id="26626" name="Picture 2" descr="http://www.phschool.com/science/biology_place/biocoach/images/meiosis/metel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85992"/>
            <a:ext cx="4572000" cy="2743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5400" y="609600"/>
            <a:ext cx="4038600" cy="6248400"/>
          </a:xfrm>
        </p:spPr>
        <p:txBody>
          <a:bodyPr>
            <a:normAutofit fontScale="77500" lnSpcReduction="20000"/>
          </a:bodyPr>
          <a:lstStyle/>
          <a:p>
            <a:r>
              <a:rPr lang="en-US" b="1" i="1" dirty="0" err="1"/>
              <a:t>Equational</a:t>
            </a:r>
            <a:r>
              <a:rPr lang="en-US" b="1" i="1" dirty="0"/>
              <a:t> division – essentially similar to mitosis </a:t>
            </a:r>
          </a:p>
          <a:p>
            <a:r>
              <a:rPr lang="en-US" b="1" i="1" dirty="0"/>
              <a:t>Differs from mitosis as DNA does not duplicate due to short </a:t>
            </a:r>
            <a:r>
              <a:rPr lang="en-US" b="1" i="1" dirty="0" err="1"/>
              <a:t>interphase</a:t>
            </a:r>
            <a:r>
              <a:rPr lang="en-US" b="1" i="1" dirty="0"/>
              <a:t> .</a:t>
            </a:r>
          </a:p>
          <a:p>
            <a:endParaRPr lang="en-US" b="1" i="1" dirty="0"/>
          </a:p>
          <a:p>
            <a:r>
              <a:rPr lang="en-US" b="1" i="1" dirty="0"/>
              <a:t>Prophase – II    ,   Metaphase – II,   Anaphase – II,   </a:t>
            </a:r>
            <a:r>
              <a:rPr lang="en-US" b="1" i="1" dirty="0" err="1"/>
              <a:t>Telophase</a:t>
            </a:r>
            <a:r>
              <a:rPr lang="en-US" b="1" i="1" dirty="0"/>
              <a:t> – II</a:t>
            </a:r>
          </a:p>
          <a:p>
            <a:endParaRPr lang="en-US" b="1" i="1" dirty="0"/>
          </a:p>
          <a:p>
            <a:r>
              <a:rPr lang="en-US" b="1" i="1" dirty="0"/>
              <a:t>2 daughter cell of  first meiotic division form 4 daughter cell with haploid no of chromosomes .</a:t>
            </a:r>
          </a:p>
          <a:p>
            <a:endParaRPr lang="en-US" b="1" i="1" dirty="0"/>
          </a:p>
          <a:p>
            <a:r>
              <a:rPr lang="en-US" b="1" i="1" dirty="0"/>
              <a:t>End result in males – four functional </a:t>
            </a:r>
            <a:r>
              <a:rPr lang="en-US" b="1" i="1" dirty="0" err="1"/>
              <a:t>spermatogonia</a:t>
            </a:r>
            <a:endParaRPr lang="en-US" b="1" i="1" dirty="0"/>
          </a:p>
          <a:p>
            <a:endParaRPr lang="en-US" b="1" i="1" dirty="0"/>
          </a:p>
          <a:p>
            <a:r>
              <a:rPr lang="en-US" b="1" i="1" dirty="0"/>
              <a:t>End result in females – one </a:t>
            </a:r>
            <a:r>
              <a:rPr lang="en-US" b="1" i="1" dirty="0" err="1"/>
              <a:t>oogonia</a:t>
            </a:r>
            <a:r>
              <a:rPr lang="en-US" b="1" i="1" dirty="0"/>
              <a:t> and three polar bodies</a:t>
            </a:r>
            <a:endParaRPr lang="en-US" dirty="0"/>
          </a:p>
        </p:txBody>
      </p:sp>
      <p:pic>
        <p:nvPicPr>
          <p:cNvPr id="1027" name="Picture 3" descr="C:\Users\USER\Desktop\2533962_ori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4102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096000" y="0"/>
            <a:ext cx="22846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Algerian" pitchFamily="82" charset="0"/>
              </a:rPr>
              <a:t>MEIOSIS - II</a:t>
            </a:r>
            <a:endParaRPr lang="en-US" sz="3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86868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SIGNIFICANCE OF MEIOSIS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Sexual reproduction –  Gametes haploid , zygotes diploid. </a:t>
            </a:r>
          </a:p>
          <a:p>
            <a:endParaRPr lang="en-US" dirty="0"/>
          </a:p>
          <a:p>
            <a:r>
              <a:rPr lang="en-US" dirty="0"/>
              <a:t>Genetic variation- random assortment and crossing over. </a:t>
            </a:r>
          </a:p>
          <a:p>
            <a:endParaRPr lang="en-US" dirty="0"/>
          </a:p>
          <a:p>
            <a:r>
              <a:rPr lang="en-US" dirty="0"/>
              <a:t>Hybrid vigor -  increased function in any biological quality of hybrid offspring.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lgerian" pitchFamily="82" charset="0"/>
              </a:rPr>
              <a:t>CHROMOSOMES</a:t>
            </a:r>
            <a:endParaRPr lang="en-IN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829196"/>
          </a:xfrm>
        </p:spPr>
        <p:txBody>
          <a:bodyPr>
            <a:normAutofit/>
          </a:bodyPr>
          <a:lstStyle/>
          <a:p>
            <a:r>
              <a:rPr lang="en-US" b="1" dirty="0"/>
              <a:t>Dark-staining bodies within the nucleus of each animal cell</a:t>
            </a:r>
          </a:p>
          <a:p>
            <a:endParaRPr lang="en-US" b="1" dirty="0"/>
          </a:p>
          <a:p>
            <a:r>
              <a:rPr lang="en-US" b="1" dirty="0"/>
              <a:t>Formed by condensation of chromatin just before a cell undergoes division</a:t>
            </a:r>
          </a:p>
          <a:p>
            <a:endParaRPr lang="en-US" b="1" dirty="0"/>
          </a:p>
          <a:p>
            <a:r>
              <a:rPr lang="en-US" b="1" dirty="0"/>
              <a:t>Chromatin is observable in the nuclei of </a:t>
            </a:r>
            <a:r>
              <a:rPr lang="en-US" b="1" dirty="0" err="1"/>
              <a:t>nondividing</a:t>
            </a:r>
            <a:r>
              <a:rPr lang="en-US" b="1" dirty="0"/>
              <a:t> cells</a:t>
            </a:r>
            <a:endParaRPr lang="en-IN" b="1" dirty="0"/>
          </a:p>
        </p:txBody>
      </p:sp>
      <p:pic>
        <p:nvPicPr>
          <p:cNvPr id="4" name="Picture 3" descr="C:\Users\USER\Desktop\2533962_orig.gif"/>
          <p:cNvPicPr>
            <a:picLocks noChangeAspect="1" noChangeArrowheads="1"/>
          </p:cNvPicPr>
          <p:nvPr/>
        </p:nvPicPr>
        <p:blipFill>
          <a:blip r:embed="rId2" cstate="print"/>
          <a:srcRect r="52113" b="50000"/>
          <a:stretch>
            <a:fillRect/>
          </a:stretch>
        </p:blipFill>
        <p:spPr bwMode="auto">
          <a:xfrm>
            <a:off x="5562600" y="1524000"/>
            <a:ext cx="3581400" cy="4740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"/>
          <p:cNvSpPr txBox="1">
            <a:spLocks noGrp="1"/>
          </p:cNvSpPr>
          <p:nvPr>
            <p:ph type="title"/>
          </p:nvPr>
        </p:nvSpPr>
        <p:spPr>
          <a:xfrm>
            <a:off x="628650" y="609600"/>
            <a:ext cx="7448550" cy="609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3959"/>
            </a:pPr>
            <a:r>
              <a:rPr lang="en-US" sz="3200" dirty="0" smtClean="0">
                <a:solidFill>
                  <a:srgbClr val="00B0F0"/>
                </a:solidFill>
                <a:latin typeface="Arial Black" pitchFamily="34" charset="0"/>
              </a:rPr>
              <a:t> </a:t>
            </a:r>
            <a:r>
              <a:rPr lang="en-US" sz="3200" dirty="0">
                <a:solidFill>
                  <a:srgbClr val="00B0F0"/>
                </a:solidFill>
                <a:latin typeface="Arial Black" pitchFamily="34" charset="0"/>
              </a:rPr>
              <a:t>Non-disjunction</a:t>
            </a:r>
            <a:endParaRPr sz="3200" dirty="0">
              <a:solidFill>
                <a:srgbClr val="00B0F0"/>
              </a:solidFill>
              <a:latin typeface="Arial Black" pitchFamily="34" charset="0"/>
            </a:endParaRPr>
          </a:p>
        </p:txBody>
      </p:sp>
      <p:sp>
        <p:nvSpPr>
          <p:cNvPr id="205" name="Google Shape;205;p13"/>
          <p:cNvSpPr txBox="1">
            <a:spLocks noGrp="1"/>
          </p:cNvSpPr>
          <p:nvPr>
            <p:ph idx="1"/>
          </p:nvPr>
        </p:nvSpPr>
        <p:spPr>
          <a:xfrm>
            <a:off x="381000" y="1219200"/>
            <a:ext cx="8134350" cy="5410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marL="171450" indent="-171450">
              <a:spcBef>
                <a:spcPts val="0"/>
              </a:spcBef>
              <a:buClr>
                <a:srgbClr val="7030A0"/>
              </a:buClr>
              <a:buSzPts val="3200"/>
            </a:pPr>
            <a:r>
              <a:rPr lang="en-US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Disjunction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usual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separation of chromosomes in first meiotic division or sister chromatids in the second meiotic division</a:t>
            </a:r>
            <a:endParaRPr sz="2400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spcBef>
                <a:spcPts val="750"/>
              </a:spcBef>
              <a:buClr>
                <a:srgbClr val="7030A0"/>
              </a:buClr>
              <a:buSzPts val="3200"/>
            </a:pPr>
            <a:r>
              <a:rPr lang="en-US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Non-disjunction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Abnormal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segregation → resultant cells receive less number of chromosomes or extra chromosome → foetus with an abnormal number of chromosomes (trisomy or monosomy).</a:t>
            </a:r>
            <a:endParaRPr sz="2400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spcBef>
                <a:spcPts val="750"/>
              </a:spcBef>
              <a:buClr>
                <a:schemeClr val="dk1"/>
              </a:buClr>
              <a:buSzPts val="3200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Examples:</a:t>
            </a:r>
            <a:endParaRPr sz="2400" dirty="0">
              <a:latin typeface="Arial" pitchFamily="34" charset="0"/>
              <a:cs typeface="Arial" pitchFamily="34" charset="0"/>
            </a:endParaRPr>
          </a:p>
          <a:p>
            <a:pPr marL="514350" lvl="1" indent="-171450">
              <a:spcBef>
                <a:spcPts val="375"/>
              </a:spcBef>
              <a:buClr>
                <a:srgbClr val="7030A0"/>
              </a:buClr>
              <a:buSzPts val="2800"/>
              <a:buFont typeface="Noto Sans Symbols"/>
              <a:buChar char="⮚"/>
            </a:pPr>
            <a:r>
              <a:rPr lang="en-US" sz="2000" dirty="0">
                <a:solidFill>
                  <a:srgbClr val="FF33CC"/>
                </a:solidFill>
                <a:latin typeface="Arial" pitchFamily="34" charset="0"/>
                <a:cs typeface="Arial" pitchFamily="34" charset="0"/>
              </a:rPr>
              <a:t>Down syndrome</a:t>
            </a:r>
            <a:r>
              <a:rPr lang="en-US" sz="20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: trisomy of chromosome 21.</a:t>
            </a:r>
            <a:endParaRPr sz="20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marL="514350" lvl="1" indent="-171450">
              <a:spcBef>
                <a:spcPts val="375"/>
              </a:spcBef>
              <a:buClr>
                <a:srgbClr val="7030A0"/>
              </a:buClr>
              <a:buSzPts val="2800"/>
              <a:buFont typeface="Noto Sans Symbols"/>
              <a:buChar char="⮚"/>
            </a:pPr>
            <a:r>
              <a:rPr lang="en-US" sz="2000" dirty="0">
                <a:solidFill>
                  <a:srgbClr val="FF33CC"/>
                </a:solidFill>
                <a:latin typeface="Arial" pitchFamily="34" charset="0"/>
                <a:cs typeface="Arial" pitchFamily="34" charset="0"/>
              </a:rPr>
              <a:t>Klinefelter syndrome</a:t>
            </a:r>
            <a:r>
              <a:rPr lang="en-US" sz="20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: Extra X chromosome in males.</a:t>
            </a:r>
            <a:endParaRPr sz="20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marL="514350" lvl="1" indent="-171450">
              <a:spcBef>
                <a:spcPts val="375"/>
              </a:spcBef>
              <a:buClr>
                <a:srgbClr val="7030A0"/>
              </a:buClr>
              <a:buSzPts val="2800"/>
              <a:buFont typeface="Noto Sans Symbols"/>
              <a:buChar char="⮚"/>
            </a:pPr>
            <a:r>
              <a:rPr lang="en-US" sz="2000" dirty="0">
                <a:solidFill>
                  <a:srgbClr val="FF33CC"/>
                </a:solidFill>
                <a:latin typeface="Arial" pitchFamily="34" charset="0"/>
                <a:cs typeface="Arial" pitchFamily="34" charset="0"/>
              </a:rPr>
              <a:t>Turner syndrome: </a:t>
            </a:r>
            <a:r>
              <a:rPr lang="en-US" sz="20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lack of Y chromosome in phenotypic female (45,X).</a:t>
            </a:r>
            <a:endParaRPr sz="20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marL="171450" indent="-19050">
              <a:spcBef>
                <a:spcPts val="750"/>
              </a:spcBef>
              <a:buClr>
                <a:schemeClr val="dk1"/>
              </a:buClr>
              <a:buSzPts val="3200"/>
              <a:buNone/>
            </a:pPr>
            <a:endParaRPr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6"/>
          <p:cNvSpPr txBox="1">
            <a:spLocks noGrp="1"/>
          </p:cNvSpPr>
          <p:nvPr>
            <p:ph type="title"/>
          </p:nvPr>
        </p:nvSpPr>
        <p:spPr>
          <a:xfrm>
            <a:off x="628650" y="152400"/>
            <a:ext cx="7886700" cy="11778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3959"/>
            </a:pPr>
            <a:r>
              <a:rPr lang="en-US" sz="2400" b="1" dirty="0">
                <a:latin typeface="Arial Black" pitchFamily="34" charset="0"/>
              </a:rPr>
              <a:t>Differences between mitosis and meiosis</a:t>
            </a:r>
            <a:endParaRPr sz="2400" dirty="0">
              <a:latin typeface="Arial Black" pitchFamily="34" charset="0"/>
            </a:endParaRPr>
          </a:p>
        </p:txBody>
      </p:sp>
      <p:graphicFrame>
        <p:nvGraphicFramePr>
          <p:cNvPr id="248" name="Google Shape;248;p16"/>
          <p:cNvGraphicFramePr/>
          <p:nvPr/>
        </p:nvGraphicFramePr>
        <p:xfrm>
          <a:off x="176314" y="1416926"/>
          <a:ext cx="7977086" cy="5136272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18394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201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174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1844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+mn-lt"/>
                        </a:rPr>
                        <a:t>Event</a:t>
                      </a:r>
                      <a:endParaRPr sz="14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+mn-lt"/>
                        </a:rPr>
                        <a:t>Mitosis</a:t>
                      </a:r>
                      <a:endParaRPr sz="14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+mn-lt"/>
                        </a:rPr>
                        <a:t>Meiosis</a:t>
                      </a:r>
                      <a:endParaRPr sz="14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8446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+mn-lt"/>
                        </a:rPr>
                        <a:t>Occurrence</a:t>
                      </a:r>
                      <a:endParaRPr sz="14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All cells of the body.</a:t>
                      </a:r>
                      <a:endParaRPr sz="1400" b="1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Only in germ cells.</a:t>
                      </a:r>
                      <a:endParaRPr sz="1400" b="1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8446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+mn-lt"/>
                        </a:rPr>
                        <a:t>Process</a:t>
                      </a:r>
                      <a:endParaRPr sz="14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It is </a:t>
                      </a:r>
                      <a:r>
                        <a:rPr lang="en-US" sz="1400" b="1" u="none" strike="noStrike" cap="none">
                          <a:solidFill>
                            <a:srgbClr val="7030A0"/>
                          </a:solidFill>
                          <a:latin typeface="+mn-lt"/>
                        </a:rPr>
                        <a:t>equational division</a:t>
                      </a:r>
                      <a:r>
                        <a:rPr lang="en-US" sz="1400" b="1" u="none" strike="noStrike" cap="none">
                          <a:latin typeface="+mn-lt"/>
                        </a:rPr>
                        <a:t>.</a:t>
                      </a:r>
                      <a:endParaRPr sz="1400" b="1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It is a </a:t>
                      </a:r>
                      <a:r>
                        <a:rPr lang="en-US" sz="1400" b="1" u="none" strike="noStrike" cap="none">
                          <a:solidFill>
                            <a:srgbClr val="7030A0"/>
                          </a:solidFill>
                          <a:latin typeface="+mn-lt"/>
                        </a:rPr>
                        <a:t>reductional division</a:t>
                      </a:r>
                      <a:r>
                        <a:rPr lang="en-US" sz="1400" b="1" u="none" strike="noStrike" cap="none">
                          <a:latin typeface="+mn-lt"/>
                        </a:rPr>
                        <a:t>.</a:t>
                      </a:r>
                      <a:endParaRPr sz="1400" b="1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6858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+mn-lt"/>
                        </a:rPr>
                        <a:t>Prophase</a:t>
                      </a:r>
                      <a:endParaRPr sz="14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No cross-over of genetic material. </a:t>
                      </a:r>
                      <a:endParaRPr sz="1400" b="1" u="none" strike="noStrike" cap="none">
                        <a:latin typeface="+mn-lt"/>
                      </a:endParaRPr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No synapsis.</a:t>
                      </a:r>
                      <a:endParaRPr sz="1400" b="1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FF0000"/>
                          </a:solidFill>
                          <a:latin typeface="+mn-lt"/>
                        </a:rPr>
                        <a:t>Cross-over </a:t>
                      </a:r>
                      <a:r>
                        <a:rPr lang="en-US" sz="1400" b="1" u="none" strike="noStrike" cap="none" dirty="0">
                          <a:latin typeface="+mn-lt"/>
                        </a:rPr>
                        <a:t>of genetic material takes place.</a:t>
                      </a:r>
                      <a:endParaRPr sz="1400" b="1" u="none" strike="noStrike" cap="none" dirty="0">
                        <a:latin typeface="+mn-lt"/>
                      </a:endParaRPr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rgbClr val="FF0000"/>
                          </a:solidFill>
                          <a:latin typeface="+mn-lt"/>
                        </a:rPr>
                        <a:t>Synapsis</a:t>
                      </a:r>
                      <a:r>
                        <a:rPr lang="en-US" sz="1400" b="1" u="none" strike="noStrike" cap="none" dirty="0">
                          <a:latin typeface="+mn-lt"/>
                        </a:rPr>
                        <a:t> occurs in zygotene phase.</a:t>
                      </a:r>
                      <a:endParaRPr sz="1400" b="1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6858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+mn-lt"/>
                        </a:rPr>
                        <a:t>Metaphase</a:t>
                      </a:r>
                      <a:endParaRPr sz="14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No chiasmata formation.</a:t>
                      </a:r>
                      <a:endParaRPr sz="1400" b="1" u="none" strike="noStrike" cap="none">
                        <a:latin typeface="+mn-lt"/>
                      </a:endParaRPr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Chromosomes arrange at the equator.</a:t>
                      </a:r>
                      <a:endParaRPr sz="1400" b="1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 err="1">
                          <a:solidFill>
                            <a:srgbClr val="FF0000"/>
                          </a:solidFill>
                          <a:latin typeface="+mn-lt"/>
                        </a:rPr>
                        <a:t>Chiasmata</a:t>
                      </a:r>
                      <a:r>
                        <a:rPr lang="en-US" sz="1400" b="1" u="none" strike="noStrike" cap="none" dirty="0">
                          <a:solidFill>
                            <a:srgbClr val="FF0000"/>
                          </a:solidFill>
                          <a:latin typeface="+mn-lt"/>
                        </a:rPr>
                        <a:t> formation</a:t>
                      </a:r>
                      <a:r>
                        <a:rPr lang="en-US" sz="1400" b="1" u="none" strike="noStrike" cap="none" dirty="0">
                          <a:latin typeface="+mn-lt"/>
                        </a:rPr>
                        <a:t>.</a:t>
                      </a:r>
                      <a:endParaRPr sz="1400" b="1" u="none" strike="noStrike" cap="none" dirty="0">
                        <a:latin typeface="+mn-lt"/>
                      </a:endParaRPr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+mn-lt"/>
                        </a:rPr>
                        <a:t>Homologous chromosome arranges on either side of the equator.</a:t>
                      </a:r>
                      <a:endParaRPr sz="1400" b="1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6858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+mn-lt"/>
                        </a:rPr>
                        <a:t>Anaphase</a:t>
                      </a:r>
                      <a:endParaRPr sz="14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Centromere divides.</a:t>
                      </a:r>
                      <a:endParaRPr sz="1400" b="1" u="none" strike="noStrike" cap="none">
                        <a:latin typeface="+mn-lt"/>
                      </a:endParaRPr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Chromatids move to opposite pole.</a:t>
                      </a:r>
                      <a:endParaRPr sz="1400" b="1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No division of centromere.</a:t>
                      </a:r>
                      <a:endParaRPr sz="1400" b="1" u="none" strike="noStrike" cap="none">
                        <a:latin typeface="+mn-lt"/>
                      </a:endParaRPr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Whole chromosome moves to opposite pole.</a:t>
                      </a:r>
                      <a:endParaRPr sz="1400" b="1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748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latin typeface="+mn-lt"/>
                        </a:rPr>
                        <a:t>Telophase</a:t>
                      </a:r>
                      <a:endParaRPr sz="14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Daughter cells with the </a:t>
                      </a:r>
                      <a:r>
                        <a:rPr lang="en-US" sz="1400" b="1" u="none" strike="noStrike" cap="none">
                          <a:solidFill>
                            <a:srgbClr val="FF0000"/>
                          </a:solidFill>
                          <a:latin typeface="+mn-lt"/>
                        </a:rPr>
                        <a:t>same number </a:t>
                      </a:r>
                      <a:r>
                        <a:rPr lang="en-US" sz="1400" b="1" u="none" strike="noStrike" cap="none">
                          <a:latin typeface="+mn-lt"/>
                        </a:rPr>
                        <a:t>of chromosomes (46).</a:t>
                      </a:r>
                      <a:endParaRPr sz="1400" b="1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Daughter cells with a </a:t>
                      </a:r>
                      <a:r>
                        <a:rPr lang="en-US" sz="1400" b="1" u="none" strike="noStrike" cap="none">
                          <a:solidFill>
                            <a:srgbClr val="FF0000"/>
                          </a:solidFill>
                          <a:latin typeface="+mn-lt"/>
                        </a:rPr>
                        <a:t>haploid</a:t>
                      </a:r>
                      <a:r>
                        <a:rPr lang="en-US" sz="1400" b="1" u="none" strike="noStrike" cap="none">
                          <a:latin typeface="+mn-lt"/>
                        </a:rPr>
                        <a:t> number of chromosomes (23).</a:t>
                      </a:r>
                      <a:endParaRPr sz="1400" b="1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8446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latin typeface="+mn-lt"/>
                        </a:rPr>
                        <a:t>Number of daughter cells</a:t>
                      </a:r>
                      <a:endParaRPr sz="12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+mn-lt"/>
                        </a:rPr>
                        <a:t>Two.</a:t>
                      </a:r>
                      <a:endParaRPr sz="1400" b="1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+mn-lt"/>
                        </a:rPr>
                        <a:t>Four.</a:t>
                      </a:r>
                      <a:endParaRPr sz="1400" b="1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1431" marR="51431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tosis and Meiosis: What's the Difference?">
            <a:extLst>
              <a:ext uri="{FF2B5EF4-FFF2-40B4-BE49-F238E27FC236}">
                <a16:creationId xmlns:a16="http://schemas.microsoft.com/office/drawing/2014/main" xmlns="" id="{A5BA98FE-13CE-E4C4-4CB2-2DA8B991E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98440"/>
            <a:ext cx="6013450" cy="535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FBAA813-503C-E7A7-9A62-95BA7B0E549C}"/>
              </a:ext>
            </a:extLst>
          </p:cNvPr>
          <p:cNvSpPr txBox="1"/>
          <p:nvPr/>
        </p:nvSpPr>
        <p:spPr>
          <a:xfrm>
            <a:off x="609600" y="3048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0" u="none" strike="noStrike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Chromatin condensing, centrosomes moving to opposite ends of the cell, and spindle fibers grabbing on to sister chromatids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40293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itosis-gif-anaphase">
            <a:extLst>
              <a:ext uri="{FF2B5EF4-FFF2-40B4-BE49-F238E27FC236}">
                <a16:creationId xmlns:a16="http://schemas.microsoft.com/office/drawing/2014/main" xmlns="" id="{106C65AB-D8D2-B741-3B07-0B2B281D1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3798" y="1543050"/>
            <a:ext cx="7498452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06B074E-5FE5-1D96-83A1-F2ED2B6989C6}"/>
              </a:ext>
            </a:extLst>
          </p:cNvPr>
          <p:cNvSpPr txBox="1"/>
          <p:nvPr/>
        </p:nvSpPr>
        <p:spPr>
          <a:xfrm>
            <a:off x="914400" y="457200"/>
            <a:ext cx="533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Sister chromatids pulling apart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05848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D98297-98C4-8D98-25BC-21B49806D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u="none" strike="noStrike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Telophase and cytokinesis</a:t>
            </a:r>
            <a:endParaRPr lang="en-US" dirty="0"/>
          </a:p>
        </p:txBody>
      </p:sp>
      <p:pic>
        <p:nvPicPr>
          <p:cNvPr id="3074" name="Picture 2" descr="Mitosis and Meiosis: What's the Difference?">
            <a:extLst>
              <a:ext uri="{FF2B5EF4-FFF2-40B4-BE49-F238E27FC236}">
                <a16:creationId xmlns:a16="http://schemas.microsoft.com/office/drawing/2014/main" xmlns="" id="{97CE0F52-2350-4FDA-98BD-2F431BA87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7879327" cy="455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514845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eiosis-crossing-over">
            <a:extLst>
              <a:ext uri="{FF2B5EF4-FFF2-40B4-BE49-F238E27FC236}">
                <a16:creationId xmlns:a16="http://schemas.microsoft.com/office/drawing/2014/main" xmlns="" id="{15187926-2F86-7E74-1FE0-B43545D6D2E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66800" y="1143000"/>
            <a:ext cx="6122052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549B04C-8E89-C8B6-D2D4-AE92A72E4EC6}"/>
              </a:ext>
            </a:extLst>
          </p:cNvPr>
          <p:cNvSpPr txBox="1"/>
          <p:nvPr/>
        </p:nvSpPr>
        <p:spPr>
          <a:xfrm>
            <a:off x="457200" y="152400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Crossing over in progress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86256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C6504B-ED31-813A-8029-1ACD53C85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u="none" strike="noStrike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The end result of meiosis I</a:t>
            </a:r>
            <a:endParaRPr lang="en-US" dirty="0"/>
          </a:p>
        </p:txBody>
      </p:sp>
      <p:pic>
        <p:nvPicPr>
          <p:cNvPr id="11266" name="Picture 2" descr="meiosis1-end-product">
            <a:extLst>
              <a:ext uri="{FF2B5EF4-FFF2-40B4-BE49-F238E27FC236}">
                <a16:creationId xmlns:a16="http://schemas.microsoft.com/office/drawing/2014/main" xmlns="" id="{69E09B3E-14CA-1B3B-43B4-ACC06C2DD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49400"/>
            <a:ext cx="7620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8324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C94AC5-8C0F-E321-36B0-883E7F6B7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meiosis-gif-anaphase">
            <a:extLst>
              <a:ext uri="{FF2B5EF4-FFF2-40B4-BE49-F238E27FC236}">
                <a16:creationId xmlns:a16="http://schemas.microsoft.com/office/drawing/2014/main" xmlns="" id="{0D87C2B2-BB7C-B84B-9FD5-F7DEA51001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24012" y="2304256"/>
            <a:ext cx="4905375" cy="345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88038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7924800" cy="667512"/>
          </a:xfrm>
        </p:spPr>
        <p:txBody>
          <a:bodyPr>
            <a:normAutofit/>
          </a:bodyPr>
          <a:lstStyle/>
          <a:p>
            <a:pPr algn="ctr"/>
            <a:r>
              <a:rPr lang="en-US" b="1" cap="none" dirty="0" smtClean="0">
                <a:solidFill>
                  <a:srgbClr val="FF0000"/>
                </a:solidFill>
              </a:rPr>
              <a:t>http://pkanatomyworld.com/</a:t>
            </a:r>
            <a:endParaRPr lang="en-US" b="1" cap="none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2. Website Logo 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447800"/>
            <a:ext cx="7795023" cy="5196681"/>
          </a:xfr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ELL\Desktop\AIIMS Raipur Campus at Sunri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46" y="1447800"/>
            <a:ext cx="9094654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orse-bea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1000"/>
            <a:ext cx="9144000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-152400"/>
            <a:ext cx="8229600" cy="914400"/>
          </a:xfrm>
        </p:spPr>
        <p:txBody>
          <a:bodyPr/>
          <a:lstStyle/>
          <a:p>
            <a:r>
              <a:rPr lang="en-US" b="1" dirty="0" smtClean="0">
                <a:latin typeface="Algerian" pitchFamily="82" charset="0"/>
              </a:rPr>
              <a:t>              </a:t>
            </a:r>
            <a:r>
              <a:rPr lang="en-US" b="1" dirty="0" smtClean="0">
                <a:solidFill>
                  <a:srgbClr val="FF0000"/>
                </a:solidFill>
                <a:latin typeface="Algerian" pitchFamily="82" charset="0"/>
              </a:rPr>
              <a:t>THANK  YOU</a:t>
            </a:r>
            <a:endParaRPr lang="en-IN" b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69cc0a354c3211e5f902a41495336639c6dbb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884</TotalTime>
  <Words>1565</Words>
  <Application>Microsoft Office PowerPoint</Application>
  <PresentationFormat>On-screen Show (4:3)</PresentationFormat>
  <Paragraphs>297</Paragraphs>
  <Slides>55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Opulent</vt:lpstr>
      <vt:lpstr>Introduction to Embryology  CELL  DIVISION</vt:lpstr>
      <vt:lpstr>Slide 2</vt:lpstr>
      <vt:lpstr>Slide 3</vt:lpstr>
      <vt:lpstr>Slide 4</vt:lpstr>
      <vt:lpstr>Slide 5</vt:lpstr>
      <vt:lpstr>Basic  terminology</vt:lpstr>
      <vt:lpstr>Slide 7</vt:lpstr>
      <vt:lpstr>Slide 8</vt:lpstr>
      <vt:lpstr>phylogeny</vt:lpstr>
      <vt:lpstr>Basic terminology</vt:lpstr>
      <vt:lpstr>Need of embryology</vt:lpstr>
      <vt:lpstr>Periods of human embryology</vt:lpstr>
      <vt:lpstr>CELL DIVISION</vt:lpstr>
      <vt:lpstr>Types of cell division</vt:lpstr>
      <vt:lpstr>CELL  CYCLE</vt:lpstr>
      <vt:lpstr>CELL  CYCLE </vt:lpstr>
      <vt:lpstr>Slide 17</vt:lpstr>
      <vt:lpstr>MITOSIS</vt:lpstr>
      <vt:lpstr>Slide 19</vt:lpstr>
      <vt:lpstr>     PROPHASE</vt:lpstr>
      <vt:lpstr>Prometaphase </vt:lpstr>
      <vt:lpstr>Slide 22</vt:lpstr>
      <vt:lpstr>METAPHASE</vt:lpstr>
      <vt:lpstr>ANAPHASE</vt:lpstr>
      <vt:lpstr>TELOPHASE</vt:lpstr>
      <vt:lpstr>Slide 26</vt:lpstr>
      <vt:lpstr>Slide 27</vt:lpstr>
      <vt:lpstr>Clinical correlation</vt:lpstr>
      <vt:lpstr>MEIOSIS </vt:lpstr>
      <vt:lpstr>Slide 30</vt:lpstr>
      <vt:lpstr>Slide 31</vt:lpstr>
      <vt:lpstr>MEIOSIS I</vt:lpstr>
      <vt:lpstr>PROPHASE -I</vt:lpstr>
      <vt:lpstr>PROPHASE -I</vt:lpstr>
      <vt:lpstr>METAPHASE - I</vt:lpstr>
      <vt:lpstr>ANAPHASE -I</vt:lpstr>
      <vt:lpstr>TELOPHASE - I</vt:lpstr>
      <vt:lpstr>Slide 38</vt:lpstr>
      <vt:lpstr>Slide 39</vt:lpstr>
      <vt:lpstr>Slide 40</vt:lpstr>
      <vt:lpstr>Slide 41</vt:lpstr>
      <vt:lpstr>SIGNIFICANCE OF MEIOSIS</vt:lpstr>
      <vt:lpstr>Slide 43</vt:lpstr>
      <vt:lpstr>CHROMOSOMES</vt:lpstr>
      <vt:lpstr> Non-disjunction</vt:lpstr>
      <vt:lpstr>Differences between mitosis and meiosis</vt:lpstr>
      <vt:lpstr>Slide 47</vt:lpstr>
      <vt:lpstr>Slide 48</vt:lpstr>
      <vt:lpstr>Telophase and cytokinesis</vt:lpstr>
      <vt:lpstr>Slide 50</vt:lpstr>
      <vt:lpstr>The end result of meiosis I</vt:lpstr>
      <vt:lpstr>Slide 52</vt:lpstr>
      <vt:lpstr>http://pkanatomyworld.com/</vt:lpstr>
      <vt:lpstr>Slide 54</vt:lpstr>
      <vt:lpstr>              THANK 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DELL</cp:lastModifiedBy>
  <cp:revision>184</cp:revision>
  <dcterms:created xsi:type="dcterms:W3CDTF">2006-08-16T00:00:00Z</dcterms:created>
  <dcterms:modified xsi:type="dcterms:W3CDTF">2026-10-16T16:01:45Z</dcterms:modified>
</cp:coreProperties>
</file>