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7" r:id="rId3"/>
    <p:sldId id="280" r:id="rId4"/>
    <p:sldId id="281" r:id="rId5"/>
    <p:sldId id="282" r:id="rId6"/>
    <p:sldId id="276" r:id="rId7"/>
    <p:sldId id="388" r:id="rId8"/>
    <p:sldId id="355" r:id="rId9"/>
    <p:sldId id="259" r:id="rId10"/>
    <p:sldId id="278" r:id="rId11"/>
    <p:sldId id="266" r:id="rId12"/>
    <p:sldId id="283" r:id="rId13"/>
    <p:sldId id="279" r:id="rId14"/>
    <p:sldId id="284" r:id="rId15"/>
    <p:sldId id="285" r:id="rId16"/>
    <p:sldId id="286" r:id="rId17"/>
    <p:sldId id="287" r:id="rId18"/>
    <p:sldId id="288" r:id="rId19"/>
    <p:sldId id="1687" r:id="rId20"/>
    <p:sldId id="1688" r:id="rId21"/>
    <p:sldId id="1689" r:id="rId22"/>
    <p:sldId id="289" r:id="rId23"/>
    <p:sldId id="290" r:id="rId24"/>
    <p:sldId id="268" r:id="rId25"/>
    <p:sldId id="260" r:id="rId26"/>
    <p:sldId id="295" r:id="rId27"/>
    <p:sldId id="296" r:id="rId28"/>
    <p:sldId id="297" r:id="rId29"/>
    <p:sldId id="298" r:id="rId30"/>
    <p:sldId id="405" r:id="rId31"/>
    <p:sldId id="299" r:id="rId32"/>
    <p:sldId id="300" r:id="rId33"/>
    <p:sldId id="301" r:id="rId34"/>
    <p:sldId id="302" r:id="rId35"/>
    <p:sldId id="304" r:id="rId36"/>
    <p:sldId id="303" r:id="rId37"/>
    <p:sldId id="305" r:id="rId38"/>
    <p:sldId id="306" r:id="rId39"/>
    <p:sldId id="1690" r:id="rId40"/>
    <p:sldId id="307" r:id="rId41"/>
    <p:sldId id="406" r:id="rId42"/>
    <p:sldId id="407" r:id="rId43"/>
    <p:sldId id="408" r:id="rId44"/>
    <p:sldId id="308" r:id="rId45"/>
    <p:sldId id="309" r:id="rId46"/>
    <p:sldId id="386" r:id="rId47"/>
    <p:sldId id="310" r:id="rId48"/>
    <p:sldId id="1673" r:id="rId49"/>
    <p:sldId id="1674" r:id="rId50"/>
    <p:sldId id="1691" r:id="rId51"/>
    <p:sldId id="1692" r:id="rId52"/>
    <p:sldId id="1693" r:id="rId53"/>
    <p:sldId id="1694" r:id="rId54"/>
    <p:sldId id="1695" r:id="rId55"/>
    <p:sldId id="1675" r:id="rId56"/>
    <p:sldId id="1676" r:id="rId57"/>
    <p:sldId id="1704" r:id="rId58"/>
    <p:sldId id="1677" r:id="rId59"/>
    <p:sldId id="1696" r:id="rId60"/>
    <p:sldId id="1697" r:id="rId61"/>
    <p:sldId id="1698" r:id="rId62"/>
    <p:sldId id="1699" r:id="rId63"/>
    <p:sldId id="1700" r:id="rId64"/>
    <p:sldId id="1678" r:id="rId65"/>
    <p:sldId id="269" r:id="rId66"/>
    <p:sldId id="1705" r:id="rId67"/>
    <p:sldId id="1706" r:id="rId68"/>
    <p:sldId id="1539" r:id="rId69"/>
    <p:sldId id="273" r:id="rId70"/>
    <p:sldId id="274" r:id="rId71"/>
    <p:sldId id="1701" r:id="rId72"/>
    <p:sldId id="1702" r:id="rId73"/>
    <p:sldId id="1703" r:id="rId74"/>
    <p:sldId id="320" r:id="rId75"/>
    <p:sldId id="1686" r:id="rId76"/>
    <p:sldId id="1707" r:id="rId77"/>
    <p:sldId id="1710" r:id="rId78"/>
    <p:sldId id="1709" r:id="rId79"/>
    <p:sldId id="1708" r:id="rId80"/>
    <p:sldId id="321" r:id="rId81"/>
    <p:sldId id="265" r:id="rId82"/>
    <p:sldId id="1711" r:id="rId8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3399FF"/>
    <a:srgbClr val="FF9900"/>
    <a:srgbClr val="19671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9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3665-6C55-425E-B823-34A9225A2F4C}" type="datetimeFigureOut">
              <a:rPr lang="en-US" smtClean="0"/>
              <a:pPr/>
              <a:t>07-Jun-26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647AB-3F0C-45C7-85C6-601A5AB3D4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3665-6C55-425E-B823-34A9225A2F4C}" type="datetimeFigureOut">
              <a:rPr lang="en-US" smtClean="0"/>
              <a:pPr/>
              <a:t>07-Jun-26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647AB-3F0C-45C7-85C6-601A5AB3D4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3665-6C55-425E-B823-34A9225A2F4C}" type="datetimeFigureOut">
              <a:rPr lang="en-US" smtClean="0"/>
              <a:pPr/>
              <a:t>07-Jun-26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647AB-3F0C-45C7-85C6-601A5AB3D4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3665-6C55-425E-B823-34A9225A2F4C}" type="datetimeFigureOut">
              <a:rPr lang="en-US" smtClean="0"/>
              <a:pPr/>
              <a:t>07-Jun-26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647AB-3F0C-45C7-85C6-601A5AB3D4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3665-6C55-425E-B823-34A9225A2F4C}" type="datetimeFigureOut">
              <a:rPr lang="en-US" smtClean="0"/>
              <a:pPr/>
              <a:t>07-Jun-26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647AB-3F0C-45C7-85C6-601A5AB3D4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3665-6C55-425E-B823-34A9225A2F4C}" type="datetimeFigureOut">
              <a:rPr lang="en-US" smtClean="0"/>
              <a:pPr/>
              <a:t>07-Jun-26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647AB-3F0C-45C7-85C6-601A5AB3D4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3665-6C55-425E-B823-34A9225A2F4C}" type="datetimeFigureOut">
              <a:rPr lang="en-US" smtClean="0"/>
              <a:pPr/>
              <a:t>07-Jun-26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647AB-3F0C-45C7-85C6-601A5AB3D4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3665-6C55-425E-B823-34A9225A2F4C}" type="datetimeFigureOut">
              <a:rPr lang="en-US" smtClean="0"/>
              <a:pPr/>
              <a:t>07-Jun-26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647AB-3F0C-45C7-85C6-601A5AB3D4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3665-6C55-425E-B823-34A9225A2F4C}" type="datetimeFigureOut">
              <a:rPr lang="en-US" smtClean="0"/>
              <a:pPr/>
              <a:t>07-Jun-26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647AB-3F0C-45C7-85C6-601A5AB3D4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3665-6C55-425E-B823-34A9225A2F4C}" type="datetimeFigureOut">
              <a:rPr lang="en-US" smtClean="0"/>
              <a:pPr/>
              <a:t>07-Jun-26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647AB-3F0C-45C7-85C6-601A5AB3D4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3665-6C55-425E-B823-34A9225A2F4C}" type="datetimeFigureOut">
              <a:rPr lang="en-US" smtClean="0"/>
              <a:pPr/>
              <a:t>07-Jun-26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78647AB-3F0C-45C7-85C6-601A5AB3D4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AF3665-6C55-425E-B823-34A9225A2F4C}" type="datetimeFigureOut">
              <a:rPr lang="en-US" smtClean="0"/>
              <a:pPr/>
              <a:t>07-Jun-26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78647AB-3F0C-45C7-85C6-601A5AB3D4C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%1e2411_ArteriesFemaleGenit_1.jpg%20%20%20%20%20%20%20%20%20%20%20%20%20%20%20%20%20%20%20%20%20%20%20%20%20%20%20%20%20%20%20%20%200002EFDC%0cMacintosh%20HD%20%20%20%20%20%20%20%20%20%20%20%20%20%20%20%20%20%20%20ABA78158: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latin typeface="Algerian" pitchFamily="82" charset="0"/>
              </a:rPr>
              <a:t>  </a:t>
            </a:r>
            <a:r>
              <a:rPr lang="en-US" sz="4000" b="1" dirty="0" smtClean="0">
                <a:solidFill>
                  <a:srgbClr val="FF3399"/>
                </a:solidFill>
                <a:latin typeface="Algerian" pitchFamily="82" charset="0"/>
              </a:rPr>
              <a:t>GROSS ANATOMY</a:t>
            </a:r>
            <a:r>
              <a:rPr lang="en-US" sz="5400" b="1" dirty="0" smtClean="0">
                <a:solidFill>
                  <a:srgbClr val="C00000"/>
                </a:solidFill>
                <a:latin typeface="Algerian" pitchFamily="82" charset="0"/>
              </a:rPr>
              <a:t/>
            </a:r>
            <a:br>
              <a:rPr lang="en-US" sz="5400" b="1" dirty="0" smtClean="0">
                <a:solidFill>
                  <a:srgbClr val="C00000"/>
                </a:solidFill>
                <a:latin typeface="Algerian" pitchFamily="82" charset="0"/>
              </a:rPr>
            </a:br>
            <a:r>
              <a:rPr lang="en-US" sz="6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uterus</a:t>
            </a:r>
            <a:endParaRPr lang="en-IN" sz="5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itchFamily="82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343400" y="4267200"/>
            <a:ext cx="4572000" cy="20877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Dr. Praveen Kumar Kurrey</a:t>
            </a:r>
          </a:p>
          <a:p>
            <a:pPr>
              <a:buNone/>
            </a:pPr>
            <a:r>
              <a:rPr lang="en-US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M.B.B.S., M.S.,BCME, </a:t>
            </a:r>
            <a:r>
              <a:rPr lang="en-US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BCBR,CISP</a:t>
            </a:r>
            <a:endParaRPr lang="en-US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Professor Anatomy</a:t>
            </a:r>
            <a:endParaRPr lang="en-US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fron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154" y="2723356"/>
            <a:ext cx="3911445" cy="35250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as.miami.edu/chemistry/2086/chap28/NewChap28-Female_files/image00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838200"/>
            <a:ext cx="8372596" cy="5486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609600"/>
            <a:ext cx="838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000" dirty="0"/>
              <a:t>Anatomical subdivisions of the uterus include:</a:t>
            </a:r>
          </a:p>
          <a:p>
            <a:r>
              <a:rPr lang="en-IN" sz="2000" dirty="0"/>
              <a:t>(1) </a:t>
            </a:r>
            <a:r>
              <a:rPr lang="en-IN" sz="2000" b="1" dirty="0"/>
              <a:t>Fundus</a:t>
            </a:r>
            <a:r>
              <a:rPr lang="en-IN" sz="2000" dirty="0"/>
              <a:t>:  Dome shaped portion superior to the uterine tubes </a:t>
            </a:r>
            <a:endParaRPr lang="en-IN" sz="2000" b="1" dirty="0"/>
          </a:p>
          <a:p>
            <a:r>
              <a:rPr lang="en-IN" sz="2000" dirty="0"/>
              <a:t>(2) </a:t>
            </a:r>
            <a:r>
              <a:rPr lang="en-IN" sz="2000" b="1" dirty="0"/>
              <a:t>Body: </a:t>
            </a:r>
            <a:r>
              <a:rPr lang="en-IN" sz="2000" dirty="0"/>
              <a:t>Tapering central portion </a:t>
            </a:r>
            <a:endParaRPr lang="en-IN" sz="2000" b="1" dirty="0"/>
          </a:p>
          <a:p>
            <a:r>
              <a:rPr lang="en-IN" sz="2000" b="1" dirty="0"/>
              <a:t>(3) Cervix :  </a:t>
            </a:r>
            <a:r>
              <a:rPr lang="en-IN" sz="2000" dirty="0"/>
              <a:t>Inferior narrow portion that opens into the vagina.</a:t>
            </a:r>
          </a:p>
        </p:txBody>
      </p:sp>
      <p:pic>
        <p:nvPicPr>
          <p:cNvPr id="3" name="Picture 1029" descr="uterus part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25" t="8210" r="2819" b="1640"/>
          <a:stretch/>
        </p:blipFill>
        <p:spPr bwMode="auto">
          <a:xfrm>
            <a:off x="2590800" y="2057400"/>
            <a:ext cx="3810663" cy="4523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79778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4F78195-0A70-CB5B-F624-DFFF3B9EE4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457200"/>
            <a:ext cx="9144000" cy="6400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72" t="5992" r="2777" b="45494"/>
          <a:stretch>
            <a:fillRect/>
          </a:stretch>
        </p:blipFill>
        <p:spPr>
          <a:xfrm>
            <a:off x="245392" y="304800"/>
            <a:ext cx="8670008" cy="6187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505" y="727788"/>
            <a:ext cx="4397495" cy="556300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en-US" sz="2600" b="1" i="0" u="none" strike="noStrike" baseline="0" dirty="0">
                <a:solidFill>
                  <a:srgbClr val="66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Body of uterus (corpus uteri)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Round and ovarian ligaments are attached to each </a:t>
            </a:r>
            <a:r>
              <a:rPr lang="en-US" sz="26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cornu</a:t>
            </a: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inferior to attachment of fallopian </a:t>
            </a: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ody of uterus has: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Fundus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Uterine cornua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surfaces: Anterior and posterior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lateral borders (right and left)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2895600" y="83465"/>
            <a:ext cx="24412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500"/>
              </a:spcBef>
              <a:buNone/>
            </a:pPr>
            <a:r>
              <a:rPr lang="en-IN" sz="36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4F78195-0A70-CB5B-F624-DFFF3B9EE4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3432" y="1472746"/>
            <a:ext cx="4364849" cy="321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0418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954" y="852905"/>
            <a:ext cx="4531484" cy="565053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en-US" b="1" u="none" strike="noStrike" baseline="0" dirty="0">
                <a:solidFill>
                  <a:srgbClr val="66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Body of uterus (corpus uteri)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en-US" b="0" u="none" strike="noStrike" baseline="0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surfaces of body of uterus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Anterior surface – 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US" sz="28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Flat and related to urinary bladder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US" sz="28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Covered with peritoneum 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US" sz="28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Forms posterosuperior wall of uterovesical pouch</a:t>
            </a:r>
          </a:p>
          <a:p>
            <a:pPr lvl="2">
              <a:lnSpc>
                <a:spcPct val="100000"/>
              </a:lnSpc>
              <a:spcBef>
                <a:spcPts val="200"/>
              </a:spcBef>
            </a:pPr>
            <a:endParaRPr lang="en-US" b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3789954" y="83465"/>
            <a:ext cx="28394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500"/>
              </a:spcBef>
              <a:buNone/>
            </a:pPr>
            <a:r>
              <a:rPr lang="en-IN" sz="36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UTERUS</a:t>
            </a:r>
          </a:p>
        </p:txBody>
      </p:sp>
      <p:pic>
        <p:nvPicPr>
          <p:cNvPr id="6" name="Picture 4" descr="C:\Documents and Settings\lenovo\桌面\教学图片\8069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334" t="8888" b="13333"/>
          <a:stretch>
            <a:fillRect/>
          </a:stretch>
        </p:blipFill>
        <p:spPr bwMode="auto">
          <a:xfrm>
            <a:off x="4419600" y="1219200"/>
            <a:ext cx="47244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60681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6" y="852905"/>
            <a:ext cx="4422465" cy="584647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en-US" b="1" i="0" u="none" strike="noStrike" baseline="0" dirty="0">
                <a:solidFill>
                  <a:srgbClr val="66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Body of uterus (corpus uteri)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en-US" b="0" i="1" u="none" strike="noStrike" baseline="0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surfaces of body of uterus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Posterior surface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US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Convex and related to coils of intestine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US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Covered with peritoneum 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US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Forms anterior wall of rectouterine pouch of Douglas</a:t>
            </a:r>
          </a:p>
          <a:p>
            <a:pPr lvl="2">
              <a:lnSpc>
                <a:spcPct val="100000"/>
              </a:lnSpc>
              <a:spcBef>
                <a:spcPts val="200"/>
              </a:spcBef>
            </a:pPr>
            <a:endParaRPr lang="en-US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3789954" y="83465"/>
            <a:ext cx="26870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500"/>
              </a:spcBef>
              <a:buNone/>
            </a:pPr>
            <a:r>
              <a:rPr lang="en-IN" sz="3600" b="1" i="0" u="none" strike="noStrike" baseline="0" dirty="0">
                <a:solidFill>
                  <a:srgbClr val="2600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UTERUS</a:t>
            </a:r>
            <a:endParaRPr lang="en-IN" sz="3600" b="1" i="0" u="none" strike="noStrike" baseline="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C:\Documents and Settings\lenovo\桌面\教学图片\8069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334" t="8888" b="13333"/>
          <a:stretch>
            <a:fillRect/>
          </a:stretch>
        </p:blipFill>
        <p:spPr bwMode="auto">
          <a:xfrm>
            <a:off x="4419600" y="1066800"/>
            <a:ext cx="47244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88661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852905"/>
            <a:ext cx="4324493" cy="543789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en-US" sz="2600" b="1" i="1" u="none" strike="noStrike" baseline="0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Lateral borders (right and left) of body of uterus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lateral border – convex and rounded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Nonperitoneal and provides attachment to broad </a:t>
            </a: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ligament of uterus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3505200" y="83464"/>
            <a:ext cx="183166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500"/>
              </a:spcBef>
              <a:buNone/>
            </a:pPr>
            <a:r>
              <a:rPr lang="en-IN" sz="30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4F78195-0A70-CB5B-F624-DFFF3B9EE4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27428" y="1416762"/>
            <a:ext cx="4364849" cy="321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12322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852906"/>
            <a:ext cx="4922513" cy="560387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20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Broad ligament connects lateral border of uterus with lateral pelvic wall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Uterine tubes enter uterus at upper end of lateral border of uterus 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Round ligament – attached to lateral border anteroinferior to tube, whereas ligament of ovary – attached posteroinferior to tube</a:t>
            </a:r>
            <a:endParaRPr lang="en-US" sz="2600" b="0" i="1" u="none" strike="noStrike" baseline="0" dirty="0">
              <a:solidFill>
                <a:srgbClr val="0073F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2547259" y="83465"/>
            <a:ext cx="40580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Bef>
                <a:spcPts val="200"/>
              </a:spcBef>
              <a:buNone/>
            </a:pPr>
            <a:r>
              <a:rPr lang="en-IN" sz="36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2B9774E-6D13-F070-2785-FB8E1975C7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9463" y="1114162"/>
            <a:ext cx="3817870" cy="4454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996498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852905"/>
            <a:ext cx="4004225" cy="562254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endParaRPr lang="en-US" sz="2600" b="0" u="none" strike="noStrike" baseline="0" dirty="0">
              <a:solidFill>
                <a:srgbClr val="0073F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en-US" sz="26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 position of uterus: anteversion and anteflexion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2600" b="1" u="none" strike="noStrike" baseline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Anteversion:  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US" sz="2600" b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Angle between long axis of cervix and long axis of vagina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US" sz="2600" b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Forward tilting of uterus relative to vagina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US" sz="2600" b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Usual anteversion – </a:t>
            </a:r>
            <a:r>
              <a:rPr lang="en-IN" sz="2600" b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about 90°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533400" y="83465"/>
            <a:ext cx="8458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200"/>
              </a:spcBef>
              <a:buNone/>
            </a:pPr>
            <a:r>
              <a:rPr lang="en-US" sz="36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Position, Angular, and Axes of Uterus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56C1487-073F-11EF-21F6-CE5F7C001B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5800" y="934310"/>
            <a:ext cx="4586547" cy="684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26569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UTERUS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/>
              <a:t>Serves as part of the pathway for sperm</a:t>
            </a:r>
            <a:r>
              <a:rPr lang="en-IN" sz="2800" b="1" dirty="0"/>
              <a:t> </a:t>
            </a:r>
            <a:r>
              <a:rPr lang="en-IN" sz="2800" dirty="0"/>
              <a:t>to reach the uterine tubes.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/>
              <a:t>Site of implantation of a fertilized ovum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/>
              <a:t>Site for development of the </a:t>
            </a:r>
            <a:r>
              <a:rPr lang="en-IN" sz="2800" dirty="0" err="1"/>
              <a:t>fetus</a:t>
            </a:r>
            <a:r>
              <a:rPr lang="en-IN" sz="2800" dirty="0"/>
              <a:t> during pregnancy, and </a:t>
            </a:r>
            <a:r>
              <a:rPr lang="en-IN" sz="2800" dirty="0" err="1"/>
              <a:t>labor</a:t>
            </a:r>
            <a:r>
              <a:rPr lang="en-IN" sz="2800" dirty="0"/>
              <a:t>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/>
              <a:t>During reproductive cycles when implantation does not occur, the uterus is the source of menstrual flow.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4" y="852905"/>
            <a:ext cx="4537626" cy="577183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b="1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Anteflexion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US" sz="2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Angle between long axis of body of uterus and long axis of cervix of uterus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US" sz="2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Forward flexion of uterus at level of isthmus or internal of cervix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US" sz="2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Usual anteflexion – about 120°</a:t>
            </a:r>
            <a:endParaRPr lang="en-IN" sz="28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1278783" y="83465"/>
            <a:ext cx="65812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200"/>
              </a:spcBef>
              <a:buNone/>
            </a:pPr>
            <a:r>
              <a:rPr lang="en-US" sz="3600" b="1" i="0" u="none" strike="noStrike" baseline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</a:t>
            </a:r>
            <a:r>
              <a:rPr lang="en-US" sz="3600" b="1" i="0" u="none" strike="noStrike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0" u="none" strike="noStrike" baseline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Axes of Uterus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56C1487-073F-11EF-21F6-CE5F7C001B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3000" y="934309"/>
            <a:ext cx="4066365" cy="68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8508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852905"/>
            <a:ext cx="4461425" cy="558521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2600" b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Retroversion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US" sz="2600" b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In retroverted (tilted or tipped) uterus, uterus – tilted backward relative to vagina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US" sz="2600" b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Long axis of uterus corresponds to axis of pelvic inlet and axis of the vagina to axis of pelvic cavity and pelvic outlet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2600" b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Dextrorotation – right deviation of uterus</a:t>
            </a:r>
            <a:endParaRPr lang="en-IN" sz="2600" dirty="0">
              <a:solidFill>
                <a:srgbClr val="00B05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1278783" y="83465"/>
            <a:ext cx="65812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200"/>
              </a:spcBef>
              <a:buNone/>
            </a:pPr>
            <a:r>
              <a:rPr lang="en-US" sz="3600" b="1" i="0" u="none" strike="noStrike" baseline="0" dirty="0">
                <a:solidFill>
                  <a:srgbClr val="00C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</a:t>
            </a:r>
            <a:r>
              <a:rPr lang="en-US" sz="3600" b="1" i="0" u="none" strike="noStrike" dirty="0">
                <a:solidFill>
                  <a:srgbClr val="00C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i="0" u="none" strike="noStrike" baseline="0" dirty="0">
                <a:solidFill>
                  <a:srgbClr val="00C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Axes of Uterus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56C1487-073F-11EF-21F6-CE5F7C001B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015715"/>
            <a:ext cx="4468359" cy="587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38597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683" y="727788"/>
            <a:ext cx="4503948" cy="585962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IN" b="1" i="0" u="none" strike="noStrike" baseline="0" dirty="0">
                <a:solidFill>
                  <a:srgbClr val="66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Cervix of uterus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Lower cylindrical part of uterus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 cm long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Lower part of cervix projects into upper part of vagina; thus, cervix – divisible into two parts:</a:t>
            </a:r>
          </a:p>
          <a:p>
            <a:pPr lvl="2">
              <a:lnSpc>
                <a:spcPct val="100000"/>
              </a:lnSpc>
              <a:spcBef>
                <a:spcPts val="600"/>
              </a:spcBef>
            </a:pPr>
            <a:r>
              <a:rPr lang="en-IN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Upper </a:t>
            </a:r>
            <a:r>
              <a:rPr lang="en-IN" sz="2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supravaginal</a:t>
            </a:r>
            <a:endParaRPr lang="en-IN" sz="2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00000"/>
              </a:lnSpc>
              <a:spcBef>
                <a:spcPts val="600"/>
              </a:spcBef>
            </a:pPr>
            <a:r>
              <a:rPr lang="en-IN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Lower vaginal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3124200" y="83465"/>
            <a:ext cx="22126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500"/>
              </a:spcBef>
              <a:buNone/>
            </a:pPr>
            <a:r>
              <a:rPr lang="en-IN" sz="3600" b="1" i="0" u="none" strike="noStrike" baseline="0" dirty="0">
                <a:solidFill>
                  <a:srgbClr val="2600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UTERUS</a:t>
            </a:r>
            <a:endParaRPr lang="en-IN" sz="3600" b="1" i="0" u="none" strike="noStrike" baseline="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1029" descr="uterus part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25" t="8210" r="2819" b="1640"/>
          <a:stretch/>
        </p:blipFill>
        <p:spPr bwMode="auto">
          <a:xfrm>
            <a:off x="4572000" y="982110"/>
            <a:ext cx="4267200" cy="5064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9056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852905"/>
            <a:ext cx="4457456" cy="575316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IN" b="1" i="0" u="none" strike="noStrike" baseline="0" dirty="0">
                <a:solidFill>
                  <a:srgbClr val="66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Cervix of uterus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Clinically, isthmus – upper one-third of </a:t>
            </a:r>
            <a:r>
              <a:rPr lang="en-US" b="0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supravaginal</a:t>
            </a:r>
            <a:r>
              <a:rPr lang="en-US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part of cervix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Obstetrically this isthmus considered as lower uterine segment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Structurally, similar to body of uterus</a:t>
            </a:r>
            <a:endParaRPr lang="en-IN" b="0" i="0" u="none" strike="noStrike" baseline="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lnSpc>
                <a:spcPct val="100000"/>
              </a:lnSpc>
              <a:spcBef>
                <a:spcPts val="600"/>
              </a:spcBef>
            </a:pPr>
            <a:endParaRPr lang="en-IN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3048000" y="83465"/>
            <a:ext cx="22888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500"/>
              </a:spcBef>
              <a:buNone/>
            </a:pPr>
            <a:r>
              <a:rPr lang="en-IN" sz="36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4F78195-0A70-CB5B-F624-DFFF3B9EE4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20430" y="1821180"/>
            <a:ext cx="4364849" cy="321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323873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77224" y="3581400"/>
            <a:ext cx="261336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8600" y="533401"/>
            <a:ext cx="8763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000" b="1" dirty="0"/>
              <a:t>Uterine cavity: </a:t>
            </a:r>
            <a:r>
              <a:rPr lang="en-IN" sz="2000" dirty="0"/>
              <a:t>Interior of the body of the uterus </a:t>
            </a:r>
          </a:p>
          <a:p>
            <a:r>
              <a:rPr lang="en-IN" sz="2000" b="1" dirty="0"/>
              <a:t>Cervical canal:</a:t>
            </a:r>
            <a:r>
              <a:rPr lang="en-IN" sz="2000" dirty="0"/>
              <a:t> Interior of the cervix </a:t>
            </a:r>
            <a:endParaRPr lang="en-IN" sz="2000" b="1" dirty="0"/>
          </a:p>
          <a:p>
            <a:r>
              <a:rPr lang="en-IN" sz="2000" b="1" dirty="0"/>
              <a:t>The cervical </a:t>
            </a:r>
            <a:r>
              <a:rPr lang="en-IN" sz="2000" dirty="0"/>
              <a:t>canal opens into the uterine cavity at the </a:t>
            </a:r>
            <a:r>
              <a:rPr lang="en-IN" sz="2000" b="1" dirty="0"/>
              <a:t>internal </a:t>
            </a:r>
            <a:r>
              <a:rPr lang="en-IN" sz="2000" b="1" dirty="0" err="1"/>
              <a:t>os</a:t>
            </a:r>
            <a:r>
              <a:rPr lang="en-IN" sz="2000" b="1" dirty="0"/>
              <a:t>  </a:t>
            </a:r>
            <a:r>
              <a:rPr lang="en-IN" sz="2000" dirty="0"/>
              <a:t>and into the vagina at the </a:t>
            </a:r>
            <a:r>
              <a:rPr lang="en-IN" sz="2000" b="1" dirty="0"/>
              <a:t>external </a:t>
            </a:r>
            <a:r>
              <a:rPr lang="en-IN" sz="2000" b="1" dirty="0" err="1"/>
              <a:t>os</a:t>
            </a:r>
            <a:r>
              <a:rPr lang="en-IN" sz="2000" b="1" dirty="0"/>
              <a:t>.</a:t>
            </a:r>
          </a:p>
        </p:txBody>
      </p:sp>
      <p:pic>
        <p:nvPicPr>
          <p:cNvPr id="4" name="Picture 2" descr="http://apbrwww5.apsu.edu/thompsonj/Anatomy%20&amp;%20Physiology/2020/2020%20Exam%20Reviews/Exam%205/ovary%20uterus%20anatomy%20diagra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470025"/>
            <a:ext cx="7818429" cy="41273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854559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74474"/>
            <a:ext cx="8077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IN" sz="2000" b="1" dirty="0"/>
          </a:p>
          <a:p>
            <a:pPr algn="just"/>
            <a:r>
              <a:rPr lang="en-IN" sz="2000" dirty="0"/>
              <a:t>Normally, the body of the uterus projects </a:t>
            </a:r>
            <a:r>
              <a:rPr lang="en-IN" sz="2000" dirty="0" err="1"/>
              <a:t>anteriorly</a:t>
            </a:r>
            <a:r>
              <a:rPr lang="en-IN" sz="2000" dirty="0"/>
              <a:t> and superiorly over the urinary bladder in a position called </a:t>
            </a:r>
            <a:r>
              <a:rPr lang="en-IN" sz="2000" b="1" dirty="0" err="1"/>
              <a:t>anteflexion</a:t>
            </a:r>
            <a:r>
              <a:rPr lang="en-IN" sz="2000" b="1" dirty="0"/>
              <a:t>.</a:t>
            </a:r>
          </a:p>
          <a:p>
            <a:pPr algn="just"/>
            <a:endParaRPr lang="en-IN" sz="2000" b="1" dirty="0"/>
          </a:p>
          <a:p>
            <a:pPr algn="just"/>
            <a:r>
              <a:rPr lang="en-IN" sz="2000" dirty="0"/>
              <a:t>The cervix projects inferiorly and </a:t>
            </a:r>
            <a:r>
              <a:rPr lang="en-IN" sz="2000" dirty="0" err="1"/>
              <a:t>posteriorly</a:t>
            </a:r>
            <a:r>
              <a:rPr lang="en-IN" sz="2000" dirty="0"/>
              <a:t> and enters the anterior wall of the vagina at nearly a right angle in a position called </a:t>
            </a:r>
            <a:r>
              <a:rPr lang="en-IN" sz="2000" b="1" dirty="0" err="1"/>
              <a:t>anteversion</a:t>
            </a:r>
            <a:endParaRPr lang="en-IN" sz="2000" b="1" dirty="0"/>
          </a:p>
        </p:txBody>
      </p:sp>
      <p:pic>
        <p:nvPicPr>
          <p:cNvPr id="23554" name="Picture 2" descr="http://o.quizlet.com/i/L-drs5M9co8J3myDeFWnv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2085972"/>
            <a:ext cx="5715000" cy="46196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852905"/>
            <a:ext cx="4324493" cy="543789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N" sz="2600" b="1" i="0" u="none" strike="noStrike" baseline="0" dirty="0">
                <a:solidFill>
                  <a:srgbClr val="66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 of body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N" sz="2600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Anterior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Uterovesical pouch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Surface of urinary bladder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N" sz="2600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Posterior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Rectouterine pouch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Coils of ileum, sigmoid colon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N" sz="2600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Lateral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Broad ligament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Ureter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Uterine vessels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2500857" y="83465"/>
            <a:ext cx="51953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IN" sz="3600" b="1" i="0" u="none" strike="noStrike" baseline="0" dirty="0">
                <a:solidFill>
                  <a:srgbClr val="00C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 of Uterus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E7BF6FF-C3ED-305A-4CA8-D2D1816EF2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53390" y="1160815"/>
            <a:ext cx="4095895" cy="50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4585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852905"/>
            <a:ext cx="4324493" cy="543789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i="0" u="none" strike="noStrike" baseline="0" dirty="0">
                <a:solidFill>
                  <a:srgbClr val="66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 of cervix</a:t>
            </a:r>
            <a:endParaRPr lang="en-US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N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Anterior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Supravaginal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part of cervix – related to posterior 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surface of urinary bladder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Vaginal part of cervix – Related to anterior 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fornix of vagina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2514854" y="1"/>
            <a:ext cx="46479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IN" sz="3600" b="1" i="0" u="none" strike="noStrike" baseline="0" dirty="0">
                <a:solidFill>
                  <a:srgbClr val="00C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 of Uterus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E7BF6FF-C3ED-305A-4CA8-D2D1816EF2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44363" y="1151483"/>
            <a:ext cx="4095895" cy="50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53596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852905"/>
            <a:ext cx="4628599" cy="557588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i="0" u="none" strike="noStrike" baseline="0" dirty="0">
                <a:solidFill>
                  <a:srgbClr val="66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 of cervix</a:t>
            </a:r>
            <a:endParaRPr lang="en-US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N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Posterior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Supravaginal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part of cervix – related to rectouterine pouch with the ileum and sigmoid colon 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coils in it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Vaginal part of cervix – related to posterior 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fornix of vagina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2500856" y="83465"/>
            <a:ext cx="45857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IN" sz="3600" b="1" i="0" u="none" strike="noStrike" baseline="0" dirty="0">
                <a:solidFill>
                  <a:srgbClr val="00C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 of Uterus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E7BF6FF-C3ED-305A-4CA8-D2D1816EF2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65357" y="1066814"/>
            <a:ext cx="4095895" cy="50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81785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852905"/>
            <a:ext cx="4544624" cy="559454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i="0" u="none" strike="noStrike" baseline="0" dirty="0">
                <a:solidFill>
                  <a:srgbClr val="66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 of cervix</a:t>
            </a:r>
            <a:endParaRPr lang="en-US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N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Laterally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Supravaginal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part of cervix – related to ureter 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uterine vessels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Vaginal part of cervix – related to fornixes of 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</a:t>
            </a:r>
            <a:endParaRPr lang="en-IN" dirty="0">
              <a:solidFill>
                <a:srgbClr val="00B05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2500857" y="83465"/>
            <a:ext cx="48143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IN" sz="3600" b="1" i="0" u="none" strike="noStrike" baseline="0" dirty="0">
                <a:solidFill>
                  <a:srgbClr val="00C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 of Uterus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E7BF6FF-C3ED-305A-4CA8-D2D1816EF2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1362" y="1066814"/>
            <a:ext cx="4095895" cy="50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9759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505" y="653143"/>
            <a:ext cx="4500131" cy="591560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en-IN" b="1" u="none" strike="noStrike" baseline="0" dirty="0">
                <a:solidFill>
                  <a:srgbClr val="00C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Synonym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Also called womb in layman language 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Thick-walled, firm, muscular organ with narrow </a:t>
            </a:r>
            <a:r>
              <a:rPr lang="en-IN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lumen</a:t>
            </a: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en-IN" b="1" u="none" strike="noStrike" baseline="0" dirty="0">
                <a:solidFill>
                  <a:srgbClr val="00C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Location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Situated in true pelvis (lesser pelvis) 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etween urinary bladder and rectum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2743200" y="83465"/>
            <a:ext cx="25936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500"/>
              </a:spcBef>
              <a:buNone/>
            </a:pPr>
            <a:r>
              <a:rPr lang="en-IN" sz="3600" b="1" i="0" u="none" strike="noStrike" baseline="0" dirty="0">
                <a:solidFill>
                  <a:srgbClr val="2600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UTERUS</a:t>
            </a:r>
            <a:endParaRPr lang="en-IN" sz="3600" b="1" i="0" u="none" strike="noStrike" baseline="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4F78195-0A70-CB5B-F624-DFFF3B9EE4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4647" y="1422585"/>
            <a:ext cx="4364849" cy="321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52915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xmlns="" id="{5CFD7C0C-422F-4765-367A-6B46E74C7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SK  DEPT OF ANATOMY  AFMC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xmlns="" id="{5907CE32-8795-6D39-F420-60F3D788B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53C83-A25D-4B1A-BB3E-4EA03ABF3524}" type="slidenum">
              <a:rPr lang="en-US" altLang="en-US"/>
              <a:pPr/>
              <a:t>30</a:t>
            </a:fld>
            <a:endParaRPr lang="en-US" altLang="en-US"/>
          </a:p>
        </p:txBody>
      </p:sp>
      <p:pic>
        <p:nvPicPr>
          <p:cNvPr id="70659" name="Picture 3">
            <a:extLst>
              <a:ext uri="{FF2B5EF4-FFF2-40B4-BE49-F238E27FC236}">
                <a16:creationId xmlns:a16="http://schemas.microsoft.com/office/drawing/2014/main" xmlns="" id="{597B0F02-FF50-7CBE-8876-96940BF86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6000" contrast="1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28713"/>
            <a:ext cx="8915400" cy="527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0660" name="Rectangle 4">
            <a:extLst>
              <a:ext uri="{FF2B5EF4-FFF2-40B4-BE49-F238E27FC236}">
                <a16:creationId xmlns:a16="http://schemas.microsoft.com/office/drawing/2014/main" xmlns="" id="{6F389667-4F03-3573-88A8-046F0CD4A6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42462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4000" b="1" dirty="0"/>
              <a:t>UTERUS:</a:t>
            </a:r>
            <a:br>
              <a:rPr lang="en-US" altLang="en-US" sz="4000" b="1" dirty="0"/>
            </a:br>
            <a:r>
              <a:rPr lang="en-US" altLang="en-US" sz="4000" b="1" dirty="0"/>
              <a:t> PERITONEAL RELATIONS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852905"/>
            <a:ext cx="4726571" cy="566919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Divisible into cavity of body and cavity of cervix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IN" sz="2600" b="1" i="0" u="none" strike="noStrike" baseline="0" dirty="0">
                <a:solidFill>
                  <a:srgbClr val="66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Cavity of body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Triangular in coronal section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Apex – continuous inferiorly with cavity of cervix (cervical </a:t>
            </a: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canal) through internal OS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transverse section, cavity of body of uterus appears as slit, compressed anteroposteriorly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2362200" y="83465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IN" sz="36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Cavity of Uterus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1021FB5-6F00-89F8-5B0F-6D907A189E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67258" y="1048982"/>
            <a:ext cx="3925734" cy="517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2310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852905"/>
            <a:ext cx="4712574" cy="557588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b="1" i="0" u="none" strike="noStrike" baseline="0" dirty="0">
                <a:solidFill>
                  <a:srgbClr val="66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Cavity of cervix (cervical canal)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pindle-shaped</a:t>
            </a:r>
          </a:p>
          <a:p>
            <a:pPr>
              <a:lnSpc>
                <a:spcPct val="100000"/>
              </a:lnSpc>
            </a:pP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Communicates superiorly with cavity of uterus through </a:t>
            </a:r>
            <a:r>
              <a:rPr lang="en-US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 </a:t>
            </a:r>
            <a:r>
              <a:rPr lang="en-US" b="0" i="1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inferiorly with cavity of vagina through </a:t>
            </a:r>
            <a:r>
              <a:rPr lang="en-IN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external </a:t>
            </a:r>
            <a:r>
              <a:rPr lang="en-IN" b="0" i="1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IN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IN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ostium uteri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IN" sz="4800" b="0" i="0" u="none" strike="noStrike" baseline="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2438400" y="83465"/>
            <a:ext cx="4343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IN" sz="36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Cavity of Uterus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F96029F-ED49-FA25-BCC1-4EE27CAF0B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05317" y="983667"/>
            <a:ext cx="3925734" cy="517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86550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947" y="1219199"/>
            <a:ext cx="8702516" cy="518847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en-IN" sz="2600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Peritoneal ligament </a:t>
            </a: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IN" sz="2600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false ligaments</a:t>
            </a: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Anterior ligament (uterovesical fold)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Posterior ligament (rectovaginal fold)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Broad ligaments (right and left)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Rectouterine folds (right and left)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IN" sz="2600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Fibromuscular ligaments </a:t>
            </a: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IN" sz="2600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 ligaments</a:t>
            </a: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all are paired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Round ligament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Transverse cervical ligament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Uterosacral ligaments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IN" sz="26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Pubocervical</a:t>
            </a: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ligaments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CB4A11B-7A2C-DC46-0A90-0AE29EE6474F}"/>
              </a:ext>
            </a:extLst>
          </p:cNvPr>
          <p:cNvSpPr txBox="1"/>
          <p:nvPr/>
        </p:nvSpPr>
        <p:spPr>
          <a:xfrm>
            <a:off x="2133600" y="62345"/>
            <a:ext cx="5715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200"/>
              </a:spcBef>
              <a:buNone/>
            </a:pPr>
            <a:r>
              <a:rPr lang="en-IN" sz="36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Ligaments of Uterus</a:t>
            </a:r>
          </a:p>
        </p:txBody>
      </p:sp>
    </p:spTree>
    <p:extLst>
      <p:ext uri="{BB962C8B-B14F-4D97-AF65-F5344CB8AC3E}">
        <p14:creationId xmlns:p14="http://schemas.microsoft.com/office/powerpoint/2010/main" xmlns="" val="32756919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7" y="852905"/>
            <a:ext cx="3928024" cy="547169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en-IN" sz="2400" b="1" u="none" strike="noStrike" baseline="0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External features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IN" sz="24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surfaces: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US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Superior and inferior (when bladder – empty)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US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Anterior and posterior (when bladder – full)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IN" sz="24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borders: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US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bladder – empty: Anterior free border and </a:t>
            </a:r>
            <a:r>
              <a:rPr lang="en-IN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posterior attached borders</a:t>
            </a:r>
          </a:p>
          <a:p>
            <a:pPr lvl="1">
              <a:lnSpc>
                <a:spcPct val="100000"/>
              </a:lnSpc>
              <a:spcBef>
                <a:spcPts val="200"/>
              </a:spcBef>
            </a:pPr>
            <a:r>
              <a:rPr lang="en-US" b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When bladder – full: Upper free border and </a:t>
            </a:r>
            <a:r>
              <a:rPr lang="en-IN" b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inferior attached borders</a:t>
            </a:r>
            <a:endParaRPr lang="en-IN" dirty="0">
              <a:solidFill>
                <a:srgbClr val="00B05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1219200" y="83465"/>
            <a:ext cx="7086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200"/>
              </a:spcBef>
              <a:buFont typeface="Arial" panose="020B0604020202020204" pitchFamily="34" charset="0"/>
              <a:buNone/>
            </a:pPr>
            <a:r>
              <a:rPr lang="en-US" sz="3600" b="1" dirty="0">
                <a:solidFill>
                  <a:srgbClr val="00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Broad ligaments of uterus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B37D40D-311F-95E1-B0F8-E1EDDF3F62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1706" y="1631522"/>
            <a:ext cx="4980474" cy="393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93148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852906"/>
            <a:ext cx="4303010" cy="580227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en-IN" b="1" u="none" strike="noStrike" baseline="0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Parts of broad ligament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b="0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Mesosalpinx</a:t>
            </a:r>
            <a:r>
              <a:rPr lang="en-US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part of broad ligament between uterine tube and ligament of ovary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b="0" u="none" strike="noStrike" baseline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Mesometrium</a:t>
            </a:r>
            <a:r>
              <a:rPr lang="en-US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part of broad ligament extending from pelvic floor to ovary, ligament of ovary, and body of uterus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1371600" y="83465"/>
            <a:ext cx="65531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200"/>
              </a:spcBef>
              <a:buFont typeface="Arial" panose="020B0604020202020204" pitchFamily="34" charset="0"/>
              <a:buNone/>
            </a:pPr>
            <a:r>
              <a:rPr lang="en-US" sz="3600" b="1" dirty="0">
                <a:solidFill>
                  <a:srgbClr val="00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Broad ligaments of uterus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B37D40D-311F-95E1-B0F8-E1EDDF3F62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35965" y="1444910"/>
            <a:ext cx="4401225" cy="273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26624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2340268" y="83465"/>
            <a:ext cx="47276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200"/>
              </a:spcBef>
              <a:buFont typeface="Arial" panose="020B0604020202020204" pitchFamily="34" charset="0"/>
              <a:buNone/>
            </a:pPr>
            <a:r>
              <a:rPr lang="en-US" sz="3600" b="1" dirty="0">
                <a:solidFill>
                  <a:srgbClr val="00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Broad </a:t>
            </a:r>
            <a:r>
              <a:rPr lang="en-US" sz="3600" b="1" dirty="0" smtClean="0">
                <a:solidFill>
                  <a:srgbClr val="00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ligament </a:t>
            </a:r>
            <a:r>
              <a:rPr lang="en-US" sz="3600" b="1" dirty="0">
                <a:solidFill>
                  <a:srgbClr val="00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B37D40D-311F-95E1-B0F8-E1EDDF3F62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777" y="838200"/>
            <a:ext cx="9146777" cy="567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00937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852906"/>
            <a:ext cx="4303010" cy="580227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en-IN" sz="2600" b="1" u="none" strike="noStrike" baseline="0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Parts of broad ligament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sz="2600" b="0" u="none" strike="noStrike" baseline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Mesoovarium</a:t>
            </a:r>
            <a:r>
              <a:rPr lang="en-US" sz="26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fold of peritoneum extends posteriorly from broad ligament to ovary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IN" sz="2600" b="0" u="none" strike="noStrike" baseline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Infundibulopelvic</a:t>
            </a:r>
            <a:r>
              <a:rPr lang="en-IN" sz="26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2600" b="0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ligament</a:t>
            </a:r>
            <a:r>
              <a:rPr lang="en-IN" sz="26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IN" sz="2600" b="0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suspensory ligament </a:t>
            </a:r>
            <a:r>
              <a:rPr lang="en-US" sz="2600" b="0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ovary</a:t>
            </a:r>
            <a:r>
              <a:rPr lang="en-US" sz="26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part of broad ligament extends from infundibulum of uterine tube to upper pole of lateral wall of pelvis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1905000" y="39389"/>
            <a:ext cx="6248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200"/>
              </a:spcBef>
              <a:buFont typeface="Arial" panose="020B0604020202020204" pitchFamily="34" charset="0"/>
              <a:buNone/>
            </a:pPr>
            <a:r>
              <a:rPr lang="en-US" sz="3600" b="1" dirty="0">
                <a:solidFill>
                  <a:srgbClr val="00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Broad ligaments of uterus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B37D40D-311F-95E1-B0F8-E1EDDF3F62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84949" y="1790142"/>
            <a:ext cx="4401225" cy="273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14794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791030"/>
            <a:ext cx="4460279" cy="580227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N" sz="2400" b="1" u="none" strike="noStrike" baseline="0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 of broad ligament</a:t>
            </a:r>
            <a:endParaRPr lang="en-IN" sz="2400" b="1" u="none" strike="noStrike" baseline="0" dirty="0">
              <a:solidFill>
                <a:srgbClr val="0073F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tube: Uterine tube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ligaments: Round ligament of uterus, ligament </a:t>
            </a:r>
            <a:r>
              <a:rPr lang="en-IN" sz="24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ovary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N" sz="24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Arteries: Uterine and ovarian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Nerve plexuses: Uterovaginal and ovarian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Embryological remnants </a:t>
            </a:r>
            <a:r>
              <a:rPr lang="en-US" sz="2400" b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Epoöphoron</a:t>
            </a:r>
            <a:r>
              <a:rPr lang="en-US" sz="24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Gartner’s </a:t>
            </a:r>
            <a:r>
              <a:rPr lang="en-IN" sz="24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duct, </a:t>
            </a:r>
            <a:r>
              <a:rPr lang="en-IN" sz="2400" b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paroöphoron</a:t>
            </a:r>
            <a:r>
              <a:rPr lang="en-IN" sz="24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vesicular appendices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 nodes and lymphatic vessels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Fibrofatty tissue or parametrium</a:t>
            </a:r>
            <a:endParaRPr lang="en-IN" sz="2400" dirty="0">
              <a:solidFill>
                <a:srgbClr val="00B05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1600200" y="1"/>
            <a:ext cx="6477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200"/>
              </a:spcBef>
              <a:buFont typeface="Arial" panose="020B0604020202020204" pitchFamily="34" charset="0"/>
              <a:buNone/>
            </a:pPr>
            <a:r>
              <a:rPr lang="en-US" sz="3600" b="1" dirty="0">
                <a:solidFill>
                  <a:srgbClr val="00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Broad ligaments of uterus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00E085A-DB05-F3CC-44B9-8A3F92D255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3330" y="1694851"/>
            <a:ext cx="4395880" cy="295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28172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A00E085A-DB05-F3CC-44B9-8A3F92D255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244" y="381000"/>
            <a:ext cx="9039756" cy="648815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852905"/>
            <a:ext cx="4309025" cy="543789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en-IN" b="1" u="none" strike="noStrike" baseline="0" dirty="0">
                <a:solidFill>
                  <a:srgbClr val="00C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Size, Shape, and Consistency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Pear-shaped and </a:t>
            </a:r>
            <a:r>
              <a:rPr lang="en-US" b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anteroposteriorly</a:t>
            </a:r>
            <a:r>
              <a:rPr lang="en-US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flat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Length: 3 inches (7.5 cm)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Breadth: 2 inches (5 cm)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Thickness: 1 inch (2.6 cm)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IN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Weight: 30–40 g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IN" b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Consistency: Firm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3048000" y="83465"/>
            <a:ext cx="22888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500"/>
              </a:spcBef>
              <a:buNone/>
            </a:pPr>
            <a:r>
              <a:rPr lang="en-IN" sz="3600" b="1" i="0" u="none" strike="noStrike" baseline="0" dirty="0">
                <a:solidFill>
                  <a:srgbClr val="2600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UTERUS</a:t>
            </a:r>
            <a:endParaRPr lang="en-IN" sz="3600" b="1" i="0" u="none" strike="noStrike" baseline="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4F78195-0A70-CB5B-F624-DFFF3B9EE4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9151" y="1500738"/>
            <a:ext cx="4364849" cy="321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56718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BD2220B-4127-B12C-EB22-2B85490EB7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0673" y="329266"/>
            <a:ext cx="5762654" cy="619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37200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xmlns="" id="{1AB13DF1-9C19-1102-11B0-78FF48A50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06C0A-845B-4D80-BF9F-F42C1FF85C1A}" type="slidenum">
              <a:rPr lang="en-US" altLang="en-US"/>
              <a:pPr/>
              <a:t>41</a:t>
            </a:fld>
            <a:endParaRPr lang="en-US" altLang="en-US"/>
          </a:p>
        </p:txBody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xmlns="" id="{8D8C98B2-97B9-8F7C-F3A9-FFDE659DB4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84582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4400" b="1" dirty="0">
                <a:solidFill>
                  <a:srgbClr val="FF0000"/>
                </a:solidFill>
              </a:rPr>
              <a:t>UTERINE VASCULAR SUPPLY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xmlns="" id="{0B9D4ADF-C24C-D0D6-C3BE-A7E2F8AFF6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558925"/>
            <a:ext cx="8077200" cy="4384675"/>
          </a:xfrm>
        </p:spPr>
        <p:txBody>
          <a:bodyPr/>
          <a:lstStyle/>
          <a:p>
            <a:r>
              <a:rPr lang="en-US" altLang="en-US" b="1" dirty="0">
                <a:solidFill>
                  <a:schemeClr val="accent2"/>
                </a:solidFill>
              </a:rPr>
              <a:t>Uterine arteries</a:t>
            </a:r>
            <a:r>
              <a:rPr lang="en-US" altLang="en-US" dirty="0">
                <a:solidFill>
                  <a:srgbClr val="000000"/>
                </a:solidFill>
              </a:rPr>
              <a:t> – arise from internal iliac, ascend the sides of the uterus and send branches into the uterine wall</a:t>
            </a:r>
          </a:p>
          <a:p>
            <a:r>
              <a:rPr lang="en-US" altLang="en-US" b="1" dirty="0" err="1">
                <a:solidFill>
                  <a:srgbClr val="0000FF"/>
                </a:solidFill>
              </a:rPr>
              <a:t>Arcuate</a:t>
            </a:r>
            <a:r>
              <a:rPr lang="en-US" altLang="en-US" b="1" dirty="0">
                <a:solidFill>
                  <a:srgbClr val="0000FF"/>
                </a:solidFill>
              </a:rPr>
              <a:t> arteries</a:t>
            </a:r>
            <a:r>
              <a:rPr lang="en-US" altLang="en-US" dirty="0">
                <a:solidFill>
                  <a:srgbClr val="000000"/>
                </a:solidFill>
              </a:rPr>
              <a:t> – branches of uterine arteries in the </a:t>
            </a:r>
            <a:r>
              <a:rPr lang="en-US" altLang="en-US" dirty="0" err="1">
                <a:solidFill>
                  <a:srgbClr val="000000"/>
                </a:solidFill>
              </a:rPr>
              <a:t>myometrium</a:t>
            </a:r>
            <a:r>
              <a:rPr lang="en-US" altLang="en-US" dirty="0">
                <a:solidFill>
                  <a:srgbClr val="000000"/>
                </a:solidFill>
              </a:rPr>
              <a:t> that give rise to radial branches</a:t>
            </a:r>
          </a:p>
          <a:p>
            <a:r>
              <a:rPr lang="en-US" altLang="en-US" b="1" dirty="0">
                <a:solidFill>
                  <a:srgbClr val="0000FF"/>
                </a:solidFill>
              </a:rPr>
              <a:t>Radial branches</a:t>
            </a:r>
            <a:r>
              <a:rPr lang="en-US" altLang="en-US" dirty="0">
                <a:solidFill>
                  <a:srgbClr val="000000"/>
                </a:solidFill>
              </a:rPr>
              <a:t> – descend into  endometrium and give rise to:</a:t>
            </a:r>
          </a:p>
          <a:p>
            <a:pPr lvl="1"/>
            <a:r>
              <a:rPr lang="en-US" altLang="en-US" b="1" dirty="0">
                <a:solidFill>
                  <a:schemeClr val="hlink"/>
                </a:solidFill>
              </a:rPr>
              <a:t>Spiral arteries</a:t>
            </a:r>
            <a:r>
              <a:rPr lang="en-US" altLang="en-US" dirty="0">
                <a:solidFill>
                  <a:srgbClr val="000000"/>
                </a:solidFill>
              </a:rPr>
              <a:t> to stratum </a:t>
            </a:r>
            <a:r>
              <a:rPr lang="en-US" altLang="en-US" dirty="0" err="1">
                <a:solidFill>
                  <a:srgbClr val="000000"/>
                </a:solidFill>
              </a:rPr>
              <a:t>functionalis</a:t>
            </a:r>
            <a:endParaRPr lang="en-US" altLang="en-US" dirty="0">
              <a:solidFill>
                <a:srgbClr val="000000"/>
              </a:solidFill>
            </a:endParaRPr>
          </a:p>
          <a:p>
            <a:pPr lvl="1"/>
            <a:r>
              <a:rPr lang="en-US" altLang="en-US" b="1" dirty="0">
                <a:solidFill>
                  <a:schemeClr val="hlink"/>
                </a:solidFill>
              </a:rPr>
              <a:t>Straight arteries</a:t>
            </a:r>
            <a:r>
              <a:rPr lang="en-US" altLang="en-US" dirty="0">
                <a:solidFill>
                  <a:srgbClr val="000000"/>
                </a:solidFill>
              </a:rPr>
              <a:t> to stratum </a:t>
            </a:r>
            <a:r>
              <a:rPr lang="en-US" altLang="en-US" dirty="0" err="1">
                <a:solidFill>
                  <a:srgbClr val="000000"/>
                </a:solidFill>
              </a:rPr>
              <a:t>basalis</a:t>
            </a:r>
            <a:endParaRPr lang="en-US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xmlns="" id="{E7744C01-C5AE-F151-CDEE-3A7EAF1B0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SK  DEPT OF ANATOMY  AFMC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xmlns="" id="{FF0CE05E-4B93-52CF-871B-3CD8F6C3B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637-2100-4695-91A5-BE16637DB4B4}" type="slidenum">
              <a:rPr lang="en-US" altLang="en-US"/>
              <a:pPr/>
              <a:t>42</a:t>
            </a:fld>
            <a:endParaRPr lang="en-US" altLang="en-US"/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xmlns="" id="{34FDB984-3455-1834-088F-1A82A58113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-9525"/>
            <a:ext cx="8229600" cy="762000"/>
          </a:xfrm>
        </p:spPr>
        <p:txBody>
          <a:bodyPr>
            <a:spAutoFit/>
          </a:bodyPr>
          <a:lstStyle/>
          <a:p>
            <a:r>
              <a:rPr lang="en-US" altLang="en-US" sz="4400" b="1"/>
              <a:t>UTERUS: BLOOD SUPPLY</a:t>
            </a:r>
          </a:p>
        </p:txBody>
      </p:sp>
      <p:pic>
        <p:nvPicPr>
          <p:cNvPr id="68611" name="Picture 3">
            <a:extLst>
              <a:ext uri="{FF2B5EF4-FFF2-40B4-BE49-F238E27FC236}">
                <a16:creationId xmlns:a16="http://schemas.microsoft.com/office/drawing/2014/main" xmlns="" id="{AD630741-EA06-8877-9477-329A135C5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25" r="1163"/>
          <a:stretch>
            <a:fillRect/>
          </a:stretch>
        </p:blipFill>
        <p:spPr bwMode="auto">
          <a:xfrm>
            <a:off x="1828800" y="684213"/>
            <a:ext cx="6324600" cy="579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xmlns="" id="{8EEF699A-4D00-772E-6EA2-EC316EAAF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D8B4-1FA6-4FCE-AEC2-8BFAD4E01B26}" type="slidenum">
              <a:rPr lang="en-US" altLang="en-US"/>
              <a:pPr/>
              <a:t>43</a:t>
            </a:fld>
            <a:endParaRPr lang="en-US" altLang="en-US"/>
          </a:p>
        </p:txBody>
      </p:sp>
      <p:pic>
        <p:nvPicPr>
          <p:cNvPr id="38914" name="Picture 2">
            <a:extLst>
              <a:ext uri="{FF2B5EF4-FFF2-40B4-BE49-F238E27FC236}">
                <a16:creationId xmlns:a16="http://schemas.microsoft.com/office/drawing/2014/main" xmlns="" id="{E7972FF8-44B5-D3D6-B886-DDA416E58BB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7" b="6383"/>
          <a:stretch>
            <a:fillRect/>
          </a:stretch>
        </p:blipFill>
        <p:spPr bwMode="auto">
          <a:xfrm>
            <a:off x="1828800" y="1565275"/>
            <a:ext cx="7010400" cy="491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915" name="Rectangle 3">
            <a:extLst>
              <a:ext uri="{FF2B5EF4-FFF2-40B4-BE49-F238E27FC236}">
                <a16:creationId xmlns:a16="http://schemas.microsoft.com/office/drawing/2014/main" xmlns="" id="{4F83026F-584E-C1FD-DEF1-4367C1227C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313613" cy="1143000"/>
          </a:xfrm>
        </p:spPr>
        <p:txBody>
          <a:bodyPr/>
          <a:lstStyle/>
          <a:p>
            <a:r>
              <a:rPr lang="en-US" altLang="en-US" sz="4400" b="1"/>
              <a:t>UTERUS: BLOOD SUPPLY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933" y="205273"/>
            <a:ext cx="4672007" cy="653142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N" b="1" i="0" u="none" strike="noStrike" baseline="0" dirty="0">
                <a:solidFill>
                  <a:srgbClr val="66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Arterial supply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N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upplied by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IN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uterine arteries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IN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ovarian arteries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N" b="1" i="0" u="none" strike="noStrike" baseline="0" dirty="0">
                <a:solidFill>
                  <a:srgbClr val="66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Venous drainage: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orm plexus along lateral border of uterus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lexus drains into uterine, ovarian, and vaginal veins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They finally drain into internal iliac veins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DF8C903-DA05-5977-A31D-A6780EF53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02941" y="852905"/>
            <a:ext cx="4174028" cy="499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41161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540" y="796217"/>
            <a:ext cx="4698893" cy="570722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fundus and upper part of body into </a:t>
            </a:r>
            <a:r>
              <a:rPr lang="en-US" sz="26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 and </a:t>
            </a:r>
            <a:r>
              <a:rPr lang="en-IN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para-aortic nodes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lateral angles of uterus drain into superficial inguinal nodes along round ligament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lower part of body drain into external iliac nodes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cervix drain into external iliac and obturator </a:t>
            </a:r>
            <a:r>
              <a:rPr lang="fr-FR" sz="26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nodes</a:t>
            </a:r>
            <a:r>
              <a:rPr lang="fr-FR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26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</a:t>
            </a:r>
            <a:r>
              <a:rPr lang="fr-FR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6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iliac</a:t>
            </a:r>
            <a:r>
              <a:rPr lang="fr-FR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6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nodes</a:t>
            </a:r>
            <a:r>
              <a:rPr lang="fr-FR" sz="2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sacral </a:t>
            </a:r>
            <a:r>
              <a:rPr lang="fr-FR" sz="26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nodes</a:t>
            </a:r>
            <a:endParaRPr lang="fr-FR" sz="26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DF8C903-DA05-5977-A31D-A6780EF53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4433" y="929217"/>
            <a:ext cx="4174028" cy="49995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4ED6739-E8A6-5560-EFDE-061E9941D804}"/>
              </a:ext>
            </a:extLst>
          </p:cNvPr>
          <p:cNvSpPr txBox="1"/>
          <p:nvPr/>
        </p:nvSpPr>
        <p:spPr>
          <a:xfrm>
            <a:off x="1638528" y="97215"/>
            <a:ext cx="53718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IN" sz="3600" b="1" i="0" u="none" strike="noStrike" baseline="0" dirty="0">
                <a:solidFill>
                  <a:srgbClr val="6600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Lymphatic drainage</a:t>
            </a:r>
          </a:p>
        </p:txBody>
      </p:sp>
    </p:spTree>
    <p:extLst>
      <p:ext uri="{BB962C8B-B14F-4D97-AF65-F5344CB8AC3E}">
        <p14:creationId xmlns:p14="http://schemas.microsoft.com/office/powerpoint/2010/main" xmlns="" val="39784051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xmlns="" id="{52201B0C-A186-D256-3A12-DD68DD0B0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96DC0-DCA4-474F-8B2D-33B919BBBA15}" type="slidenum">
              <a:rPr lang="en-US" altLang="en-US"/>
              <a:pPr/>
              <a:t>46</a:t>
            </a:fld>
            <a:endParaRPr lang="en-US" altLang="en-US"/>
          </a:p>
        </p:txBody>
      </p:sp>
      <p:pic>
        <p:nvPicPr>
          <p:cNvPr id="159746" name="Picture 2">
            <a:extLst>
              <a:ext uri="{FF2B5EF4-FFF2-40B4-BE49-F238E27FC236}">
                <a16:creationId xmlns:a16="http://schemas.microsoft.com/office/drawing/2014/main" xmlns="" id="{36B0FA99-8A3A-5ACD-D8EC-6B10C5B71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098" t="24049" r="57784" b="47339"/>
          <a:stretch>
            <a:fillRect/>
          </a:stretch>
        </p:blipFill>
        <p:spPr bwMode="auto">
          <a:xfrm>
            <a:off x="2801938" y="1828800"/>
            <a:ext cx="28575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9747" name="Rectangle 3">
            <a:extLst>
              <a:ext uri="{FF2B5EF4-FFF2-40B4-BE49-F238E27FC236}">
                <a16:creationId xmlns:a16="http://schemas.microsoft.com/office/drawing/2014/main" xmlns="" id="{8A8C2718-02F9-A17A-68C5-66218253D3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457200"/>
            <a:ext cx="7313613" cy="1143000"/>
          </a:xfrm>
        </p:spPr>
        <p:txBody>
          <a:bodyPr/>
          <a:lstStyle/>
          <a:p>
            <a:pPr algn="ctr"/>
            <a:r>
              <a:rPr lang="en-US" altLang="en-US" sz="4800" b="1"/>
              <a:t>UTERUS: LYMPHATICS</a:t>
            </a:r>
          </a:p>
        </p:txBody>
      </p:sp>
      <p:sp>
        <p:nvSpPr>
          <p:cNvPr id="159761" name="Text Box 17">
            <a:extLst>
              <a:ext uri="{FF2B5EF4-FFF2-40B4-BE49-F238E27FC236}">
                <a16:creationId xmlns:a16="http://schemas.microsoft.com/office/drawing/2014/main" xmlns="" id="{93F302E6-A4EA-49D3-AFF6-73330D2D0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1725" y="2089150"/>
            <a:ext cx="11191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Fundus</a:t>
            </a:r>
          </a:p>
        </p:txBody>
      </p:sp>
      <p:sp>
        <p:nvSpPr>
          <p:cNvPr id="159762" name="Text Box 18">
            <a:extLst>
              <a:ext uri="{FF2B5EF4-FFF2-40B4-BE49-F238E27FC236}">
                <a16:creationId xmlns:a16="http://schemas.microsoft.com/office/drawing/2014/main" xmlns="" id="{B12662C8-6479-539F-C098-15464A7517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6525" y="3384550"/>
            <a:ext cx="825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Body</a:t>
            </a:r>
          </a:p>
        </p:txBody>
      </p:sp>
      <p:sp>
        <p:nvSpPr>
          <p:cNvPr id="159763" name="Text Box 19">
            <a:extLst>
              <a:ext uri="{FF2B5EF4-FFF2-40B4-BE49-F238E27FC236}">
                <a16:creationId xmlns:a16="http://schemas.microsoft.com/office/drawing/2014/main" xmlns="" id="{85D4E1B3-B633-883C-B73A-955169766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4343400"/>
            <a:ext cx="9953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Cervix</a:t>
            </a:r>
          </a:p>
        </p:txBody>
      </p:sp>
      <p:sp>
        <p:nvSpPr>
          <p:cNvPr id="159764" name="Line 20">
            <a:extLst>
              <a:ext uri="{FF2B5EF4-FFF2-40B4-BE49-F238E27FC236}">
                <a16:creationId xmlns:a16="http://schemas.microsoft.com/office/drawing/2014/main" xmlns="" id="{3E8B9D24-A5AD-099F-460E-852FBD79360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1828800"/>
            <a:ext cx="838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9765" name="Text Box 21">
            <a:extLst>
              <a:ext uri="{FF2B5EF4-FFF2-40B4-BE49-F238E27FC236}">
                <a16:creationId xmlns:a16="http://schemas.microsoft.com/office/drawing/2014/main" xmlns="" id="{93FB4D7E-3177-92CE-0C58-B9B18DC1A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5325" y="1631950"/>
            <a:ext cx="2857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rgbClr val="008000"/>
                </a:solidFill>
              </a:rPr>
              <a:t>PARAAORTIC NODES</a:t>
            </a:r>
          </a:p>
        </p:txBody>
      </p:sp>
      <p:sp>
        <p:nvSpPr>
          <p:cNvPr id="159767" name="Text Box 23">
            <a:extLst>
              <a:ext uri="{FF2B5EF4-FFF2-40B4-BE49-F238E27FC236}">
                <a16:creationId xmlns:a16="http://schemas.microsoft.com/office/drawing/2014/main" xmlns="" id="{E9882004-85FC-16E2-9C19-DF29B81A8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2300288"/>
            <a:ext cx="33353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rgbClr val="008000"/>
                </a:solidFill>
              </a:rPr>
              <a:t>SUPERFICIAL INGUINAL</a:t>
            </a:r>
          </a:p>
        </p:txBody>
      </p:sp>
      <p:sp>
        <p:nvSpPr>
          <p:cNvPr id="159768" name="Line 24">
            <a:extLst>
              <a:ext uri="{FF2B5EF4-FFF2-40B4-BE49-F238E27FC236}">
                <a16:creationId xmlns:a16="http://schemas.microsoft.com/office/drawing/2014/main" xmlns="" id="{15788FDD-323D-1C68-94AC-1C340D7339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81600" y="2514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9769" name="Line 25">
            <a:extLst>
              <a:ext uri="{FF2B5EF4-FFF2-40B4-BE49-F238E27FC236}">
                <a16:creationId xmlns:a16="http://schemas.microsoft.com/office/drawing/2014/main" xmlns="" id="{B951C24D-8C4B-2EA1-29C9-4A9CC9EEA2D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95800" y="32004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9770" name="Text Box 26">
            <a:extLst>
              <a:ext uri="{FF2B5EF4-FFF2-40B4-BE49-F238E27FC236}">
                <a16:creationId xmlns:a16="http://schemas.microsoft.com/office/drawing/2014/main" xmlns="" id="{2301A55C-A6E3-30CF-5635-422DF40E8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3925" y="3003550"/>
            <a:ext cx="23399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rgbClr val="008000"/>
                </a:solidFill>
              </a:rPr>
              <a:t>EXTERNAL ILIAC</a:t>
            </a:r>
          </a:p>
        </p:txBody>
      </p:sp>
      <p:sp>
        <p:nvSpPr>
          <p:cNvPr id="159771" name="Line 27">
            <a:extLst>
              <a:ext uri="{FF2B5EF4-FFF2-40B4-BE49-F238E27FC236}">
                <a16:creationId xmlns:a16="http://schemas.microsoft.com/office/drawing/2014/main" xmlns="" id="{662BEBC9-B6CF-9E44-3055-E962354BBB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72000" y="43434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9772" name="Text Box 28">
            <a:extLst>
              <a:ext uri="{FF2B5EF4-FFF2-40B4-BE49-F238E27FC236}">
                <a16:creationId xmlns:a16="http://schemas.microsoft.com/office/drawing/2014/main" xmlns="" id="{D3D9B21F-5B7F-7E7C-016F-AD41CEE5A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0125" y="4146550"/>
            <a:ext cx="23288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rgbClr val="008000"/>
                </a:solidFill>
              </a:rPr>
              <a:t>INTERNAL ILIAC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76D17D-A223-A980-7D16-C35094EA7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4DB7D03-218F-2A64-1624-609B1A7C6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rgbClr val="FF0000"/>
                </a:solidFill>
                <a:latin typeface="Arial Black" panose="020B0A04020102020204" pitchFamily="34" charset="0"/>
              </a:rPr>
              <a:t>SUPPORTS  OF UTERUS</a:t>
            </a:r>
          </a:p>
        </p:txBody>
      </p:sp>
    </p:spTree>
    <p:extLst>
      <p:ext uri="{BB962C8B-B14F-4D97-AF65-F5344CB8AC3E}">
        <p14:creationId xmlns:p14="http://schemas.microsoft.com/office/powerpoint/2010/main" xmlns="" val="30725619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937" y="1481089"/>
            <a:ext cx="8667526" cy="4181918"/>
          </a:xfrm>
        </p:spPr>
        <p:txBody>
          <a:bodyPr>
            <a:noAutofit/>
          </a:bodyPr>
          <a:lstStyle/>
          <a:p>
            <a:pPr>
              <a:spcBef>
                <a:spcPts val="225"/>
              </a:spcBef>
              <a:buNone/>
            </a:pPr>
            <a:r>
              <a:rPr lang="en-IN" sz="2250" b="1" dirty="0" smtClean="0">
                <a:solidFill>
                  <a:srgbClr val="FF0000"/>
                </a:solidFill>
                <a:latin typeface="Palatino" panose="02040502050505030304" pitchFamily="18" charset="0"/>
              </a:rPr>
              <a:t>A. Primary </a:t>
            </a:r>
            <a:r>
              <a:rPr lang="en-IN" sz="2250" b="1" dirty="0">
                <a:solidFill>
                  <a:srgbClr val="FF0000"/>
                </a:solidFill>
                <a:latin typeface="Palatino" panose="02040502050505030304" pitchFamily="18" charset="0"/>
              </a:rPr>
              <a:t>supports</a:t>
            </a:r>
          </a:p>
          <a:p>
            <a:pPr lvl="1">
              <a:spcBef>
                <a:spcPts val="225"/>
              </a:spcBef>
              <a:buNone/>
            </a:pPr>
            <a:r>
              <a:rPr lang="en-IN" sz="2250" b="1" dirty="0" smtClean="0">
                <a:solidFill>
                  <a:srgbClr val="FF9900"/>
                </a:solidFill>
                <a:latin typeface="Palatino" panose="02040502050505030304" pitchFamily="18" charset="0"/>
              </a:rPr>
              <a:t>1. Muscular </a:t>
            </a:r>
            <a:r>
              <a:rPr lang="en-IN" sz="2250" b="1" dirty="0">
                <a:solidFill>
                  <a:srgbClr val="FF9900"/>
                </a:solidFill>
                <a:latin typeface="Palatino" panose="02040502050505030304" pitchFamily="18" charset="0"/>
              </a:rPr>
              <a:t>or active supports</a:t>
            </a:r>
          </a:p>
          <a:p>
            <a:pPr marL="1124712" lvl="2" indent="-457200">
              <a:spcBef>
                <a:spcPts val="225"/>
              </a:spcBef>
              <a:buFont typeface="+mj-lt"/>
              <a:buAutoNum type="arabicPeriod"/>
            </a:pPr>
            <a:r>
              <a:rPr lang="en-IN" sz="2250" dirty="0">
                <a:solidFill>
                  <a:srgbClr val="000000"/>
                </a:solidFill>
                <a:latin typeface="Palatino" panose="02040502050505030304" pitchFamily="18" charset="0"/>
              </a:rPr>
              <a:t>Pelvic diaphragm</a:t>
            </a:r>
          </a:p>
          <a:p>
            <a:pPr marL="1124712" lvl="2" indent="-457200">
              <a:spcBef>
                <a:spcPts val="225"/>
              </a:spcBef>
              <a:buFont typeface="+mj-lt"/>
              <a:buAutoNum type="arabicPeriod"/>
            </a:pPr>
            <a:r>
              <a:rPr lang="en-IN" sz="2250" dirty="0">
                <a:solidFill>
                  <a:srgbClr val="000000"/>
                </a:solidFill>
                <a:latin typeface="Palatino" panose="02040502050505030304" pitchFamily="18" charset="0"/>
              </a:rPr>
              <a:t>Perineal body</a:t>
            </a:r>
          </a:p>
          <a:p>
            <a:pPr marL="1124712" lvl="2" indent="-457200">
              <a:spcBef>
                <a:spcPts val="225"/>
              </a:spcBef>
              <a:buFont typeface="+mj-lt"/>
              <a:buAutoNum type="arabicPeriod"/>
            </a:pPr>
            <a:r>
              <a:rPr lang="en-IN" sz="2250" dirty="0" smtClean="0">
                <a:solidFill>
                  <a:srgbClr val="000000"/>
                </a:solidFill>
                <a:latin typeface="Palatino" panose="02040502050505030304" pitchFamily="18" charset="0"/>
              </a:rPr>
              <a:t>Urogenital </a:t>
            </a:r>
            <a:r>
              <a:rPr lang="en-IN" sz="2250" dirty="0" err="1" smtClean="0">
                <a:solidFill>
                  <a:srgbClr val="000000"/>
                </a:solidFill>
                <a:latin typeface="Palatino" panose="02040502050505030304" pitchFamily="18" charset="0"/>
              </a:rPr>
              <a:t>Diaphram</a:t>
            </a:r>
            <a:endParaRPr lang="en-IN" sz="2250" dirty="0">
              <a:solidFill>
                <a:srgbClr val="000000"/>
              </a:solidFill>
              <a:latin typeface="Palatino" panose="02040502050505030304" pitchFamily="18" charset="0"/>
            </a:endParaRPr>
          </a:p>
          <a:p>
            <a:pPr lvl="1">
              <a:spcBef>
                <a:spcPts val="225"/>
              </a:spcBef>
              <a:buNone/>
            </a:pPr>
            <a:r>
              <a:rPr lang="en-IN" sz="2250" b="1" dirty="0" smtClean="0">
                <a:solidFill>
                  <a:srgbClr val="FF9900"/>
                </a:solidFill>
                <a:latin typeface="Palatino" panose="02040502050505030304" pitchFamily="18" charset="0"/>
              </a:rPr>
              <a:t>2. </a:t>
            </a:r>
            <a:r>
              <a:rPr lang="en-IN" sz="2250" b="1" dirty="0" err="1" smtClean="0">
                <a:solidFill>
                  <a:srgbClr val="FF9900"/>
                </a:solidFill>
                <a:latin typeface="Palatino" panose="02040502050505030304" pitchFamily="18" charset="0"/>
              </a:rPr>
              <a:t>Fibromuscular</a:t>
            </a:r>
            <a:r>
              <a:rPr lang="en-IN" sz="2250" b="1" dirty="0" smtClean="0">
                <a:solidFill>
                  <a:srgbClr val="FF9900"/>
                </a:solidFill>
                <a:latin typeface="Palatino" panose="02040502050505030304" pitchFamily="18" charset="0"/>
              </a:rPr>
              <a:t> </a:t>
            </a:r>
            <a:r>
              <a:rPr lang="en-IN" sz="2250" b="1" dirty="0">
                <a:solidFill>
                  <a:srgbClr val="FF9900"/>
                </a:solidFill>
                <a:latin typeface="Palatino" panose="02040502050505030304" pitchFamily="18" charset="0"/>
              </a:rPr>
              <a:t>or mechanical supports</a:t>
            </a:r>
          </a:p>
          <a:p>
            <a:pPr marL="1124712" lvl="2" indent="-457200">
              <a:spcBef>
                <a:spcPts val="225"/>
              </a:spcBef>
              <a:buFont typeface="+mj-lt"/>
              <a:buAutoNum type="arabicPeriod"/>
            </a:pPr>
            <a:r>
              <a:rPr lang="en-IN" sz="2250" dirty="0">
                <a:solidFill>
                  <a:srgbClr val="000000"/>
                </a:solidFill>
                <a:latin typeface="Palatino" panose="02040502050505030304" pitchFamily="18" charset="0"/>
              </a:rPr>
              <a:t>Uterine axis</a:t>
            </a:r>
          </a:p>
          <a:p>
            <a:pPr marL="1124712" lvl="2" indent="-457200">
              <a:spcBef>
                <a:spcPts val="225"/>
              </a:spcBef>
              <a:buFont typeface="+mj-lt"/>
              <a:buAutoNum type="arabicPeriod"/>
            </a:pPr>
            <a:r>
              <a:rPr lang="en-IN" sz="2250" dirty="0" err="1">
                <a:solidFill>
                  <a:srgbClr val="000000"/>
                </a:solidFill>
                <a:latin typeface="Palatino" panose="02040502050505030304" pitchFamily="18" charset="0"/>
              </a:rPr>
              <a:t>Pubocervical</a:t>
            </a:r>
            <a:r>
              <a:rPr lang="en-IN" sz="2250" dirty="0">
                <a:solidFill>
                  <a:srgbClr val="000000"/>
                </a:solidFill>
                <a:latin typeface="Palatino" panose="02040502050505030304" pitchFamily="18" charset="0"/>
              </a:rPr>
              <a:t> ligaments</a:t>
            </a:r>
          </a:p>
          <a:p>
            <a:pPr marL="1124712" lvl="2" indent="-457200">
              <a:spcBef>
                <a:spcPts val="225"/>
              </a:spcBef>
              <a:buFont typeface="+mj-lt"/>
              <a:buAutoNum type="arabicPeriod"/>
            </a:pPr>
            <a:r>
              <a:rPr lang="en-US" sz="2250" dirty="0">
                <a:solidFill>
                  <a:srgbClr val="000000"/>
                </a:solidFill>
                <a:latin typeface="Palatino" panose="02040502050505030304" pitchFamily="18" charset="0"/>
              </a:rPr>
              <a:t>Transverse cervical ligaments of </a:t>
            </a:r>
            <a:r>
              <a:rPr lang="en-US" sz="2250" dirty="0" err="1">
                <a:solidFill>
                  <a:srgbClr val="000000"/>
                </a:solidFill>
                <a:latin typeface="Palatino" panose="02040502050505030304" pitchFamily="18" charset="0"/>
              </a:rPr>
              <a:t>Mackenrodt</a:t>
            </a:r>
            <a:endParaRPr lang="en-US" sz="2250" dirty="0">
              <a:solidFill>
                <a:srgbClr val="000000"/>
              </a:solidFill>
              <a:latin typeface="Palatino" panose="02040502050505030304" pitchFamily="18" charset="0"/>
            </a:endParaRPr>
          </a:p>
          <a:p>
            <a:pPr marL="1124712" lvl="2" indent="-457200">
              <a:spcBef>
                <a:spcPts val="225"/>
              </a:spcBef>
              <a:buFont typeface="+mj-lt"/>
              <a:buAutoNum type="arabicPeriod"/>
            </a:pPr>
            <a:r>
              <a:rPr lang="en-IN" sz="2250" dirty="0">
                <a:solidFill>
                  <a:srgbClr val="000000"/>
                </a:solidFill>
                <a:latin typeface="Palatino" panose="02040502050505030304" pitchFamily="18" charset="0"/>
              </a:rPr>
              <a:t>Uterosacral ligaments</a:t>
            </a:r>
          </a:p>
          <a:p>
            <a:pPr marL="1124712" lvl="2" indent="-457200">
              <a:spcBef>
                <a:spcPts val="225"/>
              </a:spcBef>
              <a:buFont typeface="+mj-lt"/>
              <a:buAutoNum type="arabicPeriod"/>
            </a:pPr>
            <a:r>
              <a:rPr lang="en-US" sz="2250" dirty="0">
                <a:solidFill>
                  <a:srgbClr val="000000"/>
                </a:solidFill>
                <a:latin typeface="Palatino" panose="02040502050505030304" pitchFamily="18" charset="0"/>
              </a:rPr>
              <a:t>Round ligaments of uterus</a:t>
            </a:r>
          </a:p>
          <a:p>
            <a:pPr>
              <a:spcBef>
                <a:spcPts val="225"/>
              </a:spcBef>
            </a:pPr>
            <a:endParaRPr lang="en-IN" i="1" dirty="0">
              <a:solidFill>
                <a:srgbClr val="0073F3"/>
              </a:solidFill>
              <a:latin typeface="Palatino" panose="0204050205050503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CB4A11B-7A2C-DC46-0A90-0AE29EE6474F}"/>
              </a:ext>
            </a:extLst>
          </p:cNvPr>
          <p:cNvSpPr txBox="1"/>
          <p:nvPr/>
        </p:nvSpPr>
        <p:spPr>
          <a:xfrm>
            <a:off x="1828800" y="904008"/>
            <a:ext cx="52578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25"/>
              </a:spcBef>
            </a:pPr>
            <a:r>
              <a:rPr lang="en-IN" sz="3300" b="1" dirty="0">
                <a:solidFill>
                  <a:srgbClr val="00C066"/>
                </a:solidFill>
                <a:latin typeface="AvantGarde-Demi"/>
              </a:rPr>
              <a:t>SUPPORTS OF UTERUS</a:t>
            </a:r>
          </a:p>
        </p:txBody>
      </p:sp>
    </p:spTree>
    <p:extLst>
      <p:ext uri="{BB962C8B-B14F-4D97-AF65-F5344CB8AC3E}">
        <p14:creationId xmlns:p14="http://schemas.microsoft.com/office/powerpoint/2010/main" xmlns="" val="8108460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820" y="1481089"/>
            <a:ext cx="8626643" cy="4181918"/>
          </a:xfrm>
        </p:spPr>
        <p:txBody>
          <a:bodyPr>
            <a:noAutofit/>
          </a:bodyPr>
          <a:lstStyle/>
          <a:p>
            <a:pPr>
              <a:spcBef>
                <a:spcPts val="225"/>
              </a:spcBef>
              <a:buNone/>
            </a:pPr>
            <a:r>
              <a:rPr lang="en-IN" sz="2700" dirty="0" smtClean="0">
                <a:solidFill>
                  <a:srgbClr val="FF0000"/>
                </a:solidFill>
                <a:latin typeface="Palatino" panose="02040502050505030304" pitchFamily="18" charset="0"/>
              </a:rPr>
              <a:t> </a:t>
            </a:r>
            <a:r>
              <a:rPr lang="en-IN" sz="2700" b="1" dirty="0" smtClean="0">
                <a:solidFill>
                  <a:srgbClr val="FF0000"/>
                </a:solidFill>
                <a:latin typeface="Palatino" panose="02040502050505030304" pitchFamily="18" charset="0"/>
              </a:rPr>
              <a:t>B. Secondary </a:t>
            </a:r>
            <a:r>
              <a:rPr lang="en-IN" sz="2700" b="1" dirty="0">
                <a:solidFill>
                  <a:srgbClr val="FF0000"/>
                </a:solidFill>
                <a:latin typeface="Palatino" panose="02040502050505030304" pitchFamily="18" charset="0"/>
              </a:rPr>
              <a:t>supports</a:t>
            </a:r>
          </a:p>
          <a:p>
            <a:pPr marL="907542" lvl="1" indent="-514350">
              <a:spcBef>
                <a:spcPts val="225"/>
              </a:spcBef>
              <a:buFont typeface="+mj-lt"/>
              <a:buAutoNum type="arabicPeriod"/>
            </a:pPr>
            <a:r>
              <a:rPr lang="en-IN" sz="2700" dirty="0">
                <a:solidFill>
                  <a:srgbClr val="000000"/>
                </a:solidFill>
                <a:latin typeface="Palatino" panose="02040502050505030304" pitchFamily="18" charset="0"/>
              </a:rPr>
              <a:t>Broad ligaments</a:t>
            </a:r>
          </a:p>
          <a:p>
            <a:pPr marL="907542" lvl="1" indent="-514350">
              <a:spcBef>
                <a:spcPts val="225"/>
              </a:spcBef>
              <a:buFont typeface="+mj-lt"/>
              <a:buAutoNum type="arabicPeriod"/>
            </a:pPr>
            <a:r>
              <a:rPr lang="en-US" sz="2700" dirty="0" err="1">
                <a:solidFill>
                  <a:srgbClr val="000000"/>
                </a:solidFill>
                <a:latin typeface="Palatino" panose="02040502050505030304" pitchFamily="18" charset="0"/>
              </a:rPr>
              <a:t>Uterovescical</a:t>
            </a:r>
            <a:r>
              <a:rPr lang="en-US" sz="2700" dirty="0">
                <a:solidFill>
                  <a:srgbClr val="000000"/>
                </a:solidFill>
                <a:latin typeface="Palatino" panose="02040502050505030304" pitchFamily="18" charset="0"/>
              </a:rPr>
              <a:t> fold of peritoneum</a:t>
            </a:r>
          </a:p>
          <a:p>
            <a:pPr marL="907542" lvl="1" indent="-514350">
              <a:spcBef>
                <a:spcPts val="225"/>
              </a:spcBef>
              <a:buFont typeface="+mj-lt"/>
              <a:buAutoNum type="arabicPeriod"/>
            </a:pPr>
            <a:r>
              <a:rPr lang="en-US" sz="2700" dirty="0">
                <a:solidFill>
                  <a:srgbClr val="000000"/>
                </a:solidFill>
                <a:latin typeface="Palatino" panose="02040502050505030304" pitchFamily="18" charset="0"/>
              </a:rPr>
              <a:t>Rectovaginal fold of peritoneum</a:t>
            </a:r>
          </a:p>
          <a:p>
            <a:pPr>
              <a:spcBef>
                <a:spcPts val="225"/>
              </a:spcBef>
              <a:buNone/>
            </a:pPr>
            <a:endParaRPr lang="en-IN" i="1" dirty="0">
              <a:solidFill>
                <a:srgbClr val="0073F3"/>
              </a:solidFill>
              <a:latin typeface="Palatino" panose="02040502050505030304" pitchFamily="18" charset="0"/>
            </a:endParaRPr>
          </a:p>
          <a:p>
            <a:pPr>
              <a:spcBef>
                <a:spcPts val="225"/>
              </a:spcBef>
            </a:pPr>
            <a:endParaRPr lang="en-IN" i="1" dirty="0">
              <a:solidFill>
                <a:srgbClr val="0073F3"/>
              </a:solidFill>
              <a:latin typeface="Palatino" panose="0204050205050503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CB4A11B-7A2C-DC46-0A90-0AE29EE6474F}"/>
              </a:ext>
            </a:extLst>
          </p:cNvPr>
          <p:cNvSpPr txBox="1"/>
          <p:nvPr/>
        </p:nvSpPr>
        <p:spPr>
          <a:xfrm>
            <a:off x="1789841" y="381000"/>
            <a:ext cx="55626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25"/>
              </a:spcBef>
            </a:pPr>
            <a:r>
              <a:rPr lang="en-IN" sz="3300" b="1" dirty="0">
                <a:solidFill>
                  <a:srgbClr val="00C066"/>
                </a:solidFill>
                <a:latin typeface="AvantGarde-Demi"/>
              </a:rPr>
              <a:t>SUPPORTS OF UTERUS</a:t>
            </a:r>
          </a:p>
        </p:txBody>
      </p:sp>
    </p:spTree>
    <p:extLst>
      <p:ext uri="{BB962C8B-B14F-4D97-AF65-F5344CB8AC3E}">
        <p14:creationId xmlns:p14="http://schemas.microsoft.com/office/powerpoint/2010/main" xmlns="" val="2091551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852905"/>
            <a:ext cx="4309025" cy="543789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en-IN" b="1" i="0" u="none" strike="noStrike" baseline="0" dirty="0">
                <a:solidFill>
                  <a:srgbClr val="00C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Parts of Uterus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Muscular </a:t>
            </a:r>
            <a:r>
              <a:rPr lang="en-US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body of uterus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Fibrous </a:t>
            </a:r>
            <a:r>
              <a:rPr lang="en-IN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cervix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Isthmus – Junction of body and cervix – marked by </a:t>
            </a:r>
            <a:r>
              <a:rPr lang="en-IN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circular constriction called </a:t>
            </a:r>
            <a:r>
              <a:rPr lang="en-IN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isthmus</a:t>
            </a:r>
            <a:endParaRPr lang="en-IN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3048000" y="83465"/>
            <a:ext cx="22888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500"/>
              </a:spcBef>
              <a:buNone/>
            </a:pPr>
            <a:r>
              <a:rPr lang="en-IN" sz="3600" b="1" i="0" u="none" strike="noStrike" baseline="0" dirty="0">
                <a:solidFill>
                  <a:srgbClr val="2600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UTERUS</a:t>
            </a:r>
            <a:endParaRPr lang="en-IN" sz="3600" b="1" i="0" u="none" strike="noStrike" baseline="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4F78195-0A70-CB5B-F624-DFFF3B9EE4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85440" y="1174167"/>
            <a:ext cx="4364849" cy="321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20149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1676400" y="668337"/>
          <a:ext cx="6096000" cy="5808663"/>
        </p:xfrm>
        <a:graphic>
          <a:graphicData uri="http://schemas.openxmlformats.org/presentationml/2006/ole">
            <p:oleObj spid="_x0000_s1026" name="Photo Editor Photo" r:id="rId3" imgW="13485714" imgH="12847619" progId="">
              <p:embed/>
            </p:oleObj>
          </a:graphicData>
        </a:graphic>
      </p:graphicFrame>
      <p:sp>
        <p:nvSpPr>
          <p:cNvPr id="47107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-381000"/>
            <a:ext cx="7313613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/>
              <a:t>SUPPORTS OF UTERUS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447800" y="1660525"/>
            <a:ext cx="4000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S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U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P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P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O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R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T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2057400" y="881063"/>
          <a:ext cx="5943600" cy="5900737"/>
        </p:xfrm>
        <a:graphic>
          <a:graphicData uri="http://schemas.openxmlformats.org/presentationml/2006/ole">
            <p:oleObj spid="_x0000_s2050" name="Photo Editor Photo" r:id="rId3" imgW="13355914" imgH="13257143" progId="">
              <p:embed/>
            </p:oleObj>
          </a:graphicData>
        </a:graphic>
      </p:graphicFrame>
      <p:sp>
        <p:nvSpPr>
          <p:cNvPr id="48131" name="Rectangle 3"/>
          <p:cNvSpPr>
            <a:spLocks noGrp="1" noChangeArrowheads="1"/>
          </p:cNvSpPr>
          <p:nvPr>
            <p:ph type="title"/>
          </p:nvPr>
        </p:nvSpPr>
        <p:spPr>
          <a:xfrm>
            <a:off x="1370013" y="152400"/>
            <a:ext cx="7313612" cy="762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/>
              <a:t>ANATOMICAL SUPPORTS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809750" y="2362200"/>
            <a:ext cx="42545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A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N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A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T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O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M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I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C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A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1447800" y="609600"/>
          <a:ext cx="3681413" cy="5910263"/>
        </p:xfrm>
        <a:graphic>
          <a:graphicData uri="http://schemas.openxmlformats.org/presentationml/2006/ole">
            <p:oleObj spid="_x0000_s3074" name="Photo Editor Photo" r:id="rId3" imgW="4133333" imgH="6638095" progId="">
              <p:embed/>
            </p:oleObj>
          </a:graphicData>
        </a:graphic>
      </p:graphicFrame>
      <p:sp>
        <p:nvSpPr>
          <p:cNvPr id="49155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-381000"/>
            <a:ext cx="8763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/>
              <a:t>SUPPORTS : BONEY’S CLASSIFICATION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5105400" y="5470525"/>
            <a:ext cx="3897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SUPPORTING APPARATUS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5089525" y="3489325"/>
            <a:ext cx="36020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8000"/>
                </a:solidFill>
                <a:latin typeface="Verdana" pitchFamily="34" charset="0"/>
              </a:rPr>
              <a:t>RETENTIVE APPARATUS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5105400" y="2193925"/>
            <a:ext cx="3352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hlink"/>
                </a:solidFill>
                <a:latin typeface="Verdana" pitchFamily="34" charset="0"/>
              </a:rPr>
              <a:t>HOLDING APPARATUS</a:t>
            </a:r>
          </a:p>
        </p:txBody>
      </p: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1371600" y="1600200"/>
          <a:ext cx="7467600" cy="4833938"/>
        </p:xfrm>
        <a:graphic>
          <a:graphicData uri="http://schemas.openxmlformats.org/presentationml/2006/ole">
            <p:oleObj spid="_x0000_s4098" name="Photo Editor Photo" r:id="rId3" imgW="11904762" imgH="7706801" progId="">
              <p:embed/>
            </p:oleObj>
          </a:graphicData>
        </a:graphic>
      </p:graphicFrame>
      <p:sp>
        <p:nvSpPr>
          <p:cNvPr id="50179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301625"/>
            <a:ext cx="84582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/>
              <a:t>SUPPORTS : BONEY’S CLASSIFICATION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066800" y="1905000"/>
            <a:ext cx="442913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FF00FF"/>
                </a:solidFill>
                <a:latin typeface="Verdana" pitchFamily="34" charset="0"/>
              </a:rPr>
              <a:t>F</a:t>
            </a:r>
          </a:p>
          <a:p>
            <a:r>
              <a:rPr lang="en-US" sz="2400" b="1">
                <a:solidFill>
                  <a:srgbClr val="FF00FF"/>
                </a:solidFill>
                <a:latin typeface="Verdana" pitchFamily="34" charset="0"/>
              </a:rPr>
              <a:t>U</a:t>
            </a:r>
          </a:p>
          <a:p>
            <a:r>
              <a:rPr lang="en-US" sz="2400" b="1">
                <a:solidFill>
                  <a:srgbClr val="FF00FF"/>
                </a:solidFill>
                <a:latin typeface="Verdana" pitchFamily="34" charset="0"/>
              </a:rPr>
              <a:t>N</a:t>
            </a:r>
          </a:p>
          <a:p>
            <a:r>
              <a:rPr lang="en-US" sz="2400" b="1">
                <a:solidFill>
                  <a:srgbClr val="FF00FF"/>
                </a:solidFill>
                <a:latin typeface="Verdana" pitchFamily="34" charset="0"/>
              </a:rPr>
              <a:t>C</a:t>
            </a:r>
          </a:p>
          <a:p>
            <a:r>
              <a:rPr lang="en-US" sz="2400" b="1">
                <a:solidFill>
                  <a:srgbClr val="FF00FF"/>
                </a:solidFill>
                <a:latin typeface="Verdana" pitchFamily="34" charset="0"/>
              </a:rPr>
              <a:t>T</a:t>
            </a:r>
          </a:p>
          <a:p>
            <a:r>
              <a:rPr lang="en-US" sz="2400" b="1">
                <a:solidFill>
                  <a:srgbClr val="FF00FF"/>
                </a:solidFill>
                <a:latin typeface="Verdana" pitchFamily="34" charset="0"/>
              </a:rPr>
              <a:t>I</a:t>
            </a:r>
          </a:p>
          <a:p>
            <a:r>
              <a:rPr lang="en-US" sz="2400" b="1">
                <a:solidFill>
                  <a:srgbClr val="FF00FF"/>
                </a:solidFill>
                <a:latin typeface="Verdana" pitchFamily="34" charset="0"/>
              </a:rPr>
              <a:t>O</a:t>
            </a:r>
          </a:p>
          <a:p>
            <a:r>
              <a:rPr lang="en-US" sz="2400" b="1">
                <a:solidFill>
                  <a:srgbClr val="FF00FF"/>
                </a:solidFill>
                <a:latin typeface="Verdana" pitchFamily="34" charset="0"/>
              </a:rPr>
              <a:t>N</a:t>
            </a:r>
          </a:p>
          <a:p>
            <a:r>
              <a:rPr lang="en-US" sz="2400" b="1">
                <a:solidFill>
                  <a:srgbClr val="FF00FF"/>
                </a:solidFill>
                <a:latin typeface="Verdana" pitchFamily="34" charset="0"/>
              </a:rPr>
              <a:t>A</a:t>
            </a:r>
          </a:p>
          <a:p>
            <a:r>
              <a:rPr lang="en-US" sz="2400" b="1">
                <a:solidFill>
                  <a:srgbClr val="FF00FF"/>
                </a:solidFill>
                <a:latin typeface="Verdana" pitchFamily="34" charset="0"/>
              </a:rPr>
              <a:t>L</a:t>
            </a:r>
          </a:p>
        </p:txBody>
      </p:sp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1066800" y="2170113"/>
          <a:ext cx="8001000" cy="3303587"/>
        </p:xfrm>
        <a:graphic>
          <a:graphicData uri="http://schemas.openxmlformats.org/presentationml/2006/ole">
            <p:oleObj spid="_x0000_s5122" name="Photo Editor Photo" r:id="rId3" imgW="13190476" imgH="5447619" progId="">
              <p:embed/>
            </p:oleObj>
          </a:graphicData>
        </a:graphic>
      </p:graphicFrame>
      <p:sp>
        <p:nvSpPr>
          <p:cNvPr id="51203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8382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b="1"/>
              <a:t>McGREGOR’S CLASSIFICATION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819150" y="2438400"/>
            <a:ext cx="4000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S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U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P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P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O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R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T</a:t>
            </a:r>
          </a:p>
          <a:p>
            <a:r>
              <a:rPr lang="en-US" sz="2000" b="1">
                <a:solidFill>
                  <a:srgbClr val="996633"/>
                </a:solidFill>
                <a:latin typeface="Verdana" pitchFamily="34" charset="0"/>
              </a:rPr>
              <a:t>S</a:t>
            </a:r>
          </a:p>
        </p:txBody>
      </p:sp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1496928"/>
            <a:ext cx="4309025" cy="5056271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n-IN" sz="2400" b="1" dirty="0" smtClean="0">
                <a:solidFill>
                  <a:srgbClr val="00B0F0"/>
                </a:solidFill>
                <a:latin typeface="Palatino" panose="02040502050505030304" pitchFamily="18" charset="0"/>
              </a:rPr>
              <a:t>PELVIC DIAPHRAGM</a:t>
            </a:r>
          </a:p>
          <a:p>
            <a:pPr algn="just">
              <a:spcBef>
                <a:spcPts val="0"/>
              </a:spcBef>
            </a:pPr>
            <a:r>
              <a:rPr lang="en-US" sz="2250" dirty="0" smtClean="0">
                <a:solidFill>
                  <a:srgbClr val="000000"/>
                </a:solidFill>
                <a:latin typeface="Palatino" panose="02040502050505030304" pitchFamily="18" charset="0"/>
              </a:rPr>
              <a:t>Supports </a:t>
            </a:r>
            <a:r>
              <a:rPr lang="en-US" sz="2250" dirty="0">
                <a:solidFill>
                  <a:srgbClr val="000000"/>
                </a:solidFill>
                <a:latin typeface="Palatino" panose="02040502050505030304" pitchFamily="18" charset="0"/>
              </a:rPr>
              <a:t>pelvic viscera and resists raised abdominal pressure</a:t>
            </a:r>
          </a:p>
          <a:p>
            <a:pPr algn="just">
              <a:spcBef>
                <a:spcPts val="0"/>
              </a:spcBef>
            </a:pPr>
            <a:r>
              <a:rPr lang="en-US" sz="2250" dirty="0">
                <a:solidFill>
                  <a:srgbClr val="000000"/>
                </a:solidFill>
                <a:latin typeface="Palatino" panose="02040502050505030304" pitchFamily="18" charset="0"/>
              </a:rPr>
              <a:t>Pubococcygeus (part of levator ani) inserts on perineal body and supports vagina by forming sling</a:t>
            </a:r>
          </a:p>
          <a:p>
            <a:pPr algn="just">
              <a:spcBef>
                <a:spcPts val="0"/>
              </a:spcBef>
            </a:pPr>
            <a:r>
              <a:rPr lang="en-US" sz="2250" dirty="0">
                <a:solidFill>
                  <a:srgbClr val="000000"/>
                </a:solidFill>
                <a:latin typeface="Palatino" panose="02040502050505030304" pitchFamily="18" charset="0"/>
              </a:rPr>
              <a:t>Rupture of these fibers during childbirth, support of vagina </a:t>
            </a:r>
            <a:r>
              <a:rPr lang="en-US" sz="22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250" dirty="0">
                <a:solidFill>
                  <a:srgbClr val="000000"/>
                </a:solidFill>
                <a:latin typeface="Palatino" panose="02040502050505030304" pitchFamily="18" charset="0"/>
              </a:rPr>
              <a:t>lost, and may prolapse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250" i="1" dirty="0">
                <a:solidFill>
                  <a:srgbClr val="000000"/>
                </a:solidFill>
                <a:latin typeface="Palatino" panose="02040502050505030304" pitchFamily="18" charset="0"/>
              </a:rPr>
              <a:t>Levator ani muscle: </a:t>
            </a:r>
          </a:p>
          <a:p>
            <a:pPr algn="just">
              <a:spcBef>
                <a:spcPts val="0"/>
              </a:spcBef>
            </a:pPr>
            <a:r>
              <a:rPr lang="en-US" sz="2250" dirty="0">
                <a:solidFill>
                  <a:srgbClr val="000000"/>
                </a:solidFill>
                <a:latin typeface="Palatino" panose="02040502050505030304" pitchFamily="18" charset="0"/>
              </a:rPr>
              <a:t>Fixes perineal body </a:t>
            </a:r>
          </a:p>
          <a:p>
            <a:pPr algn="just">
              <a:spcBef>
                <a:spcPts val="0"/>
              </a:spcBef>
            </a:pPr>
            <a:r>
              <a:rPr lang="en-US" sz="2250" dirty="0">
                <a:solidFill>
                  <a:srgbClr val="000000"/>
                </a:solidFill>
                <a:latin typeface="Palatino" panose="02040502050505030304" pitchFamily="18" charset="0"/>
              </a:rPr>
              <a:t>S</a:t>
            </a:r>
            <a:r>
              <a:rPr lang="en-IN" sz="2250" dirty="0" err="1">
                <a:solidFill>
                  <a:srgbClr val="000000"/>
                </a:solidFill>
                <a:latin typeface="Palatino" panose="02040502050505030304" pitchFamily="18" charset="0"/>
              </a:rPr>
              <a:t>upports</a:t>
            </a:r>
            <a:r>
              <a:rPr lang="en-IN" sz="2250" dirty="0">
                <a:solidFill>
                  <a:srgbClr val="000000"/>
                </a:solidFill>
                <a:latin typeface="Palatino" panose="02040502050505030304" pitchFamily="18" charset="0"/>
              </a:rPr>
              <a:t> pelvic viscera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1304571" y="228600"/>
            <a:ext cx="653314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50"/>
              </a:spcBef>
            </a:pPr>
            <a:r>
              <a:rPr lang="en-US" sz="3300" b="1" dirty="0" smtClean="0">
                <a:solidFill>
                  <a:srgbClr val="00C066"/>
                </a:solidFill>
                <a:latin typeface="AvantGarde-Demi"/>
              </a:rPr>
              <a:t>Primary </a:t>
            </a:r>
            <a:r>
              <a:rPr lang="en-US" sz="3300" b="1" dirty="0">
                <a:solidFill>
                  <a:srgbClr val="00C066"/>
                </a:solidFill>
                <a:latin typeface="AvantGarde-Demi"/>
              </a:rPr>
              <a:t>Supports of Uterus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FB3B267-95CD-302D-2655-B338C4BFDB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57700" y="1709108"/>
            <a:ext cx="4592651" cy="446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201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496929"/>
            <a:ext cx="3200399" cy="4441223"/>
          </a:xfrm>
        </p:spPr>
        <p:txBody>
          <a:bodyPr>
            <a:noAutofit/>
          </a:bodyPr>
          <a:lstStyle/>
          <a:p>
            <a:pPr algn="just">
              <a:spcBef>
                <a:spcPts val="150"/>
              </a:spcBef>
            </a:pPr>
            <a:r>
              <a:rPr lang="en-US" sz="2250" b="1" dirty="0" smtClean="0">
                <a:solidFill>
                  <a:srgbClr val="00B0F0"/>
                </a:solidFill>
                <a:latin typeface="Palatino" panose="02040502050505030304" pitchFamily="18" charset="0"/>
              </a:rPr>
              <a:t>PERINEAL BODY</a:t>
            </a:r>
          </a:p>
          <a:p>
            <a:pPr lvl="1" algn="just">
              <a:spcBef>
                <a:spcPts val="150"/>
              </a:spcBef>
            </a:pPr>
            <a:r>
              <a:rPr lang="en-US" sz="2250" dirty="0" err="1" smtClean="0">
                <a:solidFill>
                  <a:srgbClr val="000000"/>
                </a:solidFill>
                <a:latin typeface="Palatino" panose="02040502050505030304" pitchFamily="18" charset="0"/>
              </a:rPr>
              <a:t>Fibromuscular</a:t>
            </a:r>
            <a:r>
              <a:rPr lang="en-US" sz="2250" dirty="0" smtClean="0">
                <a:solidFill>
                  <a:srgbClr val="000000"/>
                </a:solidFill>
                <a:latin typeface="Palatino" panose="02040502050505030304" pitchFamily="18" charset="0"/>
              </a:rPr>
              <a:t> </a:t>
            </a:r>
            <a:r>
              <a:rPr lang="en-US" sz="2250" dirty="0">
                <a:solidFill>
                  <a:srgbClr val="000000"/>
                </a:solidFill>
                <a:latin typeface="Palatino" panose="02040502050505030304" pitchFamily="18" charset="0"/>
              </a:rPr>
              <a:t>node located in center of perineum between vagina and rectum</a:t>
            </a:r>
          </a:p>
          <a:p>
            <a:pPr lvl="1" algn="just">
              <a:spcBef>
                <a:spcPts val="150"/>
              </a:spcBef>
            </a:pPr>
            <a:r>
              <a:rPr lang="en-US" sz="2250" dirty="0">
                <a:solidFill>
                  <a:srgbClr val="000000"/>
                </a:solidFill>
                <a:latin typeface="Palatino" panose="02040502050505030304" pitchFamily="18" charset="0"/>
              </a:rPr>
              <a:t>Gives attachments to perineal muscles and pelvic diaphragm and maintains integrity of pelvic </a:t>
            </a:r>
            <a:r>
              <a:rPr lang="en-IN" sz="2250" dirty="0" smtClean="0">
                <a:solidFill>
                  <a:srgbClr val="000000"/>
                </a:solidFill>
                <a:latin typeface="Palatino" panose="02040502050505030304" pitchFamily="18" charset="0"/>
              </a:rPr>
              <a:t>floor</a:t>
            </a:r>
            <a:endParaRPr lang="en-IN" sz="2250" dirty="0">
              <a:solidFill>
                <a:srgbClr val="000000"/>
              </a:solidFill>
              <a:latin typeface="Palatino" panose="020405020505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1304571" y="304800"/>
            <a:ext cx="653314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50"/>
              </a:spcBef>
            </a:pPr>
            <a:r>
              <a:rPr lang="en-US" sz="3300" b="1" dirty="0" smtClean="0">
                <a:solidFill>
                  <a:srgbClr val="00C066"/>
                </a:solidFill>
                <a:latin typeface="AvantGarde-Demi"/>
              </a:rPr>
              <a:t> </a:t>
            </a:r>
            <a:r>
              <a:rPr lang="en-US" sz="3300" b="1" dirty="0">
                <a:solidFill>
                  <a:srgbClr val="00C066"/>
                </a:solidFill>
                <a:latin typeface="AvantGarde-Demi"/>
              </a:rPr>
              <a:t>Primary Supports of Uterus</a:t>
            </a:r>
          </a:p>
        </p:txBody>
      </p:sp>
      <p:pic>
        <p:nvPicPr>
          <p:cNvPr id="8194" name="Picture 2" descr="C:\Users\DELL\Desktop\Uno32xyhSrMzMhxhLEer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8465" y="1671523"/>
            <a:ext cx="5515535" cy="45006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3053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spcBef>
                <a:spcPts val="150"/>
              </a:spcBef>
            </a:pPr>
            <a:r>
              <a:rPr lang="en-US" sz="2800" b="1" dirty="0" smtClean="0">
                <a:solidFill>
                  <a:srgbClr val="00B0F0"/>
                </a:solidFill>
                <a:latin typeface="Palatino" panose="02040502050505030304" pitchFamily="18" charset="0"/>
              </a:rPr>
              <a:t>UROGENITAL DIAPHRAGM</a:t>
            </a:r>
            <a:r>
              <a:rPr lang="en-US" sz="2400" b="1" dirty="0" smtClean="0">
                <a:solidFill>
                  <a:srgbClr val="00B0F0"/>
                </a:solidFill>
                <a:latin typeface="Palatino" panose="02040502050505030304" pitchFamily="18" charset="0"/>
              </a:rPr>
              <a:t/>
            </a:r>
            <a:br>
              <a:rPr lang="en-US" sz="2400" b="1" dirty="0" smtClean="0">
                <a:solidFill>
                  <a:srgbClr val="00B0F0"/>
                </a:solidFill>
                <a:latin typeface="Palatino" panose="02040502050505030304" pitchFamily="18" charset="0"/>
              </a:rPr>
            </a:br>
            <a:r>
              <a:rPr lang="en-US" sz="2400" dirty="0" smtClean="0">
                <a:solidFill>
                  <a:srgbClr val="000000"/>
                </a:solidFill>
                <a:latin typeface="Palatino" panose="02040502050505030304" pitchFamily="18" charset="0"/>
              </a:rPr>
              <a:t>2 Deep Transverse </a:t>
            </a:r>
            <a:r>
              <a:rPr lang="en-US" sz="2400" dirty="0" err="1" smtClean="0">
                <a:solidFill>
                  <a:srgbClr val="000000"/>
                </a:solidFill>
                <a:latin typeface="Palatino" panose="02040502050505030304" pitchFamily="18" charset="0"/>
              </a:rPr>
              <a:t>Perinei</a:t>
            </a:r>
            <a:r>
              <a:rPr lang="en-US" sz="2400" dirty="0" smtClean="0">
                <a:solidFill>
                  <a:srgbClr val="000000"/>
                </a:solidFill>
                <a:latin typeface="Palatino" panose="02040502050505030304" pitchFamily="18" charset="0"/>
              </a:rPr>
              <a:t> and Sphincter</a:t>
            </a:r>
            <a:r>
              <a:rPr lang="en-IN" sz="2400" dirty="0" smtClean="0">
                <a:solidFill>
                  <a:srgbClr val="000000"/>
                </a:solidFill>
                <a:latin typeface="Palatino" panose="02040502050505030304" pitchFamily="18" charset="0"/>
              </a:rPr>
              <a:t/>
            </a:r>
            <a:br>
              <a:rPr lang="en-IN" sz="2400" dirty="0" smtClean="0">
                <a:solidFill>
                  <a:srgbClr val="000000"/>
                </a:solidFill>
                <a:latin typeface="Palatino" panose="02040502050505030304" pitchFamily="18" charset="0"/>
              </a:rPr>
            </a:br>
            <a:endParaRPr lang="en-US" sz="2000" dirty="0"/>
          </a:p>
        </p:txBody>
      </p:sp>
      <p:pic>
        <p:nvPicPr>
          <p:cNvPr id="7170" name="Picture 2" descr="C:\Users\DELL\Desktop\UGD.jfi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6" y="3048001"/>
            <a:ext cx="3778771" cy="2514600"/>
          </a:xfrm>
          <a:prstGeom prst="rect">
            <a:avLst/>
          </a:prstGeom>
          <a:noFill/>
        </p:spPr>
      </p:pic>
      <p:pic>
        <p:nvPicPr>
          <p:cNvPr id="7171" name="Picture 3" descr="C:\Users\DELL\Desktop\757-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5402" y="2901762"/>
            <a:ext cx="4471398" cy="27370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1496929"/>
            <a:ext cx="4156625" cy="4441223"/>
          </a:xfrm>
        </p:spPr>
        <p:txBody>
          <a:bodyPr>
            <a:noAutofit/>
          </a:bodyPr>
          <a:lstStyle/>
          <a:p>
            <a:pPr marL="0" indent="0" algn="just">
              <a:spcBef>
                <a:spcPts val="150"/>
              </a:spcBef>
              <a:buNone/>
            </a:pPr>
            <a:r>
              <a:rPr lang="en-US" sz="2700" b="1" dirty="0" smtClean="0">
                <a:solidFill>
                  <a:srgbClr val="00B0F0"/>
                </a:solidFill>
                <a:latin typeface="Palatino" panose="02040502050505030304" pitchFamily="18" charset="0"/>
              </a:rPr>
              <a:t>1. UTERINE AXIS</a:t>
            </a:r>
          </a:p>
          <a:p>
            <a:pPr algn="just">
              <a:spcBef>
                <a:spcPts val="150"/>
              </a:spcBef>
            </a:pPr>
            <a:r>
              <a:rPr lang="en-US" sz="2700" dirty="0" err="1" smtClean="0">
                <a:solidFill>
                  <a:srgbClr val="000000"/>
                </a:solidFill>
                <a:latin typeface="Palatino" panose="02040502050505030304" pitchFamily="18" charset="0"/>
              </a:rPr>
              <a:t>Anteverted</a:t>
            </a:r>
            <a:r>
              <a:rPr lang="en-US" sz="2700" dirty="0" smtClean="0">
                <a:solidFill>
                  <a:srgbClr val="000000"/>
                </a:solidFill>
                <a:latin typeface="Palatino" panose="02040502050505030304" pitchFamily="18" charset="0"/>
              </a:rPr>
              <a:t> </a:t>
            </a:r>
            <a:r>
              <a:rPr lang="en-US" sz="2700" dirty="0">
                <a:solidFill>
                  <a:srgbClr val="000000"/>
                </a:solidFill>
                <a:latin typeface="Palatino" panose="02040502050505030304" pitchFamily="18" charset="0"/>
              </a:rPr>
              <a:t>and anteflexed position of uterus prevents organ from sagging down through vagina</a:t>
            </a:r>
          </a:p>
          <a:p>
            <a:pPr algn="just">
              <a:spcBef>
                <a:spcPts val="150"/>
              </a:spcBef>
            </a:pPr>
            <a:r>
              <a:rPr lang="en-US" sz="2700" dirty="0">
                <a:solidFill>
                  <a:srgbClr val="000000"/>
                </a:solidFill>
                <a:latin typeface="Palatino" panose="02040502050505030304" pitchFamily="18" charset="0"/>
              </a:rPr>
              <a:t>Increased intra-abdominal pressure further accentuates anteversion of uterus and prevents prolapse of uterus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228600"/>
            <a:ext cx="7696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Bef>
                <a:spcPts val="225"/>
              </a:spcBef>
            </a:pPr>
            <a:r>
              <a:rPr lang="en-IN" sz="2800" b="1" dirty="0" smtClean="0">
                <a:solidFill>
                  <a:srgbClr val="FF3399"/>
                </a:solidFill>
                <a:latin typeface="Palatino" panose="02040502050505030304" pitchFamily="18" charset="0"/>
              </a:rPr>
              <a:t>FIBROMUSCULAR OR MECHANICAL SUPPORTS</a:t>
            </a:r>
            <a:endParaRPr lang="en-IN" sz="2800" b="1" dirty="0">
              <a:solidFill>
                <a:srgbClr val="FF3399"/>
              </a:solidFill>
              <a:latin typeface="Palatino" panose="0204050205050503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56C1487-073F-11EF-21F6-CE5F7C001B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72191" y="1143000"/>
            <a:ext cx="3671809" cy="619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140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1447800"/>
            <a:ext cx="3775625" cy="520738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b="0" i="0" u="none" strike="noStrike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Connect </a:t>
            </a:r>
            <a:r>
              <a:rPr lang="en-US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cervix to posterior surface of pubic bone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Pair of fibrous bands derived from endopelvic fascia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Correspond to puboprostatic ligaments in </a:t>
            </a:r>
            <a:r>
              <a:rPr lang="en-IN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males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2F338D9-F32A-5CF5-E345-37CCE71F94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1507" y="1295400"/>
            <a:ext cx="5349435" cy="556259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24000" y="228600"/>
            <a:ext cx="68982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lang="en-US" sz="32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PUBOCERVICAL LIGAMENTS</a:t>
            </a:r>
            <a:endParaRPr lang="en-US" sz="32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3047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pbrwww5.apsu.edu/thompsonj/Anatomy%20&amp;%20Physiology/2020/2020%20Exam%20Reviews/Exam%205/ovary%20uterus%20anatomy%20diagr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990600"/>
            <a:ext cx="8580219" cy="5149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1371600"/>
            <a:ext cx="3851825" cy="528358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US" b="0" u="none" strike="noStrike" baseline="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ligaments </a:t>
            </a:r>
            <a:r>
              <a:rPr lang="en-US" b="0" u="none" strike="noStrike" baseline="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b="0" u="none" strike="noStrike" baseline="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Mackenrodt</a:t>
            </a:r>
            <a:r>
              <a:rPr lang="en-US" b="0" u="none" strike="noStrike" baseline="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US" dirty="0">
                <a:solidFill>
                  <a:srgbClr val="33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b="0" u="none" strike="noStrike" baseline="0" dirty="0">
                <a:solidFill>
                  <a:srgbClr val="33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alled cardinal ligaments, cervical ligaments, </a:t>
            </a:r>
            <a:r>
              <a:rPr lang="en-IN" b="0" u="none" strike="noStrike" baseline="0" dirty="0">
                <a:solidFill>
                  <a:srgbClr val="33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paracervical ligaments, or retinacula uterine sustentaculum of Bonny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US" b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Fibrous bands derived from endopelvic </a:t>
            </a:r>
            <a:r>
              <a:rPr lang="en-IN" b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fascia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lang="en-IN" sz="2000" dirty="0">
              <a:solidFill>
                <a:srgbClr val="00B05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ACC42-7D59-FE6A-CCA5-09DB3582B923}"/>
              </a:ext>
            </a:extLst>
          </p:cNvPr>
          <p:cNvSpPr txBox="1"/>
          <p:nvPr/>
        </p:nvSpPr>
        <p:spPr>
          <a:xfrm>
            <a:off x="1304571" y="83465"/>
            <a:ext cx="65331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lang="en-US" sz="3600" b="1" dirty="0" smtClean="0">
                <a:solidFill>
                  <a:srgbClr val="FF3399"/>
                </a:solidFill>
                <a:latin typeface="Arial Rounded MT Bold" pitchFamily="34" charset="0"/>
                <a:cs typeface="Arial" panose="020B0604020202020204" pitchFamily="34" charset="0"/>
              </a:rPr>
              <a:t>3. TRANSVERSE  CERVICAL</a:t>
            </a:r>
            <a:endParaRPr lang="en-US" sz="3600" b="1" u="none" strike="noStrike" baseline="0" dirty="0">
              <a:solidFill>
                <a:srgbClr val="FF3399"/>
              </a:solidFill>
              <a:latin typeface="Arial Rounded MT Bold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2F338D9-F32A-5CF5-E345-37CCE71F94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01825" y="1614905"/>
            <a:ext cx="5042175" cy="524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133651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852906"/>
            <a:ext cx="3470825" cy="580227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US" b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Fan-shaped bands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b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onnect lateral aspect cervix and upper vaginal wall to lateral pelvic wall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b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orm hammock which supports uterus and prevents </a:t>
            </a:r>
            <a:r>
              <a:rPr lang="en-IN" b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prolapse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lang="en-IN" sz="2000" dirty="0">
              <a:solidFill>
                <a:srgbClr val="00B05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2F338D9-F32A-5CF5-E345-37CCE71F94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53540" y="852904"/>
            <a:ext cx="5390460" cy="560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7418553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1371600"/>
            <a:ext cx="3318425" cy="528358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US" b="0" i="0" u="none" strike="noStrike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Pair </a:t>
            </a:r>
            <a:r>
              <a:rPr lang="en-US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of fibrous bands derived from condensation of endopelvic fascia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onnect cervix to second and third sacral </a:t>
            </a:r>
            <a:r>
              <a:rPr lang="en-IN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vertebrae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2F338D9-F32A-5CF5-E345-37CCE71F94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78538" y="1191762"/>
            <a:ext cx="5009423" cy="520903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52600" y="304800"/>
            <a:ext cx="66916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en-US" sz="32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UTEROSACRAL LIGAMENTS</a:t>
            </a:r>
            <a:endParaRPr lang="en-US" sz="32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80824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975" y="1066800"/>
            <a:ext cx="3851825" cy="556726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</a:pPr>
            <a:r>
              <a:rPr lang="en-US" sz="2400" b="0" i="0" u="none" strike="noStrike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Pairs </a:t>
            </a:r>
            <a:r>
              <a:rPr lang="en-US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of fibromuscular bonds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xtend from lateral angle of uterus, run forward and laterally, then pass through deep inguinal ring, traverse inguinal canal, and merge with connective tissue of labia majora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</a:pPr>
            <a:r>
              <a:rPr lang="en-US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Pulls fundus forward and helps to </a:t>
            </a:r>
            <a:r>
              <a:rPr lang="en-US" sz="2400" b="0" i="0" u="none" strike="noStrike" baseline="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maintain anteversion and anteflexion </a:t>
            </a:r>
            <a:r>
              <a:rPr lang="en-IN" sz="2400" b="0" i="0" u="none" strike="noStrike" baseline="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uterus</a:t>
            </a:r>
            <a:endParaRPr lang="en-IN" sz="2400" dirty="0">
              <a:solidFill>
                <a:srgbClr val="00B0F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893E660-25B7-6253-2723-13BE30DBF6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6719" y="1198193"/>
            <a:ext cx="4784127" cy="535500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47800" y="381000"/>
            <a:ext cx="78470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en-US" sz="32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ROUND LIGAMENTS OF UTERUS</a:t>
            </a:r>
            <a:endParaRPr lang="en-US" sz="32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292004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58EBBE1-2CE7-D6AA-545C-5BE63220BA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" y="73382"/>
            <a:ext cx="7721299" cy="648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694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" y="381000"/>
            <a:ext cx="8458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800" b="1" dirty="0" smtClean="0">
                <a:solidFill>
                  <a:srgbClr val="FF3399"/>
                </a:solidFill>
                <a:latin typeface="Arial Black" pitchFamily="34" charset="0"/>
              </a:rPr>
              <a:t>SECONDARY  SUPPORT</a:t>
            </a:r>
            <a:endParaRPr lang="en-IN" sz="2800" b="1" dirty="0">
              <a:solidFill>
                <a:srgbClr val="FF3399"/>
              </a:solidFill>
              <a:latin typeface="Arial Black" pitchFamily="34" charset="0"/>
            </a:endParaRPr>
          </a:p>
          <a:p>
            <a:pPr algn="ctr"/>
            <a:endParaRPr lang="en-IN" sz="2000" b="1" dirty="0"/>
          </a:p>
          <a:p>
            <a:r>
              <a:rPr lang="en-IN" sz="2400" b="1" dirty="0">
                <a:latin typeface="Arial" pitchFamily="34" charset="0"/>
                <a:cs typeface="Arial" pitchFamily="34" charset="0"/>
              </a:rPr>
              <a:t>1. Broad ligaments : </a:t>
            </a:r>
            <a:r>
              <a:rPr lang="en-IN" sz="2400" dirty="0">
                <a:latin typeface="Arial" pitchFamily="34" charset="0"/>
                <a:cs typeface="Arial" pitchFamily="34" charset="0"/>
              </a:rPr>
              <a:t> Are double folds of peritoneum attaching the uterus to either side of the pelvic cavity. 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72" t="5992" r="2777" b="45494"/>
          <a:stretch>
            <a:fillRect/>
          </a:stretch>
        </p:blipFill>
        <p:spPr>
          <a:xfrm>
            <a:off x="956500" y="1959484"/>
            <a:ext cx="7044500" cy="48985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3689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FF9900"/>
                </a:solidFill>
                <a:latin typeface="Arial Rounded MT Bold" pitchFamily="34" charset="0"/>
              </a:rPr>
              <a:t>2. RECTOVAGINAL  FOLD</a:t>
            </a:r>
            <a:endParaRPr lang="en-US" sz="3600" b="1" dirty="0">
              <a:solidFill>
                <a:srgbClr val="FF9900"/>
              </a:solidFill>
              <a:latin typeface="Arial Rounded MT Bold" pitchFamily="34" charset="0"/>
            </a:endParaRPr>
          </a:p>
        </p:txBody>
      </p:sp>
      <p:pic>
        <p:nvPicPr>
          <p:cNvPr id="9218" name="Picture 2" descr="C:\Users\DELL\Desktop\11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408018"/>
            <a:ext cx="5486400" cy="51572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FF9900"/>
                </a:solidFill>
                <a:latin typeface="Arial Rounded MT Bold" pitchFamily="34" charset="0"/>
              </a:rPr>
              <a:t>3. UTEROVESICAL  FOLD</a:t>
            </a:r>
            <a:endParaRPr lang="en-US" sz="4000" b="1" dirty="0">
              <a:solidFill>
                <a:srgbClr val="FF9900"/>
              </a:solidFill>
              <a:latin typeface="Arial Rounded MT Bold" pitchFamily="34" charset="0"/>
            </a:endParaRPr>
          </a:p>
        </p:txBody>
      </p:sp>
      <p:pic>
        <p:nvPicPr>
          <p:cNvPr id="10242" name="Picture 2" descr="C:\Users\DELL\Desktop\320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27" y="1981200"/>
            <a:ext cx="9248169" cy="38710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D383D92-F307-02FE-7A62-4CD84D6D5E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977" y="396072"/>
            <a:ext cx="8723217" cy="562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61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76200"/>
            <a:ext cx="845820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Histology</a:t>
            </a:r>
          </a:p>
          <a:p>
            <a:pPr algn="just"/>
            <a:r>
              <a:rPr lang="en-IN" sz="280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IN" sz="2800" dirty="0">
                <a:latin typeface="Arial" pitchFamily="34" charset="0"/>
                <a:cs typeface="Arial" pitchFamily="34" charset="0"/>
              </a:rPr>
              <a:t>uterus consists of three layers of tissue:</a:t>
            </a:r>
          </a:p>
          <a:p>
            <a:pPr algn="just"/>
            <a:r>
              <a:rPr lang="en-IN" sz="2800" dirty="0">
                <a:latin typeface="Arial" pitchFamily="34" charset="0"/>
                <a:cs typeface="Arial" pitchFamily="34" charset="0"/>
              </a:rPr>
              <a:t>1. </a:t>
            </a:r>
            <a:r>
              <a:rPr lang="en-IN" sz="2800" dirty="0" err="1">
                <a:latin typeface="Arial" pitchFamily="34" charset="0"/>
                <a:cs typeface="Arial" pitchFamily="34" charset="0"/>
              </a:rPr>
              <a:t>perimetrium</a:t>
            </a:r>
            <a:r>
              <a:rPr lang="en-IN" sz="2800" dirty="0">
                <a:latin typeface="Arial" pitchFamily="34" charset="0"/>
                <a:cs typeface="Arial" pitchFamily="34" charset="0"/>
              </a:rPr>
              <a:t>, 2. </a:t>
            </a:r>
            <a:r>
              <a:rPr lang="en-IN" sz="2800" dirty="0" err="1">
                <a:latin typeface="Arial" pitchFamily="34" charset="0"/>
                <a:cs typeface="Arial" pitchFamily="34" charset="0"/>
              </a:rPr>
              <a:t>myometrium</a:t>
            </a:r>
            <a:r>
              <a:rPr lang="en-IN" sz="2800" dirty="0">
                <a:latin typeface="Arial" pitchFamily="34" charset="0"/>
                <a:cs typeface="Arial" pitchFamily="34" charset="0"/>
              </a:rPr>
              <a:t>,  3. </a:t>
            </a:r>
            <a:r>
              <a:rPr lang="en-IN" sz="2800" dirty="0" err="1">
                <a:latin typeface="Arial" pitchFamily="34" charset="0"/>
                <a:cs typeface="Arial" pitchFamily="34" charset="0"/>
              </a:rPr>
              <a:t>endometrium</a:t>
            </a:r>
            <a:endParaRPr lang="en-IN" sz="2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IN" sz="2800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IN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Perimetrium</a:t>
            </a:r>
            <a:r>
              <a:rPr lang="en-IN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IN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IN" sz="2800" dirty="0">
                <a:latin typeface="Arial" pitchFamily="34" charset="0"/>
                <a:cs typeface="Arial" pitchFamily="34" charset="0"/>
              </a:rPr>
              <a:t>The outer layer or  serosa is part of the visceral peritoneum,  composed of simple squamous epithelium and areolar connective tissue</a:t>
            </a:r>
            <a:r>
              <a:rPr lang="en-IN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n-IN" sz="2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IN" sz="2800" dirty="0">
                <a:latin typeface="Arial" pitchFamily="34" charset="0"/>
                <a:cs typeface="Arial" pitchFamily="34" charset="0"/>
              </a:rPr>
              <a:t>Laterally, it becomes the broad ligament</a:t>
            </a:r>
          </a:p>
          <a:p>
            <a:pPr algn="just"/>
            <a:r>
              <a:rPr lang="en-IN" sz="2800" dirty="0" err="1">
                <a:latin typeface="Arial" pitchFamily="34" charset="0"/>
                <a:cs typeface="Arial" pitchFamily="34" charset="0"/>
              </a:rPr>
              <a:t>Anteriorly</a:t>
            </a:r>
            <a:r>
              <a:rPr lang="en-IN" sz="2800" dirty="0">
                <a:latin typeface="Arial" pitchFamily="34" charset="0"/>
                <a:cs typeface="Arial" pitchFamily="34" charset="0"/>
              </a:rPr>
              <a:t>, it covers the urinary bladder and forms a shallow pouch, the </a:t>
            </a:r>
            <a:r>
              <a:rPr lang="en-IN" sz="2800" b="1" dirty="0" err="1">
                <a:latin typeface="Arial" pitchFamily="34" charset="0"/>
                <a:cs typeface="Arial" pitchFamily="34" charset="0"/>
              </a:rPr>
              <a:t>vesicouterine</a:t>
            </a:r>
            <a:r>
              <a:rPr lang="en-IN" sz="2800" b="1" dirty="0">
                <a:latin typeface="Arial" pitchFamily="34" charset="0"/>
                <a:cs typeface="Arial" pitchFamily="34" charset="0"/>
              </a:rPr>
              <a:t> pouch</a:t>
            </a:r>
          </a:p>
          <a:p>
            <a:pPr algn="just"/>
            <a:r>
              <a:rPr lang="en-IN" sz="2800" dirty="0" err="1">
                <a:latin typeface="Arial" pitchFamily="34" charset="0"/>
                <a:cs typeface="Arial" pitchFamily="34" charset="0"/>
              </a:rPr>
              <a:t>Posteriorly</a:t>
            </a:r>
            <a:r>
              <a:rPr lang="en-IN" sz="2800" dirty="0">
                <a:latin typeface="Arial" pitchFamily="34" charset="0"/>
                <a:cs typeface="Arial" pitchFamily="34" charset="0"/>
              </a:rPr>
              <a:t>, it covers the rectum and forms a deep pouch between the uterus and urinary bladder, the </a:t>
            </a:r>
            <a:r>
              <a:rPr lang="en-IN" sz="2800" b="1" dirty="0" err="1">
                <a:latin typeface="Arial" pitchFamily="34" charset="0"/>
                <a:cs typeface="Arial" pitchFamily="34" charset="0"/>
              </a:rPr>
              <a:t>rectouterine</a:t>
            </a:r>
            <a:r>
              <a:rPr lang="en-IN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IN" sz="2800" b="1" i="1" dirty="0">
                <a:latin typeface="Arial" pitchFamily="34" charset="0"/>
                <a:cs typeface="Arial" pitchFamily="34" charset="0"/>
              </a:rPr>
              <a:t>or pouch of Douglas— </a:t>
            </a:r>
            <a:r>
              <a:rPr lang="en-IN" sz="2800" dirty="0">
                <a:latin typeface="Arial" pitchFamily="34" charset="0"/>
                <a:cs typeface="Arial" pitchFamily="34" charset="0"/>
              </a:rPr>
              <a:t>the most inferior point in the pelvic cavity.</a:t>
            </a:r>
          </a:p>
        </p:txBody>
      </p:sp>
      <p:pic>
        <p:nvPicPr>
          <p:cNvPr id="3" name="Picture 2" descr="http://www.as.miami.edu/chemistry/2086/chap28/NewChap28-Female_files/image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75125" y="3596486"/>
            <a:ext cx="2582495" cy="1601147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77400" y="858889"/>
            <a:ext cx="2752725" cy="2086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5871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xmlns="" id="{1B50BA99-8EAE-B6AD-4E66-41FCC2075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50C9B-E323-458D-A1CD-8951D190E4E6}" type="slidenum">
              <a:rPr lang="en-US" altLang="en-US"/>
              <a:pPr/>
              <a:t>7</a:t>
            </a:fld>
            <a:endParaRPr lang="en-US" altLang="en-US"/>
          </a:p>
        </p:txBody>
      </p:sp>
      <p:pic>
        <p:nvPicPr>
          <p:cNvPr id="161794" name="Picture 2">
            <a:extLst>
              <a:ext uri="{FF2B5EF4-FFF2-40B4-BE49-F238E27FC236}">
                <a16:creationId xmlns:a16="http://schemas.microsoft.com/office/drawing/2014/main" xmlns="" id="{4FCD40BF-78A9-AB13-FEF0-B19C6D2EF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19" t="15625" r="41406" b="45833"/>
          <a:stretch>
            <a:fillRect/>
          </a:stretch>
        </p:blipFill>
        <p:spPr bwMode="auto">
          <a:xfrm>
            <a:off x="0" y="1149350"/>
            <a:ext cx="8763000" cy="540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1795" name="Rectangle 3">
            <a:extLst>
              <a:ext uri="{FF2B5EF4-FFF2-40B4-BE49-F238E27FC236}">
                <a16:creationId xmlns:a16="http://schemas.microsoft.com/office/drawing/2014/main" xmlns="" id="{71FCE024-11E0-077A-FAAF-D115AF484D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4038600" cy="762000"/>
          </a:xfrm>
        </p:spPr>
        <p:txBody>
          <a:bodyPr>
            <a:normAutofit fontScale="90000"/>
          </a:bodyPr>
          <a:lstStyle/>
          <a:p>
            <a:r>
              <a:rPr lang="en-US" altLang="en-US" b="1"/>
              <a:t>UTERUS</a:t>
            </a:r>
          </a:p>
        </p:txBody>
      </p:sp>
      <p:sp>
        <p:nvSpPr>
          <p:cNvPr id="161796" name="Text Box 4">
            <a:extLst>
              <a:ext uri="{FF2B5EF4-FFF2-40B4-BE49-F238E27FC236}">
                <a16:creationId xmlns:a16="http://schemas.microsoft.com/office/drawing/2014/main" xmlns="" id="{12AE7AC5-2A5F-DA1E-8254-A7E8FA185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5125" y="3900488"/>
            <a:ext cx="755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b="1">
                <a:latin typeface="Arial" panose="020B0604020202020204" pitchFamily="34" charset="0"/>
              </a:rPr>
              <a:t>Body</a:t>
            </a:r>
          </a:p>
        </p:txBody>
      </p:sp>
      <p:sp>
        <p:nvSpPr>
          <p:cNvPr id="161797" name="Text Box 5">
            <a:extLst>
              <a:ext uri="{FF2B5EF4-FFF2-40B4-BE49-F238E27FC236}">
                <a16:creationId xmlns:a16="http://schemas.microsoft.com/office/drawing/2014/main" xmlns="" id="{E8454320-4476-9BE1-5D15-01058130D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429000"/>
            <a:ext cx="831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b="1">
                <a:latin typeface="Arial" panose="020B0604020202020204" pitchFamily="34" charset="0"/>
              </a:rPr>
              <a:t>Ovary</a:t>
            </a:r>
          </a:p>
        </p:txBody>
      </p:sp>
      <p:sp>
        <p:nvSpPr>
          <p:cNvPr id="161798" name="Text Box 6">
            <a:extLst>
              <a:ext uri="{FF2B5EF4-FFF2-40B4-BE49-F238E27FC236}">
                <a16:creationId xmlns:a16="http://schemas.microsoft.com/office/drawing/2014/main" xmlns="" id="{FFCE3ABF-5214-8302-FB0D-A9DF137DD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3922713"/>
            <a:ext cx="1200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b="1">
                <a:latin typeface="Arial" panose="020B0604020202020204" pitchFamily="34" charset="0"/>
              </a:rPr>
              <a:t>Broad</a:t>
            </a:r>
          </a:p>
          <a:p>
            <a:pPr eaLnBrk="1" hangingPunct="1"/>
            <a:r>
              <a:rPr lang="en-US" altLang="en-US" b="1">
                <a:latin typeface="Arial" panose="020B0604020202020204" pitchFamily="34" charset="0"/>
              </a:rPr>
              <a:t>Ligament</a:t>
            </a:r>
          </a:p>
        </p:txBody>
      </p:sp>
      <p:sp>
        <p:nvSpPr>
          <p:cNvPr id="161799" name="Text Box 7">
            <a:extLst>
              <a:ext uri="{FF2B5EF4-FFF2-40B4-BE49-F238E27FC236}">
                <a16:creationId xmlns:a16="http://schemas.microsoft.com/office/drawing/2014/main" xmlns="" id="{A8E641DD-6345-31C4-C199-23F46D399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5325" y="1752600"/>
            <a:ext cx="1733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b="1">
                <a:latin typeface="Arial" panose="020B0604020202020204" pitchFamily="34" charset="0"/>
              </a:rPr>
              <a:t>Fallopian tube</a:t>
            </a:r>
          </a:p>
        </p:txBody>
      </p:sp>
      <p:sp>
        <p:nvSpPr>
          <p:cNvPr id="161802" name="Text Box 10">
            <a:extLst>
              <a:ext uri="{FF2B5EF4-FFF2-40B4-BE49-F238E27FC236}">
                <a16:creationId xmlns:a16="http://schemas.microsoft.com/office/drawing/2014/main" xmlns="" id="{5F3B2998-6BC1-47B6-3153-62D4F8119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1484313"/>
            <a:ext cx="2495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b="1">
                <a:latin typeface="Arial" panose="020B0604020202020204" pitchFamily="34" charset="0"/>
              </a:rPr>
              <a:t>Suspensory ligament</a:t>
            </a:r>
          </a:p>
        </p:txBody>
      </p:sp>
      <p:sp>
        <p:nvSpPr>
          <p:cNvPr id="161803" name="Text Box 11">
            <a:extLst>
              <a:ext uri="{FF2B5EF4-FFF2-40B4-BE49-F238E27FC236}">
                <a16:creationId xmlns:a16="http://schemas.microsoft.com/office/drawing/2014/main" xmlns="" id="{5945226C-CE6C-C4AC-CEA5-1E73D0E72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9325" y="3694113"/>
            <a:ext cx="1517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b="1">
                <a:latin typeface="Arial" panose="020B0604020202020204" pitchFamily="34" charset="0"/>
              </a:rPr>
              <a:t>Mesovarium</a:t>
            </a:r>
          </a:p>
        </p:txBody>
      </p:sp>
      <p:sp>
        <p:nvSpPr>
          <p:cNvPr id="161804" name="Line 12">
            <a:extLst>
              <a:ext uri="{FF2B5EF4-FFF2-40B4-BE49-F238E27FC236}">
                <a16:creationId xmlns:a16="http://schemas.microsoft.com/office/drawing/2014/main" xmlns="" id="{991BECC5-555E-4B97-90BA-E8AA724F1C1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52600" y="1828800"/>
            <a:ext cx="457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1806" name="Line 14">
            <a:extLst>
              <a:ext uri="{FF2B5EF4-FFF2-40B4-BE49-F238E27FC236}">
                <a16:creationId xmlns:a16="http://schemas.microsoft.com/office/drawing/2014/main" xmlns="" id="{2AEB7E08-B09D-ACF8-48CC-9BFE54C77F25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2057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1807" name="Line 15">
            <a:extLst>
              <a:ext uri="{FF2B5EF4-FFF2-40B4-BE49-F238E27FC236}">
                <a16:creationId xmlns:a16="http://schemas.microsoft.com/office/drawing/2014/main" xmlns="" id="{0B128020-6826-3EF5-B3DF-BC48B75D2D2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553200" y="3124200"/>
            <a:ext cx="762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1809" name="Text Box 17">
            <a:extLst>
              <a:ext uri="{FF2B5EF4-FFF2-40B4-BE49-F238E27FC236}">
                <a16:creationId xmlns:a16="http://schemas.microsoft.com/office/drawing/2014/main" xmlns="" id="{B39146DE-C629-446E-0C04-CA1F7FC06C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451350"/>
            <a:ext cx="9953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Cervix</a:t>
            </a:r>
          </a:p>
        </p:txBody>
      </p:sp>
      <p:sp>
        <p:nvSpPr>
          <p:cNvPr id="161810" name="Text Box 18">
            <a:extLst>
              <a:ext uri="{FF2B5EF4-FFF2-40B4-BE49-F238E27FC236}">
                <a16:creationId xmlns:a16="http://schemas.microsoft.com/office/drawing/2014/main" xmlns="" id="{317AC14F-2622-B657-C53E-3982AD765E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5125" y="3079750"/>
            <a:ext cx="11191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Fundus</a:t>
            </a:r>
          </a:p>
        </p:txBody>
      </p:sp>
      <p:sp>
        <p:nvSpPr>
          <p:cNvPr id="161811" name="Line 19">
            <a:extLst>
              <a:ext uri="{FF2B5EF4-FFF2-40B4-BE49-F238E27FC236}">
                <a16:creationId xmlns:a16="http://schemas.microsoft.com/office/drawing/2014/main" xmlns="" id="{E7854075-C573-4FA9-478D-E4A206E5ED3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6400" y="3048000"/>
            <a:ext cx="1219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1812" name="Text Box 20">
            <a:extLst>
              <a:ext uri="{FF2B5EF4-FFF2-40B4-BE49-F238E27FC236}">
                <a16:creationId xmlns:a16="http://schemas.microsoft.com/office/drawing/2014/main" xmlns="" id="{8CA5F9AF-1268-5F9D-9422-970F2D332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52800"/>
            <a:ext cx="17637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/>
              <a:t>Mesosalpinx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476672"/>
            <a:ext cx="8001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2200" b="1" dirty="0">
                <a:solidFill>
                  <a:srgbClr val="FF0000"/>
                </a:solidFill>
              </a:rPr>
              <a:t>2. Myometrium : </a:t>
            </a:r>
            <a:r>
              <a:rPr lang="en-IN" sz="2200" dirty="0"/>
              <a:t>The middle layer of the uterus</a:t>
            </a:r>
          </a:p>
          <a:p>
            <a:pPr algn="just"/>
            <a:endParaRPr lang="en-IN" sz="2200" b="1" dirty="0">
              <a:solidFill>
                <a:srgbClr val="FF0000"/>
              </a:solidFill>
            </a:endParaRPr>
          </a:p>
          <a:p>
            <a:pPr algn="just"/>
            <a:r>
              <a:rPr lang="en-IN" sz="2200" b="1" dirty="0">
                <a:solidFill>
                  <a:srgbClr val="FF0000"/>
                </a:solidFill>
              </a:rPr>
              <a:t>3. Endometrium : </a:t>
            </a:r>
            <a:r>
              <a:rPr lang="en-IN" sz="2200" dirty="0"/>
              <a:t>The inner layer of the uterus  is highly vascularized and has three components: </a:t>
            </a:r>
          </a:p>
          <a:p>
            <a:pPr algn="just"/>
            <a:r>
              <a:rPr lang="en-IN" sz="2200" dirty="0"/>
              <a:t>(1) An innermost layer composed of simple columnar epithelium  lines the lumen. </a:t>
            </a:r>
          </a:p>
          <a:p>
            <a:pPr algn="just"/>
            <a:r>
              <a:rPr lang="en-IN" sz="2200" dirty="0"/>
              <a:t>(2) An underlying endometrial </a:t>
            </a:r>
            <a:r>
              <a:rPr lang="en-IN" sz="2200" dirty="0" err="1"/>
              <a:t>stroma</a:t>
            </a:r>
            <a:r>
              <a:rPr lang="en-IN" sz="2200" dirty="0"/>
              <a:t> is a very thick region of lamina </a:t>
            </a:r>
            <a:r>
              <a:rPr lang="en-IN" sz="2200" dirty="0" err="1"/>
              <a:t>propria</a:t>
            </a:r>
            <a:r>
              <a:rPr lang="en-IN" sz="2200" dirty="0"/>
              <a:t> </a:t>
            </a:r>
          </a:p>
          <a:p>
            <a:pPr algn="just"/>
            <a:r>
              <a:rPr lang="en-IN" sz="2200" dirty="0"/>
              <a:t>(3) Endometrial (uterine) glands develop as invaginations of the luminal epithelium and extend almost to the </a:t>
            </a:r>
            <a:r>
              <a:rPr lang="en-IN" sz="2200" dirty="0" err="1"/>
              <a:t>myometrium</a:t>
            </a:r>
            <a:r>
              <a:rPr lang="en-IN" sz="2200" dirty="0"/>
              <a:t>. </a:t>
            </a:r>
          </a:p>
          <a:p>
            <a:pPr algn="just"/>
            <a:endParaRPr lang="en-IN" sz="2200" dirty="0"/>
          </a:p>
          <a:p>
            <a:pPr algn="just"/>
            <a:r>
              <a:rPr lang="en-IN" sz="2200" dirty="0"/>
              <a:t>The </a:t>
            </a:r>
            <a:r>
              <a:rPr lang="en-IN" sz="2200" dirty="0" err="1"/>
              <a:t>endometrium</a:t>
            </a:r>
            <a:r>
              <a:rPr lang="en-IN" sz="2200" dirty="0"/>
              <a:t> is divided into two layers.</a:t>
            </a:r>
          </a:p>
          <a:p>
            <a:pPr algn="just"/>
            <a:r>
              <a:rPr lang="en-IN" sz="2200" dirty="0"/>
              <a:t>The </a:t>
            </a:r>
            <a:r>
              <a:rPr lang="en-IN" sz="2200" b="1" dirty="0"/>
              <a:t>stratum </a:t>
            </a:r>
            <a:r>
              <a:rPr lang="en-IN" sz="2200" b="1" dirty="0" err="1"/>
              <a:t>functionalis</a:t>
            </a:r>
            <a:r>
              <a:rPr lang="en-IN" sz="2200" b="1" dirty="0"/>
              <a:t> </a:t>
            </a:r>
            <a:r>
              <a:rPr lang="en-IN" sz="2200" b="1" i="1" dirty="0"/>
              <a:t>(functional layer) lines the uterine </a:t>
            </a:r>
            <a:r>
              <a:rPr lang="en-IN" sz="2200" dirty="0"/>
              <a:t>cavity and sloughs off during menstruation. </a:t>
            </a:r>
          </a:p>
          <a:p>
            <a:pPr algn="just"/>
            <a:r>
              <a:rPr lang="en-IN" sz="2200" dirty="0"/>
              <a:t>The </a:t>
            </a:r>
            <a:r>
              <a:rPr lang="en-IN" sz="2200" b="1" dirty="0"/>
              <a:t>stratum </a:t>
            </a:r>
            <a:r>
              <a:rPr lang="en-IN" sz="2200" b="1" dirty="0" err="1"/>
              <a:t>basalis</a:t>
            </a:r>
            <a:r>
              <a:rPr lang="en-IN" sz="2200" b="1" dirty="0"/>
              <a:t> </a:t>
            </a:r>
            <a:r>
              <a:rPr lang="en-IN" sz="2200" b="1" i="1" dirty="0"/>
              <a:t>(basal layer) </a:t>
            </a:r>
            <a:r>
              <a:rPr lang="en-IN" sz="2200" dirty="0"/>
              <a:t> </a:t>
            </a:r>
            <a:r>
              <a:rPr lang="en-IN" sz="2200" b="1" i="1" dirty="0"/>
              <a:t>is permanent and gives rise to </a:t>
            </a:r>
            <a:r>
              <a:rPr lang="en-IN" sz="2200" dirty="0"/>
              <a:t>a new stratum </a:t>
            </a:r>
            <a:r>
              <a:rPr lang="en-IN" sz="2200" dirty="0" err="1"/>
              <a:t>functionalis</a:t>
            </a:r>
            <a:r>
              <a:rPr lang="en-IN" sz="2200" dirty="0"/>
              <a:t> after each menstruation.</a:t>
            </a:r>
          </a:p>
        </p:txBody>
      </p:sp>
    </p:spTree>
    <p:extLst>
      <p:ext uri="{BB962C8B-B14F-4D97-AF65-F5344CB8AC3E}">
        <p14:creationId xmlns:p14="http://schemas.microsoft.com/office/powerpoint/2010/main" xmlns="" val="191593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Uterine histology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5010" y="914400"/>
            <a:ext cx="6994990" cy="56985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rgbClr val="FF3399"/>
                </a:solidFill>
              </a:rPr>
              <a:t>APPLIED  ANATOMY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>
                <a:solidFill>
                  <a:srgbClr val="FF0000"/>
                </a:solidFill>
                <a:latin typeface="Arial Black" pitchFamily="34" charset="0"/>
              </a:rPr>
              <a:t>1. PROLAPSE OF UTERUS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</a:pPr>
            <a:r>
              <a:rPr lang="en-US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Definition: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herniation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uterus from normal anatomical position into </a:t>
            </a:r>
            <a:r>
              <a:rPr lang="en-IN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vaginal canal</a:t>
            </a:r>
          </a:p>
          <a:p>
            <a:pPr marL="0" indent="0" algn="just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Causes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</a:pP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Due to weakening of supports of uterus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</a:pP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Usually occurs due to </a:t>
            </a:r>
            <a:r>
              <a:rPr lang="en-IN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successive vaginal deliveries, obese female,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advancing age, or connective tissue disorders</a:t>
            </a:r>
          </a:p>
          <a:p>
            <a:pPr marL="0" indent="0" algn="just">
              <a:lnSpc>
                <a:spcPct val="100000"/>
              </a:lnSpc>
              <a:spcBef>
                <a:spcPts val="300"/>
              </a:spcBef>
              <a:buNone/>
            </a:pPr>
            <a:r>
              <a:rPr lang="en-IN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Signs and symptoms: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</a:pPr>
            <a:r>
              <a:rPr lang="en-US" sz="2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Sensation of heaviness and pressure in vagina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</a:pPr>
            <a:r>
              <a:rPr lang="en-US" sz="2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Bulging lump into vagina or protruding out of </a:t>
            </a:r>
            <a:r>
              <a:rPr lang="en-IN" sz="2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</a:pPr>
            <a:r>
              <a:rPr lang="en-IN" sz="2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Painful sexual intercourse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1143000" y="1874838"/>
          <a:ext cx="7696200" cy="3925887"/>
        </p:xfrm>
        <a:graphic>
          <a:graphicData uri="http://schemas.openxmlformats.org/presentationml/2006/ole">
            <p:oleObj spid="_x0000_s6146" name="Photo Editor Photo" r:id="rId3" imgW="15828571" imgH="8078328" progId="">
              <p:embed/>
            </p:oleObj>
          </a:graphicData>
        </a:graphic>
      </p:graphicFrame>
      <p:sp>
        <p:nvSpPr>
          <p:cNvPr id="58371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313613" cy="762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3399"/>
                </a:solidFill>
                <a:latin typeface="Arial Rounded MT Bold" pitchFamily="34" charset="0"/>
              </a:rPr>
              <a:t>PROLAPSE OF UTERUS</a:t>
            </a:r>
            <a:endParaRPr lang="en-US" sz="4800" b="1" dirty="0">
              <a:solidFill>
                <a:srgbClr val="FF3399"/>
              </a:solidFill>
              <a:latin typeface="Arial Rounded MT Bold" pitchFamily="34" charset="0"/>
            </a:endParaRP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279525" y="4451350"/>
            <a:ext cx="12906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F0"/>
                </a:solidFill>
                <a:latin typeface="Verdana" pitchFamily="34" charset="0"/>
              </a:rPr>
              <a:t>NORMAL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2590800" y="4375150"/>
            <a:ext cx="1657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F0"/>
                </a:solidFill>
                <a:latin typeface="Verdana" pitchFamily="34" charset="0"/>
              </a:rPr>
              <a:t>1</a:t>
            </a:r>
            <a:r>
              <a:rPr lang="en-US" b="1" baseline="30000" dirty="0">
                <a:solidFill>
                  <a:srgbClr val="00B0F0"/>
                </a:solidFill>
                <a:latin typeface="Verdana" pitchFamily="34" charset="0"/>
              </a:rPr>
              <a:t>ST</a:t>
            </a:r>
            <a:r>
              <a:rPr lang="en-US" b="1" dirty="0">
                <a:solidFill>
                  <a:srgbClr val="00B0F0"/>
                </a:solidFill>
                <a:latin typeface="Verdana" pitchFamily="34" charset="0"/>
              </a:rPr>
              <a:t> DEGREE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4327525" y="4375150"/>
            <a:ext cx="170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F0"/>
                </a:solidFill>
                <a:latin typeface="Verdana" pitchFamily="34" charset="0"/>
              </a:rPr>
              <a:t>2</a:t>
            </a:r>
            <a:r>
              <a:rPr lang="en-US" b="1" baseline="30000" dirty="0">
                <a:solidFill>
                  <a:srgbClr val="00B0F0"/>
                </a:solidFill>
                <a:latin typeface="Verdana" pitchFamily="34" charset="0"/>
              </a:rPr>
              <a:t>ND</a:t>
            </a:r>
            <a:r>
              <a:rPr lang="en-US" b="1" dirty="0">
                <a:solidFill>
                  <a:srgbClr val="00B0F0"/>
                </a:solidFill>
                <a:latin typeface="Verdana" pitchFamily="34" charset="0"/>
              </a:rPr>
              <a:t> DEGREE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5699125" y="4832350"/>
            <a:ext cx="1692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F0"/>
                </a:solidFill>
                <a:latin typeface="Verdana" pitchFamily="34" charset="0"/>
              </a:rPr>
              <a:t>3</a:t>
            </a:r>
            <a:r>
              <a:rPr lang="en-US" b="1" baseline="30000" dirty="0">
                <a:solidFill>
                  <a:srgbClr val="00B0F0"/>
                </a:solidFill>
                <a:latin typeface="Verdana" pitchFamily="34" charset="0"/>
              </a:rPr>
              <a:t>RD</a:t>
            </a:r>
            <a:r>
              <a:rPr lang="en-US" b="1" dirty="0">
                <a:solidFill>
                  <a:srgbClr val="00B0F0"/>
                </a:solidFill>
                <a:latin typeface="Verdana" pitchFamily="34" charset="0"/>
              </a:rPr>
              <a:t> DEGREE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7162800" y="5518150"/>
            <a:ext cx="2014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F0"/>
                </a:solidFill>
                <a:latin typeface="Verdana" pitchFamily="34" charset="0"/>
              </a:rPr>
              <a:t>PROCIDENTIA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1508125" y="2165350"/>
            <a:ext cx="534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Verdana" pitchFamily="34" charset="0"/>
              </a:rPr>
              <a:t>UC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1660525" y="3308350"/>
            <a:ext cx="36988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Verdana" pitchFamily="34" charset="0"/>
              </a:rPr>
              <a:t>V</a:t>
            </a:r>
          </a:p>
          <a:p>
            <a:r>
              <a:rPr lang="en-US" b="1">
                <a:latin typeface="Verdana" pitchFamily="34" charset="0"/>
              </a:rPr>
              <a:t>A</a:t>
            </a:r>
          </a:p>
          <a:p>
            <a:r>
              <a:rPr lang="en-US" b="1">
                <a:latin typeface="Verdana" pitchFamily="34" charset="0"/>
              </a:rPr>
              <a:t>G</a:t>
            </a:r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-76200" y="4222750"/>
            <a:ext cx="1330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8000"/>
                </a:solidFill>
                <a:latin typeface="Verdana" pitchFamily="34" charset="0"/>
              </a:rPr>
              <a:t>Introitus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>
            <a:extLst>
              <a:ext uri="{FF2B5EF4-FFF2-40B4-BE49-F238E27FC236}">
                <a16:creationId xmlns:a16="http://schemas.microsoft.com/office/drawing/2014/main" xmlns="" id="{B7010341-A4F2-50B7-9C0D-C3C5DC65D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19" t="7292" r="42188" b="40625"/>
          <a:stretch>
            <a:fillRect/>
          </a:stretch>
        </p:blipFill>
        <p:spPr bwMode="auto">
          <a:xfrm>
            <a:off x="1600200" y="1017588"/>
            <a:ext cx="6400800" cy="542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Rectangle 3">
            <a:extLst>
              <a:ext uri="{FF2B5EF4-FFF2-40B4-BE49-F238E27FC236}">
                <a16:creationId xmlns:a16="http://schemas.microsoft.com/office/drawing/2014/main" xmlns="" id="{4B4D0722-08DE-DA06-5193-D7E266E829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533400"/>
            <a:ext cx="7237413" cy="304800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>
                <a:solidFill>
                  <a:srgbClr val="FF0000"/>
                </a:solidFill>
                <a:latin typeface="Arial Black" pitchFamily="34" charset="0"/>
              </a:rPr>
              <a:t> PROLAPSE </a:t>
            </a:r>
            <a:r>
              <a:rPr lang="en-US" sz="3200" b="1" dirty="0">
                <a:solidFill>
                  <a:srgbClr val="FF0000"/>
                </a:solidFill>
                <a:latin typeface="Arial Black" pitchFamily="34" charset="0"/>
              </a:rPr>
              <a:t>OF UTERUS</a:t>
            </a:r>
            <a:endParaRPr lang="en-US" sz="54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0C67C8-6B9D-4649-895F-98328ADD0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821" y="1414141"/>
            <a:ext cx="8200380" cy="4248866"/>
          </a:xfrm>
        </p:spPr>
        <p:txBody>
          <a:bodyPr>
            <a:noAutofit/>
          </a:bodyPr>
          <a:lstStyle/>
          <a:p>
            <a:pPr algn="just">
              <a:spcBef>
                <a:spcPts val="225"/>
              </a:spcBef>
            </a:pPr>
            <a:r>
              <a:rPr lang="en-US" sz="2700" b="1" dirty="0" smtClean="0">
                <a:solidFill>
                  <a:srgbClr val="FF3399"/>
                </a:solidFill>
                <a:latin typeface="Palatino" panose="02040502050505030304" pitchFamily="18" charset="0"/>
              </a:rPr>
              <a:t>2. Cesarean </a:t>
            </a:r>
            <a:r>
              <a:rPr lang="en-US" sz="2700" b="1" dirty="0">
                <a:solidFill>
                  <a:srgbClr val="FF3399"/>
                </a:solidFill>
                <a:latin typeface="Palatino" panose="02040502050505030304" pitchFamily="18" charset="0"/>
              </a:rPr>
              <a:t>section (C-Section) </a:t>
            </a:r>
          </a:p>
          <a:p>
            <a:pPr lvl="1" algn="just">
              <a:spcBef>
                <a:spcPts val="225"/>
              </a:spcBef>
            </a:pPr>
            <a:r>
              <a:rPr lang="en-US" sz="2700" dirty="0">
                <a:latin typeface="Palatino" panose="02040502050505030304" pitchFamily="18" charset="0"/>
              </a:rPr>
              <a:t>Surgical procedure by which baby 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700" dirty="0">
                <a:latin typeface="Palatino" panose="02040502050505030304" pitchFamily="18" charset="0"/>
              </a:rPr>
              <a:t>delivered through horizontal incision in mother’s anterior abdominal wall and anterior wall of uterus</a:t>
            </a:r>
          </a:p>
          <a:p>
            <a:pPr lvl="1" algn="just">
              <a:spcBef>
                <a:spcPts val="225"/>
              </a:spcBef>
            </a:pPr>
            <a:r>
              <a:rPr lang="en-US" sz="2700" dirty="0">
                <a:latin typeface="Palatino" panose="02040502050505030304" pitchFamily="18" charset="0"/>
              </a:rPr>
              <a:t>Required in case of placenta previa, transverse lie of baby, multiple pregnancies, disproportionate baby’s head, and mother’s pelvis, </a:t>
            </a:r>
            <a:r>
              <a:rPr lang="en-IN" sz="2700" dirty="0">
                <a:latin typeface="Palatino" panose="02040502050505030304" pitchFamily="18" charset="0"/>
              </a:rPr>
              <a:t>and so </a:t>
            </a:r>
            <a:r>
              <a:rPr lang="en-IN" sz="2700" dirty="0" smtClean="0">
                <a:latin typeface="Palatino" panose="02040502050505030304" pitchFamily="18" charset="0"/>
              </a:rPr>
              <a:t>on</a:t>
            </a:r>
          </a:p>
          <a:p>
            <a:pPr lvl="1" algn="just">
              <a:spcBef>
                <a:spcPts val="225"/>
              </a:spcBef>
              <a:buNone/>
            </a:pPr>
            <a:endParaRPr lang="en-IN" sz="2700" dirty="0">
              <a:latin typeface="Palatino" panose="02040502050505030304" pitchFamily="18" charset="0"/>
            </a:endParaRPr>
          </a:p>
          <a:p>
            <a:pPr algn="just">
              <a:spcBef>
                <a:spcPts val="225"/>
              </a:spcBef>
            </a:pPr>
            <a:r>
              <a:rPr lang="en-US" sz="2700" b="1" dirty="0" smtClean="0">
                <a:solidFill>
                  <a:srgbClr val="FF3399"/>
                </a:solidFill>
                <a:latin typeface="Palatino" panose="02040502050505030304" pitchFamily="18" charset="0"/>
              </a:rPr>
              <a:t>3. </a:t>
            </a:r>
            <a:r>
              <a:rPr lang="en-US" sz="2700" b="1" dirty="0" err="1" smtClean="0">
                <a:solidFill>
                  <a:srgbClr val="FF3399"/>
                </a:solidFill>
                <a:latin typeface="Palatino" panose="02040502050505030304" pitchFamily="18" charset="0"/>
              </a:rPr>
              <a:t>Endometritis</a:t>
            </a:r>
            <a:r>
              <a:rPr lang="en-US" sz="2700" b="1" dirty="0" smtClean="0">
                <a:solidFill>
                  <a:srgbClr val="FF3399"/>
                </a:solidFill>
                <a:latin typeface="Palatino" panose="02040502050505030304" pitchFamily="18" charset="0"/>
              </a:rPr>
              <a:t> </a:t>
            </a:r>
            <a:r>
              <a:rPr lang="en-US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700" dirty="0">
                <a:latin typeface="Palatino" panose="02040502050505030304" pitchFamily="18" charset="0"/>
              </a:rPr>
              <a:t>inflammation of endometrium</a:t>
            </a:r>
            <a:endParaRPr lang="en-IN" sz="2700" dirty="0">
              <a:solidFill>
                <a:srgbClr val="00B050"/>
              </a:solidFill>
              <a:latin typeface="Palatino" panose="0204050205050503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CB4A11B-7A2C-DC46-0A90-0AE29EE6474F}"/>
              </a:ext>
            </a:extLst>
          </p:cNvPr>
          <p:cNvSpPr txBox="1"/>
          <p:nvPr/>
        </p:nvSpPr>
        <p:spPr>
          <a:xfrm>
            <a:off x="2438400" y="228600"/>
            <a:ext cx="48006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25"/>
              </a:spcBef>
            </a:pPr>
            <a:r>
              <a:rPr lang="en-IN" sz="3300" b="1" dirty="0">
                <a:solidFill>
                  <a:srgbClr val="00B050"/>
                </a:solidFill>
                <a:latin typeface="AvantGarde-Demi"/>
              </a:rPr>
              <a:t>Clinical Integration</a:t>
            </a:r>
          </a:p>
        </p:txBody>
      </p:sp>
    </p:spTree>
    <p:extLst>
      <p:ext uri="{BB962C8B-B14F-4D97-AF65-F5344CB8AC3E}">
        <p14:creationId xmlns:p14="http://schemas.microsoft.com/office/powerpoint/2010/main" xmlns="" val="404375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FF3399"/>
                </a:solidFill>
              </a:rPr>
              <a:t>APPLIED  ANATOMY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4. </a:t>
            </a:r>
            <a:r>
              <a:rPr lang="en-US" b="1" dirty="0" err="1" smtClean="0">
                <a:solidFill>
                  <a:srgbClr val="0070C0"/>
                </a:solidFill>
              </a:rPr>
              <a:t>Retoverted</a:t>
            </a:r>
            <a:r>
              <a:rPr lang="en-US" b="1" dirty="0" smtClean="0">
                <a:solidFill>
                  <a:srgbClr val="0070C0"/>
                </a:solidFill>
              </a:rPr>
              <a:t> Uterus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5. Hysterectomy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6. Carcinoma Cervix – Most Common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7. IUCD- Intrauterine Contraceptive Device</a:t>
            </a:r>
          </a:p>
          <a:p>
            <a:pPr>
              <a:buNone/>
            </a:pPr>
            <a:r>
              <a:rPr lang="en-US" b="1" dirty="0" smtClean="0">
                <a:solidFill>
                  <a:srgbClr val="0070C0"/>
                </a:solidFill>
              </a:rPr>
              <a:t>                  (Copper T)</a:t>
            </a:r>
          </a:p>
          <a:p>
            <a:pPr>
              <a:buNone/>
            </a:pP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 smtClean="0">
                <a:solidFill>
                  <a:srgbClr val="FF3399"/>
                </a:solidFill>
              </a:rPr>
              <a:t>HYSTERECTOMY</a:t>
            </a:r>
            <a:endParaRPr lang="en-US" sz="4800" b="1" dirty="0">
              <a:solidFill>
                <a:srgbClr val="FF3399"/>
              </a:solidFill>
            </a:endParaRPr>
          </a:p>
        </p:txBody>
      </p:sp>
      <p:pic>
        <p:nvPicPr>
          <p:cNvPr id="52226" name="Picture 2" descr="C:\Users\DELL\Desktop\Abdominal-HysterectomyBlog-banner-1024x538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68004"/>
            <a:ext cx="8229600" cy="43237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rgbClr val="FF3399"/>
                </a:solidFill>
                <a:latin typeface="Arial Rounded MT Bold" pitchFamily="34" charset="0"/>
              </a:rPr>
              <a:t>IUCD – COPPER -T</a:t>
            </a:r>
            <a:endParaRPr lang="en-US" sz="4800" b="1" dirty="0">
              <a:solidFill>
                <a:srgbClr val="FF3399"/>
              </a:solidFill>
              <a:latin typeface="Arial Rounded MT Bold" pitchFamily="34" charset="0"/>
            </a:endParaRPr>
          </a:p>
        </p:txBody>
      </p:sp>
      <p:pic>
        <p:nvPicPr>
          <p:cNvPr id="51203" name="Picture 3" descr="C:\Users\DELL\Desktop\FPV_CopperT_IUD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362200"/>
            <a:ext cx="4038600" cy="3592024"/>
          </a:xfrm>
          <a:prstGeom prst="rect">
            <a:avLst/>
          </a:prstGeom>
          <a:noFill/>
        </p:spPr>
      </p:pic>
      <p:pic>
        <p:nvPicPr>
          <p:cNvPr id="51204" name="Picture 4" descr="C:\Users\DELL\Desktop\IUDs-Devic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3645" y="2819400"/>
            <a:ext cx="4741333" cy="26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FF3399"/>
                </a:solidFill>
              </a:rPr>
              <a:t>APPLIED  ANATOMY</a:t>
            </a:r>
            <a:endParaRPr lang="en-US" sz="4400" b="1" dirty="0">
              <a:solidFill>
                <a:srgbClr val="FF33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8. </a:t>
            </a:r>
            <a:r>
              <a:rPr lang="en-US" b="1" dirty="0" err="1" smtClean="0">
                <a:solidFill>
                  <a:srgbClr val="0070C0"/>
                </a:solidFill>
              </a:rPr>
              <a:t>Sterlity</a:t>
            </a:r>
            <a:r>
              <a:rPr lang="en-US" b="1" dirty="0" smtClean="0">
                <a:solidFill>
                  <a:srgbClr val="0070C0"/>
                </a:solidFill>
              </a:rPr>
              <a:t> – Tubal Blockage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9. Tubal Pregnancy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10. </a:t>
            </a:r>
            <a:r>
              <a:rPr lang="en-US" b="1" dirty="0" err="1" smtClean="0">
                <a:solidFill>
                  <a:srgbClr val="0070C0"/>
                </a:solidFill>
              </a:rPr>
              <a:t>Tubectomy</a:t>
            </a:r>
            <a:r>
              <a:rPr lang="en-US" b="1" dirty="0" smtClean="0">
                <a:solidFill>
                  <a:srgbClr val="0070C0"/>
                </a:solidFill>
              </a:rPr>
              <a:t> – TT Operation for </a:t>
            </a:r>
            <a:r>
              <a:rPr lang="en-US" b="1" dirty="0" err="1" smtClean="0">
                <a:solidFill>
                  <a:srgbClr val="0070C0"/>
                </a:solidFill>
              </a:rPr>
              <a:t>Sterlization</a:t>
            </a:r>
            <a:endParaRPr lang="en-US" b="1" dirty="0" smtClean="0">
              <a:solidFill>
                <a:srgbClr val="0070C0"/>
              </a:solidFill>
            </a:endParaRPr>
          </a:p>
          <a:p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50178" name="Picture 2" descr="C:\Users\DELL\Desktop\pp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581400"/>
            <a:ext cx="4562475" cy="3041650"/>
          </a:xfrm>
          <a:prstGeom prst="rect">
            <a:avLst/>
          </a:prstGeom>
          <a:noFill/>
        </p:spPr>
      </p:pic>
      <p:pic>
        <p:nvPicPr>
          <p:cNvPr id="50179" name="Picture 3" descr="C:\Users\DELL\Desktop\lap-tub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2255" y="3733800"/>
            <a:ext cx="4231745" cy="281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>
            <a:extLst>
              <a:ext uri="{FF2B5EF4-FFF2-40B4-BE49-F238E27FC236}">
                <a16:creationId xmlns:a16="http://schemas.microsoft.com/office/drawing/2014/main" xmlns="" id="{666FDA29-3158-F61F-E089-27B050BAB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SK  DEPT OF ANATOMY  AFMC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xmlns="" id="{82C9BCB9-5975-AD8E-9A0C-2F0696E7D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5F08-74CC-47D4-97B3-304B70BC07C7}" type="slidenum">
              <a:rPr lang="en-US" altLang="en-US"/>
              <a:pPr/>
              <a:t>8</a:t>
            </a:fld>
            <a:endParaRPr lang="en-US" altLang="en-US"/>
          </a:p>
        </p:txBody>
      </p:sp>
      <p:pic>
        <p:nvPicPr>
          <p:cNvPr id="108546" name="Picture 2">
            <a:extLst>
              <a:ext uri="{FF2B5EF4-FFF2-40B4-BE49-F238E27FC236}">
                <a16:creationId xmlns:a16="http://schemas.microsoft.com/office/drawing/2014/main" xmlns="" id="{35AFF33E-656A-B52B-C7DC-F58994FF3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13" t="6250" r="39063" b="41667"/>
          <a:stretch>
            <a:fillRect/>
          </a:stretch>
        </p:blipFill>
        <p:spPr bwMode="auto">
          <a:xfrm>
            <a:off x="609600" y="1039813"/>
            <a:ext cx="7772400" cy="571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8547" name="Text Box 3">
            <a:extLst>
              <a:ext uri="{FF2B5EF4-FFF2-40B4-BE49-F238E27FC236}">
                <a16:creationId xmlns:a16="http://schemas.microsoft.com/office/drawing/2014/main" xmlns="" id="{6EE97E50-35EE-3853-B7AC-0221600C5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228600"/>
            <a:ext cx="44751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>
                <a:solidFill>
                  <a:schemeClr val="tx2"/>
                </a:solidFill>
                <a:latin typeface="Arial" panose="020B0604020202020204" pitchFamily="34" charset="0"/>
              </a:rPr>
              <a:t>UTERUS: POST. VIEW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>
            <a:extLst>
              <a:ext uri="{FF2B5EF4-FFF2-40B4-BE49-F238E27FC236}">
                <a16:creationId xmlns:a16="http://schemas.microsoft.com/office/drawing/2014/main" xmlns="" id="{7756F6FF-D482-189B-2657-C9B9AD652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375" t="13542" r="39063" b="46875"/>
          <a:stretch>
            <a:fillRect/>
          </a:stretch>
        </p:blipFill>
        <p:spPr bwMode="auto">
          <a:xfrm>
            <a:off x="990600" y="1598613"/>
            <a:ext cx="8077200" cy="464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Rectangle 3">
            <a:extLst>
              <a:ext uri="{FF2B5EF4-FFF2-40B4-BE49-F238E27FC236}">
                <a16:creationId xmlns:a16="http://schemas.microsoft.com/office/drawing/2014/main" xmlns="" id="{3C548F34-78E3-30F6-207B-60EDD8400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2323" y="309563"/>
            <a:ext cx="630147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 dirty="0">
                <a:solidFill>
                  <a:srgbClr val="7030A0"/>
                </a:solidFill>
              </a:rPr>
              <a:t>TESTING TUBE PATENCY:</a:t>
            </a:r>
          </a:p>
          <a:p>
            <a:pPr algn="ctr" eaLnBrk="1" hangingPunct="1"/>
            <a:r>
              <a:rPr lang="en-US" altLang="en-US" sz="2400" b="1" dirty="0">
                <a:solidFill>
                  <a:srgbClr val="7030A0"/>
                </a:solidFill>
              </a:rPr>
              <a:t> </a:t>
            </a:r>
            <a:r>
              <a:rPr lang="en-US" altLang="en-US" sz="2400" b="1" dirty="0" smtClean="0">
                <a:solidFill>
                  <a:srgbClr val="7030A0"/>
                </a:solidFill>
              </a:rPr>
              <a:t>11. HYSTEROSALPINGOGRAPHY</a:t>
            </a:r>
            <a:endParaRPr lang="en-US" altLang="en-US" sz="2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887809"/>
            <a:ext cx="85689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24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HYSTERECTOMY </a:t>
            </a:r>
            <a:r>
              <a:rPr lang="en-IN" sz="24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IN" sz="2400" dirty="0">
                <a:latin typeface="Arial" pitchFamily="34" charset="0"/>
                <a:cs typeface="Arial" pitchFamily="34" charset="0"/>
              </a:rPr>
              <a:t>Surgical removal</a:t>
            </a:r>
            <a:r>
              <a:rPr lang="en-IN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IN" sz="2400" dirty="0">
                <a:latin typeface="Arial" pitchFamily="34" charset="0"/>
                <a:cs typeface="Arial" pitchFamily="34" charset="0"/>
              </a:rPr>
              <a:t>of the uterus.</a:t>
            </a:r>
          </a:p>
          <a:p>
            <a:pPr algn="just"/>
            <a:endParaRPr lang="en-IN" sz="2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IN" sz="2400" b="1" dirty="0">
                <a:latin typeface="Arial" pitchFamily="34" charset="0"/>
                <a:cs typeface="Arial" pitchFamily="34" charset="0"/>
              </a:rPr>
              <a:t>Indications :</a:t>
            </a:r>
            <a:r>
              <a:rPr lang="en-IN" sz="2400" dirty="0">
                <a:latin typeface="Arial" pitchFamily="34" charset="0"/>
                <a:cs typeface="Arial" pitchFamily="34" charset="0"/>
              </a:rPr>
              <a:t>   fibroids , pelvic inflammatory disease, recurrent ovarian cysts, excessive uterine bleeding, and cancer of the cervix, uterus, or ovaries. </a:t>
            </a:r>
          </a:p>
          <a:p>
            <a:pPr algn="just"/>
            <a:endParaRPr lang="en-IN" sz="2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IN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IN" sz="2400" b="1" dirty="0">
                <a:latin typeface="Arial" pitchFamily="34" charset="0"/>
                <a:cs typeface="Arial" pitchFamily="34" charset="0"/>
              </a:rPr>
              <a:t>(A) </a:t>
            </a:r>
            <a:r>
              <a:rPr lang="en-IN" sz="24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Partial (subtotal) hysterectomy</a:t>
            </a:r>
            <a:r>
              <a:rPr lang="en-IN" sz="2400" dirty="0">
                <a:latin typeface="Arial" pitchFamily="34" charset="0"/>
                <a:cs typeface="Arial" pitchFamily="34" charset="0"/>
              </a:rPr>
              <a:t>,: the body of the uterus is removed but the cervix is left in place.</a:t>
            </a:r>
          </a:p>
          <a:p>
            <a:pPr algn="just"/>
            <a:r>
              <a:rPr lang="en-IN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n-IN" sz="2400" b="1" dirty="0">
                <a:latin typeface="Arial" pitchFamily="34" charset="0"/>
                <a:cs typeface="Arial" pitchFamily="34" charset="0"/>
              </a:rPr>
              <a:t> (B) </a:t>
            </a:r>
            <a:r>
              <a:rPr lang="en-IN" sz="24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Complete hysterectomy </a:t>
            </a:r>
            <a:r>
              <a:rPr lang="en-IN" sz="2400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IN" sz="2400" dirty="0">
                <a:latin typeface="Arial" pitchFamily="34" charset="0"/>
                <a:cs typeface="Arial" pitchFamily="34" charset="0"/>
              </a:rPr>
              <a:t>is the removal of both the body and cervix of the uterus. </a:t>
            </a:r>
          </a:p>
          <a:p>
            <a:pPr algn="just"/>
            <a:endParaRPr lang="en-IN" sz="2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IN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IN" sz="2400" b="1" dirty="0">
                <a:latin typeface="Arial" pitchFamily="34" charset="0"/>
                <a:cs typeface="Arial" pitchFamily="34" charset="0"/>
              </a:rPr>
              <a:t>(C) </a:t>
            </a:r>
            <a:r>
              <a:rPr lang="en-IN" sz="24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Radical hysterectomy </a:t>
            </a:r>
            <a:r>
              <a:rPr lang="en-IN" sz="2400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IN" sz="2400" dirty="0">
                <a:latin typeface="Arial" pitchFamily="34" charset="0"/>
                <a:cs typeface="Arial" pitchFamily="34" charset="0"/>
              </a:rPr>
              <a:t>includes removal of the body and cervix of the uterus, uterine tubes, possibly the ovaries, the superior portion of the vagina, pelvic lymph nodes, and supporting structures, such as ligaments.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90800" y="228600"/>
            <a:ext cx="571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00B050"/>
                </a:solidFill>
              </a:rPr>
              <a:t>CLINICAL ANATOMY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762000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THANK  YOU</a:t>
            </a:r>
            <a:endParaRPr lang="en-US" sz="4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7" name="Picture 3" descr="C:\Users\DELL\Desktop\Slideshare Downloades -PKK\Thank you notes\ea65a58df20a0f27758f500a199f9ac0_t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46893"/>
            <a:ext cx="9144000" cy="61111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886361"/>
            <a:ext cx="365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000" b="1" dirty="0"/>
              <a:t>Location : </a:t>
            </a:r>
            <a:r>
              <a:rPr lang="en-IN" sz="2000" dirty="0"/>
              <a:t>Situated between the urinary bladder and the rectum </a:t>
            </a:r>
          </a:p>
          <a:p>
            <a:r>
              <a:rPr lang="en-IN" sz="2000" b="1" dirty="0"/>
              <a:t>Shape :</a:t>
            </a:r>
            <a:r>
              <a:rPr lang="en-IN" sz="2000" dirty="0"/>
              <a:t>  Inverted pear </a:t>
            </a:r>
          </a:p>
          <a:p>
            <a:endParaRPr lang="en-IN" sz="2000" dirty="0"/>
          </a:p>
        </p:txBody>
      </p:sp>
      <p:pic>
        <p:nvPicPr>
          <p:cNvPr id="4" name="Picture 4" descr="C:\Documents and Settings\lenovo\桌面\教学图片\8069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334" t="8888" b="13333"/>
          <a:stretch>
            <a:fillRect/>
          </a:stretch>
        </p:blipFill>
        <p:spPr bwMode="auto">
          <a:xfrm>
            <a:off x="4419600" y="762000"/>
            <a:ext cx="47244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352</TotalTime>
  <Words>2350</Words>
  <Application>Microsoft Office PowerPoint</Application>
  <PresentationFormat>On-screen Show (4:3)</PresentationFormat>
  <Paragraphs>400</Paragraphs>
  <Slides>82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4" baseType="lpstr">
      <vt:lpstr>Flow</vt:lpstr>
      <vt:lpstr>Photo Editor Photo</vt:lpstr>
      <vt:lpstr>  GROSS ANATOMY uterus</vt:lpstr>
      <vt:lpstr>UTERUS</vt:lpstr>
      <vt:lpstr>Slide 3</vt:lpstr>
      <vt:lpstr>Slide 4</vt:lpstr>
      <vt:lpstr>Slide 5</vt:lpstr>
      <vt:lpstr>Slide 6</vt:lpstr>
      <vt:lpstr>UTERUS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UTERUS:  PERITONEAL RELATIONS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UTERINE VASCULAR SUPPLY</vt:lpstr>
      <vt:lpstr>UTERUS: BLOOD SUPPLY</vt:lpstr>
      <vt:lpstr>UTERUS: BLOOD SUPPLY</vt:lpstr>
      <vt:lpstr>Slide 44</vt:lpstr>
      <vt:lpstr>Slide 45</vt:lpstr>
      <vt:lpstr>UTERUS: LYMPHATICS</vt:lpstr>
      <vt:lpstr>Slide 47</vt:lpstr>
      <vt:lpstr>Slide 48</vt:lpstr>
      <vt:lpstr>Slide 49</vt:lpstr>
      <vt:lpstr>SUPPORTS OF UTERUS</vt:lpstr>
      <vt:lpstr>ANATOMICAL SUPPORTS</vt:lpstr>
      <vt:lpstr>SUPPORTS : BONEY’S CLASSIFICATION</vt:lpstr>
      <vt:lpstr>SUPPORTS : BONEY’S CLASSIFICATION</vt:lpstr>
      <vt:lpstr>McGREGOR’S CLASSIFICATION</vt:lpstr>
      <vt:lpstr>Slide 55</vt:lpstr>
      <vt:lpstr>Slide 56</vt:lpstr>
      <vt:lpstr>UROGENITAL DIAPHRAGM 2 Deep Transverse Perinei and Sphincter 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2. RECTOVAGINAL  FOLD</vt:lpstr>
      <vt:lpstr>3. UTEROVESICAL  FOLD</vt:lpstr>
      <vt:lpstr>Slide 68</vt:lpstr>
      <vt:lpstr>Slide 69</vt:lpstr>
      <vt:lpstr>Slide 70</vt:lpstr>
      <vt:lpstr>Slide 71</vt:lpstr>
      <vt:lpstr>APPLIED  ANATOMY 1. PROLAPSE OF UTERUS</vt:lpstr>
      <vt:lpstr>PROLAPSE OF UTERUS</vt:lpstr>
      <vt:lpstr>  PROLAPSE OF UTERUS</vt:lpstr>
      <vt:lpstr>Slide 75</vt:lpstr>
      <vt:lpstr>APPLIED  ANATOMY</vt:lpstr>
      <vt:lpstr>HYSTERECTOMY</vt:lpstr>
      <vt:lpstr>IUCD – COPPER -T</vt:lpstr>
      <vt:lpstr>APPLIED  ANATOMY</vt:lpstr>
      <vt:lpstr>Slide 80</vt:lpstr>
      <vt:lpstr>Slide 81</vt:lpstr>
      <vt:lpstr>THANK 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 Pawan</dc:creator>
  <cp:lastModifiedBy>DELL</cp:lastModifiedBy>
  <cp:revision>76</cp:revision>
  <dcterms:created xsi:type="dcterms:W3CDTF">2020-06-17T02:32:44Z</dcterms:created>
  <dcterms:modified xsi:type="dcterms:W3CDTF">2026-06-07T08:25:16Z</dcterms:modified>
</cp:coreProperties>
</file>