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8"/>
  </p:notesMasterIdLst>
  <p:sldIdLst>
    <p:sldId id="257" r:id="rId2"/>
    <p:sldId id="258" r:id="rId3"/>
    <p:sldId id="310" r:id="rId4"/>
    <p:sldId id="311" r:id="rId5"/>
    <p:sldId id="259" r:id="rId6"/>
    <p:sldId id="303" r:id="rId7"/>
    <p:sldId id="313" r:id="rId8"/>
    <p:sldId id="260" r:id="rId9"/>
    <p:sldId id="261" r:id="rId10"/>
    <p:sldId id="312" r:id="rId11"/>
    <p:sldId id="315" r:id="rId12"/>
    <p:sldId id="314" r:id="rId13"/>
    <p:sldId id="262" r:id="rId14"/>
    <p:sldId id="316" r:id="rId15"/>
    <p:sldId id="296" r:id="rId16"/>
    <p:sldId id="281" r:id="rId17"/>
    <p:sldId id="282" r:id="rId18"/>
    <p:sldId id="263" r:id="rId19"/>
    <p:sldId id="264" r:id="rId20"/>
    <p:sldId id="283" r:id="rId21"/>
    <p:sldId id="284" r:id="rId22"/>
    <p:sldId id="285" r:id="rId23"/>
    <p:sldId id="286" r:id="rId24"/>
    <p:sldId id="287" r:id="rId25"/>
    <p:sldId id="288" r:id="rId26"/>
    <p:sldId id="265" r:id="rId27"/>
    <p:sldId id="266" r:id="rId28"/>
    <p:sldId id="267" r:id="rId29"/>
    <p:sldId id="289" r:id="rId30"/>
    <p:sldId id="317" r:id="rId31"/>
    <p:sldId id="318" r:id="rId32"/>
    <p:sldId id="301" r:id="rId33"/>
    <p:sldId id="268" r:id="rId34"/>
    <p:sldId id="290" r:id="rId35"/>
    <p:sldId id="269" r:id="rId36"/>
    <p:sldId id="319" r:id="rId37"/>
    <p:sldId id="270" r:id="rId38"/>
    <p:sldId id="322" r:id="rId39"/>
    <p:sldId id="271" r:id="rId40"/>
    <p:sldId id="323" r:id="rId41"/>
    <p:sldId id="320" r:id="rId42"/>
    <p:sldId id="321" r:id="rId43"/>
    <p:sldId id="302" r:id="rId44"/>
    <p:sldId id="291" r:id="rId45"/>
    <p:sldId id="272" r:id="rId46"/>
    <p:sldId id="324" r:id="rId47"/>
    <p:sldId id="304" r:id="rId48"/>
    <p:sldId id="305" r:id="rId49"/>
    <p:sldId id="307" r:id="rId50"/>
    <p:sldId id="308" r:id="rId51"/>
    <p:sldId id="306" r:id="rId52"/>
    <p:sldId id="273" r:id="rId53"/>
    <p:sldId id="325" r:id="rId54"/>
    <p:sldId id="326" r:id="rId55"/>
    <p:sldId id="292" r:id="rId56"/>
    <p:sldId id="327" r:id="rId57"/>
    <p:sldId id="293" r:id="rId58"/>
    <p:sldId id="328" r:id="rId59"/>
    <p:sldId id="274" r:id="rId60"/>
    <p:sldId id="330" r:id="rId61"/>
    <p:sldId id="331" r:id="rId62"/>
    <p:sldId id="332" r:id="rId63"/>
    <p:sldId id="275" r:id="rId64"/>
    <p:sldId id="334" r:id="rId65"/>
    <p:sldId id="333" r:id="rId66"/>
    <p:sldId id="276" r:id="rId67"/>
    <p:sldId id="297" r:id="rId68"/>
    <p:sldId id="277" r:id="rId69"/>
    <p:sldId id="335" r:id="rId70"/>
    <p:sldId id="278" r:id="rId71"/>
    <p:sldId id="336" r:id="rId72"/>
    <p:sldId id="279" r:id="rId73"/>
    <p:sldId id="298" r:id="rId74"/>
    <p:sldId id="280" r:id="rId75"/>
    <p:sldId id="300" r:id="rId76"/>
    <p:sldId id="299" r:id="rId7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E9D33D-C2D7-4C24-86D5-BAF37333D3F5}" type="datetimeFigureOut">
              <a:rPr lang="en-US" smtClean="0"/>
              <a:pPr/>
              <a:t>23-Jun-25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017798-D0E7-4B01-BB2C-54FD41DFC8D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447C82-F37F-4C79-9C8B-4EA349EEBCE7}" type="slidenum">
              <a:rPr lang="en-US" altLang="en-US"/>
              <a:pPr/>
              <a:t>48</a:t>
            </a:fld>
            <a:endParaRPr lang="en-US" alt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23-Jun-25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23-Jun-25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23-Jun-25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73075"/>
            <a:ext cx="8153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828800"/>
            <a:ext cx="40005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828800"/>
            <a:ext cx="40005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33400" y="6248400"/>
            <a:ext cx="20574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385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4B344D5-79AE-4723-BC64-802E3618475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23-Jun-25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23-Jun-25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23-Jun-25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23-Jun-25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23-Jun-25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23-Jun-25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23-Jun-25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23-Jun-25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23-Jun-25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file:///D:\Documents%20and%20Settings\cbasse\Program%20Files\TurningPoint\2003\Questions.html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tiff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tiff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latin typeface="Algerian" pitchFamily="82" charset="0"/>
              </a:rPr>
              <a:t>UROGENITAL  SYSTEM -1</a:t>
            </a:r>
            <a:br>
              <a:rPr lang="en-US" sz="4800" b="1" dirty="0" smtClean="0">
                <a:solidFill>
                  <a:srgbClr val="FF0000"/>
                </a:solidFill>
                <a:latin typeface="Algerian" pitchFamily="82" charset="0"/>
              </a:rPr>
            </a:br>
            <a:r>
              <a:rPr lang="en-US" sz="4000" b="1" dirty="0" smtClean="0">
                <a:solidFill>
                  <a:srgbClr val="00B050"/>
                </a:solidFill>
                <a:latin typeface="Algerian" pitchFamily="82" charset="0"/>
              </a:rPr>
              <a:t>DEVELOPMENT</a:t>
            </a:r>
            <a:endParaRPr lang="en-IN" sz="4000" b="1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pic>
        <p:nvPicPr>
          <p:cNvPr id="1026" name="Picture 2" descr="C:\Users\DELL_2\Desktop\Anatomy Class PPT\Kidney\0514_anatomy_of_kidney_medical_images_for_powerpoint_1_Slide0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81250"/>
            <a:ext cx="4724400" cy="3543300"/>
          </a:xfrm>
          <a:prstGeom prst="rect">
            <a:avLst/>
          </a:prstGeom>
          <a:noFill/>
        </p:spPr>
      </p:pic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648200" y="3886201"/>
            <a:ext cx="4495800" cy="2468724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buNone/>
            </a:pP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DR. PRAVEEN  KURREY</a:t>
            </a:r>
          </a:p>
          <a:p>
            <a:pPr>
              <a:lnSpc>
                <a:spcPct val="120000"/>
              </a:lnSpc>
              <a:buNone/>
            </a:pP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M.B.B.S., M.S. BCME, BCBR                                                 ASSOCIATE  PROFESSOR</a:t>
            </a:r>
          </a:p>
          <a:p>
            <a:pPr>
              <a:lnSpc>
                <a:spcPct val="120000"/>
              </a:lnSpc>
              <a:buNone/>
            </a:pP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DEPT.OF ANATOMY                                                                    PT.JNMMC RAIPUR</a:t>
            </a:r>
            <a:endParaRPr lang="en-IN" sz="2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6" descr="Diagram&#10;&#10;Description automatically generated">
            <a:extLst>
              <a:ext uri="{FF2B5EF4-FFF2-40B4-BE49-F238E27FC236}">
                <a16:creationId xmlns="" xmlns:a16="http://schemas.microsoft.com/office/drawing/2014/main" id="{5BF65E56-509B-F290-225A-6757B4D381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1966"/>
            <a:ext cx="8109316" cy="680603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IN" sz="4400" b="1" dirty="0" smtClean="0">
                <a:solidFill>
                  <a:srgbClr val="FF0000"/>
                </a:solidFill>
              </a:rPr>
              <a:t>MESODERMAL  INTERMEDIATE CELL MASS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endParaRPr lang="en-IN" sz="3600" b="1" dirty="0" smtClean="0">
              <a:solidFill>
                <a:srgbClr val="FF0000"/>
              </a:solidFill>
            </a:endParaRPr>
          </a:p>
          <a:p>
            <a:pPr algn="just"/>
            <a:r>
              <a:rPr lang="en-IN" sz="2800" dirty="0" smtClean="0">
                <a:latin typeface="Arial" pitchFamily="34" charset="0"/>
                <a:cs typeface="Arial" pitchFamily="34" charset="0"/>
              </a:rPr>
              <a:t>Intermediate mesoderm forms bulging </a:t>
            </a:r>
            <a:r>
              <a:rPr lang="en-IN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urogenital ridge </a:t>
            </a:r>
            <a:r>
              <a:rPr lang="en-IN" sz="2800" dirty="0" smtClean="0">
                <a:latin typeface="Arial" pitchFamily="34" charset="0"/>
                <a:cs typeface="Arial" pitchFamily="34" charset="0"/>
              </a:rPr>
              <a:t>on dorsal body wall just lateral to attachment of dorsal mesentery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1E6E3E9-1918-5541-855B-C6B133702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3486150" cy="529397"/>
          </a:xfrm>
        </p:spPr>
        <p:txBody>
          <a:bodyPr>
            <a:noAutofit/>
          </a:bodyPr>
          <a:lstStyle/>
          <a:p>
            <a:r>
              <a:rPr lang="en-IN" sz="3200" b="1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952F7C4-C701-0642-9E93-DA96AD729F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13792"/>
            <a:ext cx="7886700" cy="5605669"/>
          </a:xfrm>
        </p:spPr>
        <p:txBody>
          <a:bodyPr numCol="2">
            <a:normAutofit/>
          </a:bodyPr>
          <a:lstStyle/>
          <a:p>
            <a:pPr marL="0" indent="0">
              <a:buNone/>
            </a:pPr>
            <a:r>
              <a:rPr lang="en-IN" sz="32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IN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Urogenital ridge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 - two parts: Medial </a:t>
            </a:r>
            <a:r>
              <a:rPr lang="en-IN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genital ridge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and lateral </a:t>
            </a:r>
            <a:r>
              <a:rPr lang="en-IN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nephrogenic cord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IN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IN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Nephrogenic cord </a:t>
            </a:r>
          </a:p>
          <a:p>
            <a:pPr lvl="1"/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Extends from cervical to sacral segments of embryo.</a:t>
            </a:r>
          </a:p>
          <a:p>
            <a:pPr marL="457200" lvl="1" indent="0">
              <a:buNone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• Passes </a:t>
            </a:r>
            <a:endParaRPr lang="en-IN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en-IN" dirty="0" smtClean="0">
                <a:latin typeface="Arial" panose="020B0604020202020204" pitchFamily="34" charset="0"/>
                <a:cs typeface="Arial" panose="020B0604020202020204" pitchFamily="34" charset="0"/>
              </a:rPr>
              <a:t>through </a:t>
            </a: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pronephric, mesonephric and metanephric phases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84AA1DC-A035-0647-8F77-380B9D6D4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Human Embryology/Yogesh Sontakke/2nd </a:t>
            </a:r>
            <a:r>
              <a:rPr lang="en-IN" dirty="0" err="1">
                <a:latin typeface="Arial" panose="020B0604020202020204" pitchFamily="34" charset="0"/>
                <a:cs typeface="Arial" panose="020B0604020202020204" pitchFamily="34" charset="0"/>
              </a:rPr>
              <a:t>edn</a:t>
            </a: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/CBS Publishers</a:t>
            </a:r>
          </a:p>
        </p:txBody>
      </p:sp>
      <p:pic>
        <p:nvPicPr>
          <p:cNvPr id="7" name="Picture 6" descr="Diagram&#10;&#10;Description automatically generated">
            <a:extLst>
              <a:ext uri="{FF2B5EF4-FFF2-40B4-BE49-F238E27FC236}">
                <a16:creationId xmlns="" xmlns:a16="http://schemas.microsoft.com/office/drawing/2014/main" id="{751A0B20-7D63-EF8B-D89D-DC7E35BE8F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4756" y="0"/>
            <a:ext cx="4399244" cy="486278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379636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52400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04800"/>
            <a:ext cx="8686800" cy="6324600"/>
          </a:xfrm>
        </p:spPr>
        <p:txBody>
          <a:bodyPr>
            <a:normAutofit lnSpcReduction="10000"/>
          </a:bodyPr>
          <a:lstStyle/>
          <a:p>
            <a:pPr algn="just"/>
            <a:r>
              <a:rPr lang="en-IN" sz="3000" dirty="0" smtClean="0">
                <a:solidFill>
                  <a:srgbClr val="C00000"/>
                </a:solidFill>
                <a:latin typeface="+mj-lt"/>
              </a:rPr>
              <a:t>B. </a:t>
            </a:r>
            <a:r>
              <a:rPr lang="en-IN" sz="3000" b="1" dirty="0" smtClean="0">
                <a:solidFill>
                  <a:srgbClr val="0070C0"/>
                </a:solidFill>
                <a:latin typeface="+mj-lt"/>
              </a:rPr>
              <a:t>MESODERMAL  INTERMEDIATE CELL MASS</a:t>
            </a:r>
            <a:endParaRPr lang="en-US" sz="28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en-IN" dirty="0" smtClean="0">
                <a:latin typeface="+mj-lt"/>
              </a:rPr>
              <a:t>  Develops into – a) Nephric system</a:t>
            </a:r>
            <a:endParaRPr lang="en-US" dirty="0" smtClean="0">
              <a:latin typeface="+mj-lt"/>
            </a:endParaRPr>
          </a:p>
          <a:p>
            <a:pPr algn="just">
              <a:buNone/>
            </a:pPr>
            <a:r>
              <a:rPr lang="en-IN" dirty="0" smtClean="0">
                <a:latin typeface="+mj-lt"/>
              </a:rPr>
              <a:t>                              b). Sex glands</a:t>
            </a:r>
            <a:endParaRPr lang="en-US" dirty="0" smtClean="0">
              <a:latin typeface="+mj-lt"/>
            </a:endParaRPr>
          </a:p>
          <a:p>
            <a:pPr algn="just"/>
            <a:r>
              <a:rPr lang="en-IN" dirty="0" smtClean="0">
                <a:latin typeface="+mj-lt"/>
              </a:rPr>
              <a:t>1. In upper part it get segmented. Each segment is called </a:t>
            </a:r>
            <a:r>
              <a:rPr lang="en-IN" dirty="0" smtClean="0">
                <a:solidFill>
                  <a:srgbClr val="FF0000"/>
                </a:solidFill>
                <a:latin typeface="+mj-lt"/>
              </a:rPr>
              <a:t>Nephrotome</a:t>
            </a:r>
            <a:r>
              <a:rPr lang="en-IN" dirty="0" smtClean="0">
                <a:latin typeface="+mj-lt"/>
              </a:rPr>
              <a:t>.</a:t>
            </a:r>
            <a:endParaRPr lang="en-US" dirty="0" smtClean="0">
              <a:latin typeface="+mj-lt"/>
            </a:endParaRPr>
          </a:p>
          <a:p>
            <a:pPr algn="just"/>
            <a:r>
              <a:rPr lang="en-IN" dirty="0" smtClean="0">
                <a:latin typeface="+mj-lt"/>
              </a:rPr>
              <a:t>2. Lower unsegmented part is called </a:t>
            </a:r>
            <a:r>
              <a:rPr lang="en-IN" dirty="0" smtClean="0">
                <a:solidFill>
                  <a:srgbClr val="FF0000"/>
                </a:solidFill>
                <a:latin typeface="+mj-lt"/>
              </a:rPr>
              <a:t>Nephrogenic cord.</a:t>
            </a:r>
            <a:endParaRPr lang="en-US" dirty="0" smtClean="0">
              <a:solidFill>
                <a:srgbClr val="FF0000"/>
              </a:solidFill>
              <a:latin typeface="+mj-lt"/>
            </a:endParaRPr>
          </a:p>
          <a:p>
            <a:pPr algn="just"/>
            <a:r>
              <a:rPr lang="en-IN" dirty="0" smtClean="0">
                <a:latin typeface="+mj-lt"/>
              </a:rPr>
              <a:t>3. In each Nephrotome there develops lumen , so </a:t>
            </a:r>
            <a:r>
              <a:rPr lang="en-IN" dirty="0" smtClean="0">
                <a:solidFill>
                  <a:srgbClr val="FF0000"/>
                </a:solidFill>
                <a:latin typeface="+mj-lt"/>
              </a:rPr>
              <a:t>Nephric tubule</a:t>
            </a:r>
            <a:r>
              <a:rPr lang="en-IN" dirty="0" smtClean="0">
                <a:latin typeface="+mj-lt"/>
              </a:rPr>
              <a:t> is formed.</a:t>
            </a:r>
            <a:endParaRPr lang="en-US" dirty="0" smtClean="0">
              <a:latin typeface="+mj-lt"/>
            </a:endParaRPr>
          </a:p>
          <a:p>
            <a:pPr algn="just"/>
            <a:r>
              <a:rPr lang="en-IN" dirty="0" smtClean="0">
                <a:latin typeface="+mj-lt"/>
              </a:rPr>
              <a:t>4. In one end of </a:t>
            </a:r>
            <a:r>
              <a:rPr lang="en-IN" dirty="0" err="1" smtClean="0">
                <a:latin typeface="+mj-lt"/>
              </a:rPr>
              <a:t>nephric</a:t>
            </a:r>
            <a:r>
              <a:rPr lang="en-IN" dirty="0" smtClean="0">
                <a:latin typeface="+mj-lt"/>
              </a:rPr>
              <a:t> tubule there develops Glomerulus, in other end descend down , unite with succeeding tubule , forming Nephric duct ,which later becomes </a:t>
            </a:r>
            <a:r>
              <a:rPr lang="en-IN" dirty="0" smtClean="0">
                <a:solidFill>
                  <a:srgbClr val="FF0000"/>
                </a:solidFill>
                <a:latin typeface="+mj-lt"/>
              </a:rPr>
              <a:t>Mesonephric duct</a:t>
            </a:r>
            <a:r>
              <a:rPr lang="en-IN" dirty="0" smtClean="0">
                <a:latin typeface="+mj-lt"/>
              </a:rPr>
              <a:t>.</a:t>
            </a:r>
            <a:endParaRPr lang="en-US" dirty="0" smtClean="0">
              <a:latin typeface="+mj-lt"/>
            </a:endParaRPr>
          </a:p>
          <a:p>
            <a:pPr algn="just"/>
            <a:r>
              <a:rPr lang="en-IN" dirty="0" smtClean="0">
                <a:latin typeface="+mj-lt"/>
              </a:rPr>
              <a:t>5. Lateral to MND ,in female there develops Paramesonephric duct (PMND)</a:t>
            </a:r>
            <a:endParaRPr lang="en-US" dirty="0" smtClean="0">
              <a:latin typeface="+mj-lt"/>
            </a:endParaRPr>
          </a:p>
          <a:p>
            <a:pPr algn="just"/>
            <a:r>
              <a:rPr lang="en-IN" dirty="0" smtClean="0">
                <a:latin typeface="+mj-lt"/>
              </a:rPr>
              <a:t>6. Gonads are also formed.</a:t>
            </a:r>
            <a:endParaRPr lang="en-US" dirty="0" smtClean="0">
              <a:latin typeface="+mj-lt"/>
            </a:endParaRPr>
          </a:p>
          <a:p>
            <a:pPr algn="just"/>
            <a:endParaRPr lang="en-US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6" descr="Diagram&#10;&#10;Description automatically generated">
            <a:extLst>
              <a:ext uri="{FF2B5EF4-FFF2-40B4-BE49-F238E27FC236}">
                <a16:creationId xmlns="" xmlns:a16="http://schemas.microsoft.com/office/drawing/2014/main" id="{A1E387EA-7540-7CDA-4C76-BBD88E047F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10186"/>
            <a:ext cx="5943600" cy="750082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3" name="Picture 3" descr="C:\Users\DELL\Desktop\Urogenital system dev\Development-of-the-Kidney-System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66" y="762000"/>
            <a:ext cx="9072332" cy="55307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0"/>
            <a:ext cx="7772400" cy="1143000"/>
          </a:xfrm>
        </p:spPr>
        <p:txBody>
          <a:bodyPr>
            <a:normAutofit/>
          </a:bodyPr>
          <a:lstStyle/>
          <a:p>
            <a:pPr algn="ctr"/>
            <a:r>
              <a:rPr lang="en-AU" sz="4000" b="1" dirty="0">
                <a:solidFill>
                  <a:srgbClr val="FF0000"/>
                </a:solidFill>
              </a:rPr>
              <a:t>INTERMEDIATE MESODERM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3415" y="1676400"/>
            <a:ext cx="4765431" cy="5181600"/>
          </a:xfrm>
        </p:spPr>
        <p:txBody>
          <a:bodyPr/>
          <a:lstStyle/>
          <a:p>
            <a:r>
              <a:rPr lang="en-AU" dirty="0"/>
              <a:t>Mesoderm appears in the 3 week embryo</a:t>
            </a:r>
          </a:p>
          <a:p>
            <a:pPr lvl="1"/>
            <a:r>
              <a:rPr lang="en-AU" dirty="0"/>
              <a:t>Paraxial = somites</a:t>
            </a:r>
          </a:p>
          <a:p>
            <a:pPr lvl="1"/>
            <a:r>
              <a:rPr lang="en-AU" dirty="0"/>
              <a:t>Intermediate</a:t>
            </a:r>
          </a:p>
          <a:p>
            <a:pPr lvl="1"/>
            <a:r>
              <a:rPr lang="en-AU" dirty="0"/>
              <a:t>Lateral plate</a:t>
            </a:r>
          </a:p>
          <a:p>
            <a:pPr lvl="2"/>
            <a:r>
              <a:rPr lang="en-AU" dirty="0"/>
              <a:t>Two layers separated by the </a:t>
            </a:r>
            <a:r>
              <a:rPr lang="en-AU" dirty="0" err="1"/>
              <a:t>Coelome</a:t>
            </a:r>
            <a:endParaRPr lang="en-AU" dirty="0"/>
          </a:p>
          <a:p>
            <a:r>
              <a:rPr lang="en-AU" dirty="0"/>
              <a:t>Intermediate mesoderm gives rise to “Paired Glands” (Kidneys, Adrenals and Gonads)</a:t>
            </a:r>
          </a:p>
        </p:txBody>
      </p:sp>
      <p:pic>
        <p:nvPicPr>
          <p:cNvPr id="76808" name="Picture 8" descr="Picture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3161" y="1870074"/>
            <a:ext cx="3663462" cy="3921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15888"/>
            <a:ext cx="8856662" cy="504825"/>
          </a:xfrm>
          <a:ln w="57150" cmpd="thinThick">
            <a:solidFill>
              <a:srgbClr val="FFFF00"/>
            </a:solidFill>
          </a:ln>
        </p:spPr>
        <p:txBody>
          <a:bodyPr/>
          <a:lstStyle/>
          <a:p>
            <a:pPr algn="ctr"/>
            <a:r>
              <a:rPr lang="en-GB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Overview of organogenesis of the </a:t>
            </a:r>
            <a:r>
              <a:rPr lang="en-GB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urogenital</a:t>
            </a:r>
            <a:r>
              <a:rPr lang="en-GB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organs</a:t>
            </a:r>
          </a:p>
        </p:txBody>
      </p:sp>
      <p:sp>
        <p:nvSpPr>
          <p:cNvPr id="136195" name="Freeform 3"/>
          <p:cNvSpPr>
            <a:spLocks/>
          </p:cNvSpPr>
          <p:nvPr/>
        </p:nvSpPr>
        <p:spPr bwMode="auto">
          <a:xfrm>
            <a:off x="5651500" y="1773238"/>
            <a:ext cx="971550" cy="3606800"/>
          </a:xfrm>
          <a:custGeom>
            <a:avLst/>
            <a:gdLst/>
            <a:ahLst/>
            <a:cxnLst>
              <a:cxn ang="0">
                <a:pos x="285" y="24"/>
              </a:cxn>
              <a:cxn ang="0">
                <a:pos x="331" y="262"/>
              </a:cxn>
              <a:cxn ang="0">
                <a:pos x="253" y="466"/>
              </a:cxn>
              <a:cxn ang="0">
                <a:pos x="313" y="700"/>
              </a:cxn>
              <a:cxn ang="0">
                <a:pos x="197" y="904"/>
              </a:cxn>
              <a:cxn ang="0">
                <a:pos x="29" y="912"/>
              </a:cxn>
              <a:cxn ang="0">
                <a:pos x="31" y="1054"/>
              </a:cxn>
              <a:cxn ang="0">
                <a:pos x="445" y="1132"/>
              </a:cxn>
              <a:cxn ang="0">
                <a:pos x="451" y="1708"/>
              </a:cxn>
              <a:cxn ang="0">
                <a:pos x="379" y="2248"/>
              </a:cxn>
              <a:cxn ang="0">
                <a:pos x="493" y="2260"/>
              </a:cxn>
              <a:cxn ang="0">
                <a:pos x="601" y="1594"/>
              </a:cxn>
              <a:cxn ang="0">
                <a:pos x="559" y="1054"/>
              </a:cxn>
              <a:cxn ang="0">
                <a:pos x="365" y="912"/>
              </a:cxn>
              <a:cxn ang="0">
                <a:pos x="461" y="648"/>
              </a:cxn>
              <a:cxn ang="0">
                <a:pos x="381" y="480"/>
              </a:cxn>
              <a:cxn ang="0">
                <a:pos x="445" y="240"/>
              </a:cxn>
              <a:cxn ang="0">
                <a:pos x="373" y="0"/>
              </a:cxn>
              <a:cxn ang="0">
                <a:pos x="285" y="24"/>
              </a:cxn>
            </a:cxnLst>
            <a:rect l="0" t="0" r="r" b="b"/>
            <a:pathLst>
              <a:path w="612" h="2272">
                <a:moveTo>
                  <a:pt x="285" y="24"/>
                </a:moveTo>
                <a:cubicBezTo>
                  <a:pt x="278" y="68"/>
                  <a:pt x="336" y="188"/>
                  <a:pt x="331" y="262"/>
                </a:cubicBezTo>
                <a:cubicBezTo>
                  <a:pt x="326" y="336"/>
                  <a:pt x="256" y="393"/>
                  <a:pt x="253" y="466"/>
                </a:cubicBezTo>
                <a:cubicBezTo>
                  <a:pt x="250" y="539"/>
                  <a:pt x="322" y="627"/>
                  <a:pt x="313" y="700"/>
                </a:cubicBezTo>
                <a:cubicBezTo>
                  <a:pt x="304" y="773"/>
                  <a:pt x="244" y="869"/>
                  <a:pt x="197" y="904"/>
                </a:cubicBezTo>
                <a:cubicBezTo>
                  <a:pt x="150" y="939"/>
                  <a:pt x="57" y="887"/>
                  <a:pt x="29" y="912"/>
                </a:cubicBezTo>
                <a:cubicBezTo>
                  <a:pt x="0" y="933"/>
                  <a:pt x="25" y="1024"/>
                  <a:pt x="31" y="1054"/>
                </a:cubicBezTo>
                <a:cubicBezTo>
                  <a:pt x="139" y="1048"/>
                  <a:pt x="375" y="1023"/>
                  <a:pt x="445" y="1132"/>
                </a:cubicBezTo>
                <a:cubicBezTo>
                  <a:pt x="515" y="1241"/>
                  <a:pt x="462" y="1522"/>
                  <a:pt x="451" y="1708"/>
                </a:cubicBezTo>
                <a:cubicBezTo>
                  <a:pt x="440" y="1894"/>
                  <a:pt x="372" y="2156"/>
                  <a:pt x="379" y="2248"/>
                </a:cubicBezTo>
                <a:cubicBezTo>
                  <a:pt x="433" y="2272"/>
                  <a:pt x="427" y="2260"/>
                  <a:pt x="493" y="2260"/>
                </a:cubicBezTo>
                <a:cubicBezTo>
                  <a:pt x="523" y="2142"/>
                  <a:pt x="590" y="1795"/>
                  <a:pt x="601" y="1594"/>
                </a:cubicBezTo>
                <a:cubicBezTo>
                  <a:pt x="612" y="1393"/>
                  <a:pt x="598" y="1167"/>
                  <a:pt x="559" y="1054"/>
                </a:cubicBezTo>
                <a:cubicBezTo>
                  <a:pt x="520" y="941"/>
                  <a:pt x="381" y="980"/>
                  <a:pt x="365" y="912"/>
                </a:cubicBezTo>
                <a:cubicBezTo>
                  <a:pt x="349" y="844"/>
                  <a:pt x="458" y="720"/>
                  <a:pt x="461" y="648"/>
                </a:cubicBezTo>
                <a:cubicBezTo>
                  <a:pt x="464" y="576"/>
                  <a:pt x="384" y="548"/>
                  <a:pt x="381" y="480"/>
                </a:cubicBezTo>
                <a:cubicBezTo>
                  <a:pt x="378" y="412"/>
                  <a:pt x="446" y="320"/>
                  <a:pt x="445" y="240"/>
                </a:cubicBezTo>
                <a:cubicBezTo>
                  <a:pt x="444" y="160"/>
                  <a:pt x="402" y="36"/>
                  <a:pt x="373" y="0"/>
                </a:cubicBezTo>
                <a:cubicBezTo>
                  <a:pt x="319" y="4"/>
                  <a:pt x="325" y="10"/>
                  <a:pt x="285" y="24"/>
                </a:cubicBezTo>
                <a:close/>
              </a:path>
            </a:pathLst>
          </a:custGeom>
          <a:solidFill>
            <a:srgbClr val="C0C0C0"/>
          </a:solidFill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6196" name="Freeform 4"/>
          <p:cNvSpPr>
            <a:spLocks/>
          </p:cNvSpPr>
          <p:nvPr/>
        </p:nvSpPr>
        <p:spPr bwMode="auto">
          <a:xfrm>
            <a:off x="6407150" y="1792288"/>
            <a:ext cx="941388" cy="3243262"/>
          </a:xfrm>
          <a:custGeom>
            <a:avLst/>
            <a:gdLst/>
            <a:ahLst/>
            <a:cxnLst>
              <a:cxn ang="0">
                <a:pos x="332" y="126"/>
              </a:cxn>
              <a:cxn ang="0">
                <a:pos x="506" y="342"/>
              </a:cxn>
              <a:cxn ang="0">
                <a:pos x="452" y="744"/>
              </a:cxn>
              <a:cxn ang="0">
                <a:pos x="401" y="1098"/>
              </a:cxn>
              <a:cxn ang="0">
                <a:pos x="372" y="1410"/>
              </a:cxn>
              <a:cxn ang="0">
                <a:pos x="317" y="1698"/>
              </a:cxn>
              <a:cxn ang="0">
                <a:pos x="53" y="1938"/>
              </a:cxn>
              <a:cxn ang="0">
                <a:pos x="2" y="1971"/>
              </a:cxn>
              <a:cxn ang="0">
                <a:pos x="5" y="2043"/>
              </a:cxn>
              <a:cxn ang="0">
                <a:pos x="155" y="1947"/>
              </a:cxn>
              <a:cxn ang="0">
                <a:pos x="401" y="1680"/>
              </a:cxn>
              <a:cxn ang="0">
                <a:pos x="460" y="1138"/>
              </a:cxn>
              <a:cxn ang="0">
                <a:pos x="540" y="618"/>
              </a:cxn>
              <a:cxn ang="0">
                <a:pos x="575" y="324"/>
              </a:cxn>
              <a:cxn ang="0">
                <a:pos x="431" y="0"/>
              </a:cxn>
              <a:cxn ang="0">
                <a:pos x="332" y="126"/>
              </a:cxn>
            </a:cxnLst>
            <a:rect l="0" t="0" r="r" b="b"/>
            <a:pathLst>
              <a:path w="593" h="2043">
                <a:moveTo>
                  <a:pt x="332" y="126"/>
                </a:moveTo>
                <a:cubicBezTo>
                  <a:pt x="359" y="174"/>
                  <a:pt x="486" y="239"/>
                  <a:pt x="506" y="342"/>
                </a:cubicBezTo>
                <a:cubicBezTo>
                  <a:pt x="526" y="445"/>
                  <a:pt x="469" y="618"/>
                  <a:pt x="452" y="744"/>
                </a:cubicBezTo>
                <a:cubicBezTo>
                  <a:pt x="435" y="870"/>
                  <a:pt x="414" y="987"/>
                  <a:pt x="401" y="1098"/>
                </a:cubicBezTo>
                <a:cubicBezTo>
                  <a:pt x="388" y="1209"/>
                  <a:pt x="386" y="1310"/>
                  <a:pt x="372" y="1410"/>
                </a:cubicBezTo>
                <a:cubicBezTo>
                  <a:pt x="358" y="1510"/>
                  <a:pt x="370" y="1610"/>
                  <a:pt x="317" y="1698"/>
                </a:cubicBezTo>
                <a:cubicBezTo>
                  <a:pt x="264" y="1786"/>
                  <a:pt x="106" y="1893"/>
                  <a:pt x="53" y="1938"/>
                </a:cubicBezTo>
                <a:cubicBezTo>
                  <a:pt x="0" y="1983"/>
                  <a:pt x="10" y="1954"/>
                  <a:pt x="2" y="1971"/>
                </a:cubicBezTo>
                <a:cubicBezTo>
                  <a:pt x="4" y="2007"/>
                  <a:pt x="1" y="2005"/>
                  <a:pt x="5" y="2043"/>
                </a:cubicBezTo>
                <a:cubicBezTo>
                  <a:pt x="69" y="2027"/>
                  <a:pt x="89" y="2007"/>
                  <a:pt x="155" y="1947"/>
                </a:cubicBezTo>
                <a:cubicBezTo>
                  <a:pt x="221" y="1887"/>
                  <a:pt x="350" y="1815"/>
                  <a:pt x="401" y="1680"/>
                </a:cubicBezTo>
                <a:cubicBezTo>
                  <a:pt x="452" y="1545"/>
                  <a:pt x="437" y="1315"/>
                  <a:pt x="460" y="1138"/>
                </a:cubicBezTo>
                <a:cubicBezTo>
                  <a:pt x="483" y="961"/>
                  <a:pt x="521" y="754"/>
                  <a:pt x="540" y="618"/>
                </a:cubicBezTo>
                <a:cubicBezTo>
                  <a:pt x="559" y="482"/>
                  <a:pt x="593" y="427"/>
                  <a:pt x="575" y="324"/>
                </a:cubicBezTo>
                <a:cubicBezTo>
                  <a:pt x="557" y="221"/>
                  <a:pt x="472" y="33"/>
                  <a:pt x="431" y="0"/>
                </a:cubicBezTo>
                <a:cubicBezTo>
                  <a:pt x="402" y="8"/>
                  <a:pt x="290" y="89"/>
                  <a:pt x="332" y="126"/>
                </a:cubicBezTo>
                <a:close/>
              </a:path>
            </a:pathLst>
          </a:custGeom>
          <a:solidFill>
            <a:srgbClr val="FFCCCC"/>
          </a:solidFill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6202" name="Freeform 10"/>
          <p:cNvSpPr>
            <a:spLocks/>
          </p:cNvSpPr>
          <p:nvPr/>
        </p:nvSpPr>
        <p:spPr bwMode="auto">
          <a:xfrm>
            <a:off x="7175500" y="1657350"/>
            <a:ext cx="985838" cy="3689350"/>
          </a:xfrm>
          <a:custGeom>
            <a:avLst/>
            <a:gdLst/>
            <a:ahLst/>
            <a:cxnLst>
              <a:cxn ang="0">
                <a:pos x="558" y="0"/>
              </a:cxn>
              <a:cxn ang="0">
                <a:pos x="592" y="373"/>
              </a:cxn>
              <a:cxn ang="0">
                <a:pos x="448" y="1162"/>
              </a:cxn>
              <a:cxn ang="0">
                <a:pos x="366" y="1768"/>
              </a:cxn>
              <a:cxn ang="0">
                <a:pos x="64" y="2316"/>
              </a:cxn>
              <a:cxn ang="0">
                <a:pos x="0" y="2316"/>
              </a:cxn>
              <a:cxn ang="0">
                <a:pos x="310" y="1768"/>
              </a:cxn>
              <a:cxn ang="0">
                <a:pos x="388" y="1138"/>
              </a:cxn>
              <a:cxn ang="0">
                <a:pos x="518" y="448"/>
              </a:cxn>
              <a:cxn ang="0">
                <a:pos x="494" y="16"/>
              </a:cxn>
              <a:cxn ang="0">
                <a:pos x="558" y="0"/>
              </a:cxn>
            </a:cxnLst>
            <a:rect l="0" t="0" r="r" b="b"/>
            <a:pathLst>
              <a:path w="621" h="2324">
                <a:moveTo>
                  <a:pt x="558" y="0"/>
                </a:moveTo>
                <a:cubicBezTo>
                  <a:pt x="577" y="59"/>
                  <a:pt x="621" y="186"/>
                  <a:pt x="592" y="373"/>
                </a:cubicBezTo>
                <a:cubicBezTo>
                  <a:pt x="574" y="567"/>
                  <a:pt x="486" y="930"/>
                  <a:pt x="448" y="1162"/>
                </a:cubicBezTo>
                <a:cubicBezTo>
                  <a:pt x="410" y="1394"/>
                  <a:pt x="430" y="1576"/>
                  <a:pt x="366" y="1768"/>
                </a:cubicBezTo>
                <a:cubicBezTo>
                  <a:pt x="302" y="1960"/>
                  <a:pt x="125" y="2225"/>
                  <a:pt x="64" y="2316"/>
                </a:cubicBezTo>
                <a:cubicBezTo>
                  <a:pt x="22" y="2308"/>
                  <a:pt x="31" y="2324"/>
                  <a:pt x="0" y="2316"/>
                </a:cubicBezTo>
                <a:cubicBezTo>
                  <a:pt x="28" y="2247"/>
                  <a:pt x="245" y="1964"/>
                  <a:pt x="310" y="1768"/>
                </a:cubicBezTo>
                <a:cubicBezTo>
                  <a:pt x="375" y="1572"/>
                  <a:pt x="353" y="1358"/>
                  <a:pt x="388" y="1138"/>
                </a:cubicBezTo>
                <a:cubicBezTo>
                  <a:pt x="423" y="918"/>
                  <a:pt x="500" y="635"/>
                  <a:pt x="518" y="448"/>
                </a:cubicBezTo>
                <a:cubicBezTo>
                  <a:pt x="536" y="261"/>
                  <a:pt x="514" y="88"/>
                  <a:pt x="494" y="16"/>
                </a:cubicBezTo>
                <a:cubicBezTo>
                  <a:pt x="523" y="4"/>
                  <a:pt x="529" y="1"/>
                  <a:pt x="558" y="0"/>
                </a:cubicBezTo>
                <a:close/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6203" name="Freeform 11"/>
          <p:cNvSpPr>
            <a:spLocks/>
          </p:cNvSpPr>
          <p:nvPr/>
        </p:nvSpPr>
        <p:spPr bwMode="auto">
          <a:xfrm>
            <a:off x="6280150" y="1339850"/>
            <a:ext cx="1749425" cy="4070350"/>
          </a:xfrm>
          <a:custGeom>
            <a:avLst/>
            <a:gdLst/>
            <a:ahLst/>
            <a:cxnLst>
              <a:cxn ang="0">
                <a:pos x="298" y="120"/>
              </a:cxn>
              <a:cxn ang="0">
                <a:pos x="430" y="654"/>
              </a:cxn>
              <a:cxn ang="0">
                <a:pos x="436" y="990"/>
              </a:cxn>
              <a:cxn ang="0">
                <a:pos x="256" y="1284"/>
              </a:cxn>
              <a:cxn ang="0">
                <a:pos x="214" y="1506"/>
              </a:cxn>
              <a:cxn ang="0">
                <a:pos x="214" y="1944"/>
              </a:cxn>
              <a:cxn ang="0">
                <a:pos x="154" y="2370"/>
              </a:cxn>
              <a:cxn ang="0">
                <a:pos x="70" y="2538"/>
              </a:cxn>
              <a:cxn ang="0">
                <a:pos x="574" y="2526"/>
              </a:cxn>
              <a:cxn ang="0">
                <a:pos x="646" y="2370"/>
              </a:cxn>
              <a:cxn ang="0">
                <a:pos x="868" y="1986"/>
              </a:cxn>
              <a:cxn ang="0">
                <a:pos x="928" y="1506"/>
              </a:cxn>
              <a:cxn ang="0">
                <a:pos x="1006" y="1068"/>
              </a:cxn>
              <a:cxn ang="0">
                <a:pos x="1090" y="636"/>
              </a:cxn>
              <a:cxn ang="0">
                <a:pos x="1066" y="228"/>
              </a:cxn>
              <a:cxn ang="0">
                <a:pos x="874" y="24"/>
              </a:cxn>
              <a:cxn ang="0">
                <a:pos x="514" y="84"/>
              </a:cxn>
              <a:cxn ang="0">
                <a:pos x="298" y="120"/>
              </a:cxn>
            </a:cxnLst>
            <a:rect l="0" t="0" r="r" b="b"/>
            <a:pathLst>
              <a:path w="1102" h="2564">
                <a:moveTo>
                  <a:pt x="298" y="120"/>
                </a:moveTo>
                <a:cubicBezTo>
                  <a:pt x="284" y="215"/>
                  <a:pt x="407" y="509"/>
                  <a:pt x="430" y="654"/>
                </a:cubicBezTo>
                <a:cubicBezTo>
                  <a:pt x="453" y="799"/>
                  <a:pt x="465" y="885"/>
                  <a:pt x="436" y="990"/>
                </a:cubicBezTo>
                <a:cubicBezTo>
                  <a:pt x="407" y="1095"/>
                  <a:pt x="293" y="1198"/>
                  <a:pt x="256" y="1284"/>
                </a:cubicBezTo>
                <a:cubicBezTo>
                  <a:pt x="219" y="1370"/>
                  <a:pt x="221" y="1396"/>
                  <a:pt x="214" y="1506"/>
                </a:cubicBezTo>
                <a:cubicBezTo>
                  <a:pt x="207" y="1616"/>
                  <a:pt x="224" y="1800"/>
                  <a:pt x="214" y="1944"/>
                </a:cubicBezTo>
                <a:cubicBezTo>
                  <a:pt x="204" y="2088"/>
                  <a:pt x="178" y="2271"/>
                  <a:pt x="154" y="2370"/>
                </a:cubicBezTo>
                <a:cubicBezTo>
                  <a:pt x="130" y="2469"/>
                  <a:pt x="0" y="2512"/>
                  <a:pt x="70" y="2538"/>
                </a:cubicBezTo>
                <a:cubicBezTo>
                  <a:pt x="140" y="2564"/>
                  <a:pt x="472" y="2538"/>
                  <a:pt x="574" y="2526"/>
                </a:cubicBezTo>
                <a:cubicBezTo>
                  <a:pt x="610" y="2442"/>
                  <a:pt x="597" y="2460"/>
                  <a:pt x="646" y="2370"/>
                </a:cubicBezTo>
                <a:cubicBezTo>
                  <a:pt x="695" y="2280"/>
                  <a:pt x="821" y="2130"/>
                  <a:pt x="868" y="1986"/>
                </a:cubicBezTo>
                <a:cubicBezTo>
                  <a:pt x="915" y="1842"/>
                  <a:pt x="905" y="1659"/>
                  <a:pt x="928" y="1506"/>
                </a:cubicBezTo>
                <a:cubicBezTo>
                  <a:pt x="951" y="1353"/>
                  <a:pt x="979" y="1213"/>
                  <a:pt x="1006" y="1068"/>
                </a:cubicBezTo>
                <a:cubicBezTo>
                  <a:pt x="1033" y="923"/>
                  <a:pt x="1080" y="776"/>
                  <a:pt x="1090" y="636"/>
                </a:cubicBezTo>
                <a:cubicBezTo>
                  <a:pt x="1100" y="496"/>
                  <a:pt x="1102" y="330"/>
                  <a:pt x="1066" y="228"/>
                </a:cubicBezTo>
                <a:cubicBezTo>
                  <a:pt x="1030" y="126"/>
                  <a:pt x="966" y="48"/>
                  <a:pt x="874" y="24"/>
                </a:cubicBezTo>
                <a:cubicBezTo>
                  <a:pt x="782" y="0"/>
                  <a:pt x="610" y="68"/>
                  <a:pt x="514" y="84"/>
                </a:cubicBezTo>
                <a:cubicBezTo>
                  <a:pt x="418" y="100"/>
                  <a:pt x="406" y="108"/>
                  <a:pt x="298" y="120"/>
                </a:cubicBezTo>
                <a:close/>
              </a:path>
            </a:pathLst>
          </a:custGeom>
          <a:gradFill rotWithShape="0">
            <a:gsLst>
              <a:gs pos="0">
                <a:srgbClr val="EAEAEA">
                  <a:gamma/>
                  <a:shade val="69804"/>
                  <a:invGamma/>
                </a:srgbClr>
              </a:gs>
              <a:gs pos="100000">
                <a:srgbClr val="EAEAEA"/>
              </a:gs>
            </a:gsLst>
            <a:lin ang="0" scaled="1"/>
          </a:gradFill>
          <a:ln w="2857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6205" name="Freeform 13"/>
          <p:cNvSpPr>
            <a:spLocks/>
          </p:cNvSpPr>
          <p:nvPr/>
        </p:nvSpPr>
        <p:spPr bwMode="auto">
          <a:xfrm>
            <a:off x="5940425" y="908050"/>
            <a:ext cx="2100263" cy="903288"/>
          </a:xfrm>
          <a:custGeom>
            <a:avLst/>
            <a:gdLst/>
            <a:ahLst/>
            <a:cxnLst>
              <a:cxn ang="0">
                <a:pos x="17" y="263"/>
              </a:cxn>
              <a:cxn ang="0">
                <a:pos x="393" y="103"/>
              </a:cxn>
              <a:cxn ang="0">
                <a:pos x="769" y="47"/>
              </a:cxn>
              <a:cxn ang="0">
                <a:pos x="1001" y="23"/>
              </a:cxn>
              <a:cxn ang="0">
                <a:pos x="1113" y="183"/>
              </a:cxn>
              <a:cxn ang="0">
                <a:pos x="1265" y="359"/>
              </a:cxn>
              <a:cxn ang="0">
                <a:pos x="1322" y="476"/>
              </a:cxn>
              <a:cxn ang="0">
                <a:pos x="1259" y="491"/>
              </a:cxn>
              <a:cxn ang="0">
                <a:pos x="1057" y="295"/>
              </a:cxn>
              <a:cxn ang="0">
                <a:pos x="657" y="373"/>
              </a:cxn>
              <a:cxn ang="0">
                <a:pos x="477" y="397"/>
              </a:cxn>
              <a:cxn ang="0">
                <a:pos x="173" y="515"/>
              </a:cxn>
              <a:cxn ang="0">
                <a:pos x="135" y="529"/>
              </a:cxn>
              <a:cxn ang="0">
                <a:pos x="108" y="557"/>
              </a:cxn>
              <a:cxn ang="0">
                <a:pos x="33" y="545"/>
              </a:cxn>
              <a:cxn ang="0">
                <a:pos x="69" y="506"/>
              </a:cxn>
              <a:cxn ang="0">
                <a:pos x="129" y="509"/>
              </a:cxn>
              <a:cxn ang="0">
                <a:pos x="205" y="475"/>
              </a:cxn>
              <a:cxn ang="0">
                <a:pos x="431" y="373"/>
              </a:cxn>
              <a:cxn ang="0">
                <a:pos x="409" y="239"/>
              </a:cxn>
              <a:cxn ang="0">
                <a:pos x="17" y="263"/>
              </a:cxn>
            </a:cxnLst>
            <a:rect l="0" t="0" r="r" b="b"/>
            <a:pathLst>
              <a:path w="1323" h="569">
                <a:moveTo>
                  <a:pt x="17" y="263"/>
                </a:moveTo>
                <a:cubicBezTo>
                  <a:pt x="0" y="243"/>
                  <a:pt x="268" y="139"/>
                  <a:pt x="393" y="103"/>
                </a:cubicBezTo>
                <a:cubicBezTo>
                  <a:pt x="518" y="67"/>
                  <a:pt x="668" y="60"/>
                  <a:pt x="769" y="47"/>
                </a:cubicBezTo>
                <a:cubicBezTo>
                  <a:pt x="870" y="34"/>
                  <a:pt x="944" y="0"/>
                  <a:pt x="1001" y="23"/>
                </a:cubicBezTo>
                <a:cubicBezTo>
                  <a:pt x="1058" y="46"/>
                  <a:pt x="1069" y="127"/>
                  <a:pt x="1113" y="183"/>
                </a:cubicBezTo>
                <a:cubicBezTo>
                  <a:pt x="1157" y="239"/>
                  <a:pt x="1230" y="310"/>
                  <a:pt x="1265" y="359"/>
                </a:cubicBezTo>
                <a:cubicBezTo>
                  <a:pt x="1300" y="408"/>
                  <a:pt x="1323" y="454"/>
                  <a:pt x="1322" y="476"/>
                </a:cubicBezTo>
                <a:cubicBezTo>
                  <a:pt x="1274" y="482"/>
                  <a:pt x="1306" y="478"/>
                  <a:pt x="1259" y="491"/>
                </a:cubicBezTo>
                <a:cubicBezTo>
                  <a:pt x="1232" y="437"/>
                  <a:pt x="1179" y="312"/>
                  <a:pt x="1057" y="295"/>
                </a:cubicBezTo>
                <a:cubicBezTo>
                  <a:pt x="957" y="275"/>
                  <a:pt x="754" y="356"/>
                  <a:pt x="657" y="373"/>
                </a:cubicBezTo>
                <a:cubicBezTo>
                  <a:pt x="557" y="389"/>
                  <a:pt x="503" y="397"/>
                  <a:pt x="477" y="397"/>
                </a:cubicBezTo>
                <a:cubicBezTo>
                  <a:pt x="451" y="397"/>
                  <a:pt x="237" y="488"/>
                  <a:pt x="173" y="515"/>
                </a:cubicBezTo>
                <a:cubicBezTo>
                  <a:pt x="116" y="537"/>
                  <a:pt x="146" y="522"/>
                  <a:pt x="135" y="529"/>
                </a:cubicBezTo>
                <a:cubicBezTo>
                  <a:pt x="135" y="551"/>
                  <a:pt x="123" y="555"/>
                  <a:pt x="108" y="557"/>
                </a:cubicBezTo>
                <a:cubicBezTo>
                  <a:pt x="78" y="563"/>
                  <a:pt x="39" y="569"/>
                  <a:pt x="33" y="545"/>
                </a:cubicBezTo>
                <a:cubicBezTo>
                  <a:pt x="27" y="521"/>
                  <a:pt x="41" y="512"/>
                  <a:pt x="69" y="506"/>
                </a:cubicBezTo>
                <a:cubicBezTo>
                  <a:pt x="82" y="499"/>
                  <a:pt x="111" y="487"/>
                  <a:pt x="129" y="509"/>
                </a:cubicBezTo>
                <a:cubicBezTo>
                  <a:pt x="159" y="495"/>
                  <a:pt x="155" y="498"/>
                  <a:pt x="205" y="475"/>
                </a:cubicBezTo>
                <a:cubicBezTo>
                  <a:pt x="255" y="452"/>
                  <a:pt x="397" y="412"/>
                  <a:pt x="431" y="373"/>
                </a:cubicBezTo>
                <a:cubicBezTo>
                  <a:pt x="465" y="334"/>
                  <a:pt x="478" y="257"/>
                  <a:pt x="409" y="239"/>
                </a:cubicBezTo>
                <a:cubicBezTo>
                  <a:pt x="340" y="221"/>
                  <a:pt x="99" y="258"/>
                  <a:pt x="17" y="263"/>
                </a:cubicBezTo>
                <a:close/>
              </a:path>
            </a:pathLst>
          </a:custGeom>
          <a:solidFill>
            <a:schemeClr val="bg1"/>
          </a:solidFill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6207" name="Freeform 15"/>
          <p:cNvSpPr>
            <a:spLocks/>
          </p:cNvSpPr>
          <p:nvPr/>
        </p:nvSpPr>
        <p:spPr bwMode="auto">
          <a:xfrm>
            <a:off x="6573838" y="1649413"/>
            <a:ext cx="1231900" cy="3517900"/>
          </a:xfrm>
          <a:custGeom>
            <a:avLst/>
            <a:gdLst/>
            <a:ahLst/>
            <a:cxnLst>
              <a:cxn ang="0">
                <a:pos x="211" y="1841"/>
              </a:cxn>
              <a:cxn ang="0">
                <a:pos x="283" y="1593"/>
              </a:cxn>
              <a:cxn ang="0">
                <a:pos x="315" y="1329"/>
              </a:cxn>
              <a:cxn ang="0">
                <a:pos x="283" y="1001"/>
              </a:cxn>
              <a:cxn ang="0">
                <a:pos x="395" y="737"/>
              </a:cxn>
              <a:cxn ang="0">
                <a:pos x="403" y="321"/>
              </a:cxn>
              <a:cxn ang="0">
                <a:pos x="347" y="57"/>
              </a:cxn>
              <a:cxn ang="0">
                <a:pos x="491" y="25"/>
              </a:cxn>
              <a:cxn ang="0">
                <a:pos x="691" y="209"/>
              </a:cxn>
              <a:cxn ang="0">
                <a:pos x="771" y="545"/>
              </a:cxn>
              <a:cxn ang="0">
                <a:pos x="659" y="1105"/>
              </a:cxn>
              <a:cxn ang="0">
                <a:pos x="603" y="1665"/>
              </a:cxn>
              <a:cxn ang="0">
                <a:pos x="371" y="2073"/>
              </a:cxn>
              <a:cxn ang="0">
                <a:pos x="27" y="2177"/>
              </a:cxn>
              <a:cxn ang="0">
                <a:pos x="211" y="1841"/>
              </a:cxn>
            </a:cxnLst>
            <a:rect l="0" t="0" r="r" b="b"/>
            <a:pathLst>
              <a:path w="776" h="2216">
                <a:moveTo>
                  <a:pt x="211" y="1841"/>
                </a:moveTo>
                <a:cubicBezTo>
                  <a:pt x="235" y="1788"/>
                  <a:pt x="266" y="1678"/>
                  <a:pt x="283" y="1593"/>
                </a:cubicBezTo>
                <a:cubicBezTo>
                  <a:pt x="300" y="1508"/>
                  <a:pt x="315" y="1428"/>
                  <a:pt x="315" y="1329"/>
                </a:cubicBezTo>
                <a:cubicBezTo>
                  <a:pt x="315" y="1230"/>
                  <a:pt x="270" y="1100"/>
                  <a:pt x="283" y="1001"/>
                </a:cubicBezTo>
                <a:cubicBezTo>
                  <a:pt x="296" y="902"/>
                  <a:pt x="375" y="850"/>
                  <a:pt x="395" y="737"/>
                </a:cubicBezTo>
                <a:cubicBezTo>
                  <a:pt x="415" y="624"/>
                  <a:pt x="411" y="434"/>
                  <a:pt x="403" y="321"/>
                </a:cubicBezTo>
                <a:cubicBezTo>
                  <a:pt x="395" y="208"/>
                  <a:pt x="332" y="106"/>
                  <a:pt x="347" y="57"/>
                </a:cubicBezTo>
                <a:cubicBezTo>
                  <a:pt x="362" y="8"/>
                  <a:pt x="434" y="0"/>
                  <a:pt x="491" y="25"/>
                </a:cubicBezTo>
                <a:cubicBezTo>
                  <a:pt x="548" y="50"/>
                  <a:pt x="644" y="122"/>
                  <a:pt x="691" y="209"/>
                </a:cubicBezTo>
                <a:cubicBezTo>
                  <a:pt x="738" y="296"/>
                  <a:pt x="776" y="396"/>
                  <a:pt x="771" y="545"/>
                </a:cubicBezTo>
                <a:cubicBezTo>
                  <a:pt x="766" y="694"/>
                  <a:pt x="687" y="918"/>
                  <a:pt x="659" y="1105"/>
                </a:cubicBezTo>
                <a:cubicBezTo>
                  <a:pt x="631" y="1292"/>
                  <a:pt x="651" y="1504"/>
                  <a:pt x="603" y="1665"/>
                </a:cubicBezTo>
                <a:cubicBezTo>
                  <a:pt x="555" y="1826"/>
                  <a:pt x="467" y="1988"/>
                  <a:pt x="371" y="2073"/>
                </a:cubicBezTo>
                <a:cubicBezTo>
                  <a:pt x="275" y="2158"/>
                  <a:pt x="54" y="2216"/>
                  <a:pt x="27" y="2177"/>
                </a:cubicBezTo>
                <a:cubicBezTo>
                  <a:pt x="0" y="2138"/>
                  <a:pt x="173" y="1911"/>
                  <a:pt x="211" y="1841"/>
                </a:cubicBezTo>
                <a:close/>
              </a:path>
            </a:pathLst>
          </a:custGeom>
          <a:gradFill rotWithShape="0">
            <a:gsLst>
              <a:gs pos="0">
                <a:srgbClr val="33CC33">
                  <a:gamma/>
                  <a:shade val="46275"/>
                  <a:invGamma/>
                </a:srgbClr>
              </a:gs>
              <a:gs pos="50000">
                <a:srgbClr val="33CC33"/>
              </a:gs>
              <a:gs pos="100000">
                <a:srgbClr val="33CC33">
                  <a:gamma/>
                  <a:shade val="46275"/>
                  <a:invGamma/>
                </a:srgbClr>
              </a:gs>
            </a:gsLst>
            <a:lin ang="0" scaled="1"/>
          </a:gradFill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6208" name="Freeform 16"/>
          <p:cNvSpPr>
            <a:spLocks/>
          </p:cNvSpPr>
          <p:nvPr/>
        </p:nvSpPr>
        <p:spPr bwMode="auto">
          <a:xfrm>
            <a:off x="6457950" y="1825625"/>
            <a:ext cx="1271588" cy="3355975"/>
          </a:xfrm>
          <a:custGeom>
            <a:avLst/>
            <a:gdLst/>
            <a:ahLst/>
            <a:cxnLst>
              <a:cxn ang="0">
                <a:pos x="609" y="90"/>
              </a:cxn>
              <a:cxn ang="0">
                <a:pos x="714" y="342"/>
              </a:cxn>
              <a:cxn ang="0">
                <a:pos x="660" y="744"/>
              </a:cxn>
              <a:cxn ang="0">
                <a:pos x="609" y="1098"/>
              </a:cxn>
              <a:cxn ang="0">
                <a:pos x="580" y="1410"/>
              </a:cxn>
              <a:cxn ang="0">
                <a:pos x="525" y="1698"/>
              </a:cxn>
              <a:cxn ang="0">
                <a:pos x="261" y="1938"/>
              </a:cxn>
              <a:cxn ang="0">
                <a:pos x="3" y="2052"/>
              </a:cxn>
              <a:cxn ang="0">
                <a:pos x="4" y="2114"/>
              </a:cxn>
              <a:cxn ang="0">
                <a:pos x="363" y="1947"/>
              </a:cxn>
              <a:cxn ang="0">
                <a:pos x="609" y="1680"/>
              </a:cxn>
              <a:cxn ang="0">
                <a:pos x="668" y="1138"/>
              </a:cxn>
              <a:cxn ang="0">
                <a:pos x="748" y="618"/>
              </a:cxn>
              <a:cxn ang="0">
                <a:pos x="783" y="324"/>
              </a:cxn>
              <a:cxn ang="0">
                <a:pos x="639" y="0"/>
              </a:cxn>
              <a:cxn ang="0">
                <a:pos x="609" y="90"/>
              </a:cxn>
            </a:cxnLst>
            <a:rect l="0" t="0" r="r" b="b"/>
            <a:pathLst>
              <a:path w="801" h="2114">
                <a:moveTo>
                  <a:pt x="609" y="90"/>
                </a:moveTo>
                <a:cubicBezTo>
                  <a:pt x="636" y="138"/>
                  <a:pt x="706" y="233"/>
                  <a:pt x="714" y="342"/>
                </a:cubicBezTo>
                <a:cubicBezTo>
                  <a:pt x="722" y="451"/>
                  <a:pt x="677" y="618"/>
                  <a:pt x="660" y="744"/>
                </a:cubicBezTo>
                <a:cubicBezTo>
                  <a:pt x="643" y="870"/>
                  <a:pt x="622" y="987"/>
                  <a:pt x="609" y="1098"/>
                </a:cubicBezTo>
                <a:cubicBezTo>
                  <a:pt x="596" y="1209"/>
                  <a:pt x="594" y="1310"/>
                  <a:pt x="580" y="1410"/>
                </a:cubicBezTo>
                <a:cubicBezTo>
                  <a:pt x="566" y="1510"/>
                  <a:pt x="578" y="1610"/>
                  <a:pt x="525" y="1698"/>
                </a:cubicBezTo>
                <a:cubicBezTo>
                  <a:pt x="472" y="1786"/>
                  <a:pt x="348" y="1879"/>
                  <a:pt x="261" y="1938"/>
                </a:cubicBezTo>
                <a:cubicBezTo>
                  <a:pt x="174" y="1997"/>
                  <a:pt x="46" y="2023"/>
                  <a:pt x="3" y="2052"/>
                </a:cubicBezTo>
                <a:cubicBezTo>
                  <a:pt x="5" y="2088"/>
                  <a:pt x="0" y="2076"/>
                  <a:pt x="4" y="2114"/>
                </a:cubicBezTo>
                <a:cubicBezTo>
                  <a:pt x="68" y="2098"/>
                  <a:pt x="262" y="2023"/>
                  <a:pt x="363" y="1947"/>
                </a:cubicBezTo>
                <a:cubicBezTo>
                  <a:pt x="464" y="1875"/>
                  <a:pt x="558" y="1815"/>
                  <a:pt x="609" y="1680"/>
                </a:cubicBezTo>
                <a:cubicBezTo>
                  <a:pt x="660" y="1545"/>
                  <a:pt x="645" y="1315"/>
                  <a:pt x="668" y="1138"/>
                </a:cubicBezTo>
                <a:cubicBezTo>
                  <a:pt x="691" y="961"/>
                  <a:pt x="729" y="754"/>
                  <a:pt x="748" y="618"/>
                </a:cubicBezTo>
                <a:cubicBezTo>
                  <a:pt x="767" y="482"/>
                  <a:pt x="801" y="427"/>
                  <a:pt x="783" y="324"/>
                </a:cubicBezTo>
                <a:cubicBezTo>
                  <a:pt x="765" y="221"/>
                  <a:pt x="668" y="39"/>
                  <a:pt x="639" y="0"/>
                </a:cubicBezTo>
                <a:cubicBezTo>
                  <a:pt x="610" y="8"/>
                  <a:pt x="567" y="53"/>
                  <a:pt x="609" y="90"/>
                </a:cubicBezTo>
                <a:close/>
              </a:path>
            </a:pathLst>
          </a:custGeom>
          <a:solidFill>
            <a:srgbClr val="99FF99"/>
          </a:solidFill>
          <a:ln w="12700" cap="flat" cmpd="sng">
            <a:solidFill>
              <a:srgbClr val="0033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6209" name="Oval 17"/>
          <p:cNvSpPr>
            <a:spLocks noChangeArrowheads="1"/>
          </p:cNvSpPr>
          <p:nvPr/>
        </p:nvSpPr>
        <p:spPr bwMode="auto">
          <a:xfrm>
            <a:off x="6424613" y="5064125"/>
            <a:ext cx="88900" cy="138113"/>
          </a:xfrm>
          <a:prstGeom prst="ellipse">
            <a:avLst/>
          </a:prstGeom>
          <a:solidFill>
            <a:srgbClr val="99FF99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6204" name="Freeform 12"/>
          <p:cNvSpPr>
            <a:spLocks/>
          </p:cNvSpPr>
          <p:nvPr/>
        </p:nvSpPr>
        <p:spPr bwMode="auto">
          <a:xfrm>
            <a:off x="6407150" y="1792288"/>
            <a:ext cx="941388" cy="3243262"/>
          </a:xfrm>
          <a:custGeom>
            <a:avLst/>
            <a:gdLst/>
            <a:ahLst/>
            <a:cxnLst>
              <a:cxn ang="0">
                <a:pos x="332" y="126"/>
              </a:cxn>
              <a:cxn ang="0">
                <a:pos x="506" y="342"/>
              </a:cxn>
              <a:cxn ang="0">
                <a:pos x="452" y="744"/>
              </a:cxn>
              <a:cxn ang="0">
                <a:pos x="401" y="1098"/>
              </a:cxn>
              <a:cxn ang="0">
                <a:pos x="372" y="1410"/>
              </a:cxn>
              <a:cxn ang="0">
                <a:pos x="317" y="1698"/>
              </a:cxn>
              <a:cxn ang="0">
                <a:pos x="53" y="1938"/>
              </a:cxn>
              <a:cxn ang="0">
                <a:pos x="2" y="1971"/>
              </a:cxn>
              <a:cxn ang="0">
                <a:pos x="5" y="2043"/>
              </a:cxn>
              <a:cxn ang="0">
                <a:pos x="155" y="1947"/>
              </a:cxn>
              <a:cxn ang="0">
                <a:pos x="401" y="1680"/>
              </a:cxn>
              <a:cxn ang="0">
                <a:pos x="460" y="1138"/>
              </a:cxn>
              <a:cxn ang="0">
                <a:pos x="540" y="618"/>
              </a:cxn>
              <a:cxn ang="0">
                <a:pos x="575" y="324"/>
              </a:cxn>
              <a:cxn ang="0">
                <a:pos x="431" y="0"/>
              </a:cxn>
              <a:cxn ang="0">
                <a:pos x="332" y="126"/>
              </a:cxn>
            </a:cxnLst>
            <a:rect l="0" t="0" r="r" b="b"/>
            <a:pathLst>
              <a:path w="593" h="2043">
                <a:moveTo>
                  <a:pt x="332" y="126"/>
                </a:moveTo>
                <a:cubicBezTo>
                  <a:pt x="359" y="174"/>
                  <a:pt x="486" y="239"/>
                  <a:pt x="506" y="342"/>
                </a:cubicBezTo>
                <a:cubicBezTo>
                  <a:pt x="526" y="445"/>
                  <a:pt x="469" y="618"/>
                  <a:pt x="452" y="744"/>
                </a:cubicBezTo>
                <a:cubicBezTo>
                  <a:pt x="435" y="870"/>
                  <a:pt x="414" y="987"/>
                  <a:pt x="401" y="1098"/>
                </a:cubicBezTo>
                <a:cubicBezTo>
                  <a:pt x="388" y="1209"/>
                  <a:pt x="386" y="1310"/>
                  <a:pt x="372" y="1410"/>
                </a:cubicBezTo>
                <a:cubicBezTo>
                  <a:pt x="358" y="1510"/>
                  <a:pt x="370" y="1610"/>
                  <a:pt x="317" y="1698"/>
                </a:cubicBezTo>
                <a:cubicBezTo>
                  <a:pt x="264" y="1786"/>
                  <a:pt x="106" y="1893"/>
                  <a:pt x="53" y="1938"/>
                </a:cubicBezTo>
                <a:cubicBezTo>
                  <a:pt x="0" y="1983"/>
                  <a:pt x="10" y="1954"/>
                  <a:pt x="2" y="1971"/>
                </a:cubicBezTo>
                <a:cubicBezTo>
                  <a:pt x="4" y="2007"/>
                  <a:pt x="1" y="2005"/>
                  <a:pt x="5" y="2043"/>
                </a:cubicBezTo>
                <a:cubicBezTo>
                  <a:pt x="69" y="2027"/>
                  <a:pt x="89" y="2007"/>
                  <a:pt x="155" y="1947"/>
                </a:cubicBezTo>
                <a:cubicBezTo>
                  <a:pt x="221" y="1887"/>
                  <a:pt x="350" y="1815"/>
                  <a:pt x="401" y="1680"/>
                </a:cubicBezTo>
                <a:cubicBezTo>
                  <a:pt x="452" y="1545"/>
                  <a:pt x="437" y="1315"/>
                  <a:pt x="460" y="1138"/>
                </a:cubicBezTo>
                <a:cubicBezTo>
                  <a:pt x="483" y="961"/>
                  <a:pt x="521" y="754"/>
                  <a:pt x="540" y="618"/>
                </a:cubicBezTo>
                <a:cubicBezTo>
                  <a:pt x="559" y="482"/>
                  <a:pt x="593" y="427"/>
                  <a:pt x="575" y="324"/>
                </a:cubicBezTo>
                <a:cubicBezTo>
                  <a:pt x="557" y="221"/>
                  <a:pt x="472" y="33"/>
                  <a:pt x="431" y="0"/>
                </a:cubicBezTo>
                <a:cubicBezTo>
                  <a:pt x="402" y="8"/>
                  <a:pt x="290" y="89"/>
                  <a:pt x="332" y="126"/>
                </a:cubicBezTo>
                <a:close/>
              </a:path>
            </a:pathLst>
          </a:custGeom>
          <a:solidFill>
            <a:srgbClr val="FFCCCC"/>
          </a:solidFill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6210" name="Freeform 18"/>
          <p:cNvSpPr>
            <a:spLocks/>
          </p:cNvSpPr>
          <p:nvPr/>
        </p:nvSpPr>
        <p:spPr bwMode="auto">
          <a:xfrm>
            <a:off x="6608763" y="3141663"/>
            <a:ext cx="414337" cy="1697037"/>
          </a:xfrm>
          <a:custGeom>
            <a:avLst/>
            <a:gdLst/>
            <a:ahLst/>
            <a:cxnLst>
              <a:cxn ang="0">
                <a:pos x="116" y="72"/>
              </a:cxn>
              <a:cxn ang="0">
                <a:pos x="20" y="594"/>
              </a:cxn>
              <a:cxn ang="0">
                <a:pos x="26" y="1032"/>
              </a:cxn>
              <a:cxn ang="0">
                <a:pos x="175" y="816"/>
              </a:cxn>
              <a:cxn ang="0">
                <a:pos x="254" y="570"/>
              </a:cxn>
              <a:cxn ang="0">
                <a:pos x="218" y="162"/>
              </a:cxn>
              <a:cxn ang="0">
                <a:pos x="116" y="72"/>
              </a:cxn>
            </a:cxnLst>
            <a:rect l="0" t="0" r="r" b="b"/>
            <a:pathLst>
              <a:path w="261" h="1069">
                <a:moveTo>
                  <a:pt x="116" y="72"/>
                </a:moveTo>
                <a:cubicBezTo>
                  <a:pt x="83" y="144"/>
                  <a:pt x="35" y="434"/>
                  <a:pt x="20" y="594"/>
                </a:cubicBezTo>
                <a:cubicBezTo>
                  <a:pt x="5" y="754"/>
                  <a:pt x="0" y="995"/>
                  <a:pt x="26" y="1032"/>
                </a:cubicBezTo>
                <a:cubicBezTo>
                  <a:pt x="52" y="1069"/>
                  <a:pt x="137" y="893"/>
                  <a:pt x="175" y="816"/>
                </a:cubicBezTo>
                <a:cubicBezTo>
                  <a:pt x="213" y="739"/>
                  <a:pt x="247" y="679"/>
                  <a:pt x="254" y="570"/>
                </a:cubicBezTo>
                <a:cubicBezTo>
                  <a:pt x="261" y="461"/>
                  <a:pt x="239" y="245"/>
                  <a:pt x="218" y="162"/>
                </a:cubicBezTo>
                <a:cubicBezTo>
                  <a:pt x="197" y="79"/>
                  <a:pt x="149" y="0"/>
                  <a:pt x="116" y="72"/>
                </a:cubicBezTo>
                <a:close/>
              </a:path>
            </a:pathLst>
          </a:custGeom>
          <a:gradFill rotWithShape="0">
            <a:gsLst>
              <a:gs pos="0">
                <a:srgbClr val="FF0066">
                  <a:gamma/>
                  <a:shade val="46275"/>
                  <a:invGamma/>
                </a:srgbClr>
              </a:gs>
              <a:gs pos="50000">
                <a:srgbClr val="FF0066"/>
              </a:gs>
              <a:gs pos="100000">
                <a:srgbClr val="FF0066">
                  <a:gamma/>
                  <a:shade val="46275"/>
                  <a:invGamma/>
                </a:srgbClr>
              </a:gs>
            </a:gsLst>
            <a:lin ang="0" scaled="1"/>
          </a:gradFill>
          <a:ln w="1270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6212" name="Freeform 20"/>
          <p:cNvSpPr>
            <a:spLocks/>
          </p:cNvSpPr>
          <p:nvPr/>
        </p:nvSpPr>
        <p:spPr bwMode="auto">
          <a:xfrm>
            <a:off x="6156325" y="1557338"/>
            <a:ext cx="920750" cy="3898900"/>
          </a:xfrm>
          <a:custGeom>
            <a:avLst/>
            <a:gdLst/>
            <a:ahLst/>
            <a:cxnLst>
              <a:cxn ang="0">
                <a:pos x="29" y="126"/>
              </a:cxn>
              <a:cxn ang="0">
                <a:pos x="389" y="0"/>
              </a:cxn>
              <a:cxn ang="0">
                <a:pos x="497" y="420"/>
              </a:cxn>
              <a:cxn ang="0">
                <a:pos x="551" y="834"/>
              </a:cxn>
              <a:cxn ang="0">
                <a:pos x="323" y="1254"/>
              </a:cxn>
              <a:cxn ang="0">
                <a:pos x="329" y="1806"/>
              </a:cxn>
              <a:cxn ang="0">
                <a:pos x="251" y="2226"/>
              </a:cxn>
              <a:cxn ang="0">
                <a:pos x="125" y="2412"/>
              </a:cxn>
              <a:cxn ang="0">
                <a:pos x="233" y="1962"/>
              </a:cxn>
              <a:cxn ang="0">
                <a:pos x="221" y="1224"/>
              </a:cxn>
              <a:cxn ang="0">
                <a:pos x="23" y="1056"/>
              </a:cxn>
              <a:cxn ang="0">
                <a:pos x="83" y="840"/>
              </a:cxn>
              <a:cxn ang="0">
                <a:pos x="107" y="750"/>
              </a:cxn>
              <a:cxn ang="0">
                <a:pos x="35" y="624"/>
              </a:cxn>
              <a:cxn ang="0">
                <a:pos x="91" y="318"/>
              </a:cxn>
              <a:cxn ang="0">
                <a:pos x="29" y="126"/>
              </a:cxn>
            </a:cxnLst>
            <a:rect l="0" t="0" r="r" b="b"/>
            <a:pathLst>
              <a:path w="580" h="2456">
                <a:moveTo>
                  <a:pt x="29" y="126"/>
                </a:moveTo>
                <a:cubicBezTo>
                  <a:pt x="71" y="76"/>
                  <a:pt x="299" y="12"/>
                  <a:pt x="389" y="0"/>
                </a:cubicBezTo>
                <a:cubicBezTo>
                  <a:pt x="413" y="60"/>
                  <a:pt x="473" y="277"/>
                  <a:pt x="497" y="420"/>
                </a:cubicBezTo>
                <a:cubicBezTo>
                  <a:pt x="524" y="559"/>
                  <a:pt x="580" y="695"/>
                  <a:pt x="551" y="834"/>
                </a:cubicBezTo>
                <a:cubicBezTo>
                  <a:pt x="522" y="973"/>
                  <a:pt x="360" y="1092"/>
                  <a:pt x="323" y="1254"/>
                </a:cubicBezTo>
                <a:cubicBezTo>
                  <a:pt x="286" y="1416"/>
                  <a:pt x="341" y="1644"/>
                  <a:pt x="329" y="1806"/>
                </a:cubicBezTo>
                <a:cubicBezTo>
                  <a:pt x="317" y="1968"/>
                  <a:pt x="285" y="2125"/>
                  <a:pt x="251" y="2226"/>
                </a:cubicBezTo>
                <a:cubicBezTo>
                  <a:pt x="217" y="2327"/>
                  <a:pt x="128" y="2456"/>
                  <a:pt x="125" y="2412"/>
                </a:cubicBezTo>
                <a:cubicBezTo>
                  <a:pt x="122" y="2368"/>
                  <a:pt x="217" y="2160"/>
                  <a:pt x="233" y="1962"/>
                </a:cubicBezTo>
                <a:cubicBezTo>
                  <a:pt x="249" y="1764"/>
                  <a:pt x="256" y="1375"/>
                  <a:pt x="221" y="1224"/>
                </a:cubicBezTo>
                <a:cubicBezTo>
                  <a:pt x="186" y="1073"/>
                  <a:pt x="46" y="1120"/>
                  <a:pt x="23" y="1056"/>
                </a:cubicBezTo>
                <a:cubicBezTo>
                  <a:pt x="0" y="992"/>
                  <a:pt x="69" y="891"/>
                  <a:pt x="83" y="840"/>
                </a:cubicBezTo>
                <a:cubicBezTo>
                  <a:pt x="97" y="789"/>
                  <a:pt x="115" y="786"/>
                  <a:pt x="107" y="750"/>
                </a:cubicBezTo>
                <a:cubicBezTo>
                  <a:pt x="99" y="714"/>
                  <a:pt x="38" y="696"/>
                  <a:pt x="35" y="624"/>
                </a:cubicBezTo>
                <a:cubicBezTo>
                  <a:pt x="32" y="552"/>
                  <a:pt x="92" y="401"/>
                  <a:pt x="91" y="318"/>
                </a:cubicBezTo>
                <a:cubicBezTo>
                  <a:pt x="90" y="235"/>
                  <a:pt x="42" y="166"/>
                  <a:pt x="29" y="126"/>
                </a:cubicBezTo>
                <a:close/>
              </a:path>
            </a:pathLst>
          </a:custGeom>
          <a:gradFill rotWithShape="0">
            <a:gsLst>
              <a:gs pos="0">
                <a:srgbClr val="EAEAEA"/>
              </a:gs>
              <a:gs pos="100000">
                <a:srgbClr val="EAEAEA">
                  <a:gamma/>
                  <a:shade val="69804"/>
                  <a:invGamma/>
                </a:srgbClr>
              </a:gs>
            </a:gsLst>
            <a:lin ang="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6218" name="Text Box 26"/>
          <p:cNvSpPr txBox="1">
            <a:spLocks noChangeArrowheads="1"/>
          </p:cNvSpPr>
          <p:nvPr/>
        </p:nvSpPr>
        <p:spPr bwMode="auto">
          <a:xfrm>
            <a:off x="1" y="838201"/>
            <a:ext cx="5029200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58775" lvl="2" algn="just">
              <a:buClr>
                <a:srgbClr val="FF0000"/>
              </a:buClr>
              <a:buFont typeface="Wingdings 3" pitchFamily="18" charset="2"/>
              <a:buChar char=""/>
            </a:pPr>
            <a:r>
              <a:rPr lang="en-GB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Urinary </a:t>
            </a:r>
            <a:r>
              <a:rPr lang="en-GB" sz="2000" dirty="0"/>
              <a:t>and </a:t>
            </a:r>
            <a:r>
              <a:rPr lang="en-GB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reproductive </a:t>
            </a:r>
            <a:r>
              <a:rPr lang="en-GB" sz="2000" dirty="0"/>
              <a:t>systems are closely associated in </a:t>
            </a:r>
            <a:r>
              <a:rPr lang="en-GB" sz="2000" dirty="0" err="1"/>
              <a:t>topography,function</a:t>
            </a:r>
            <a:r>
              <a:rPr lang="en-GB" sz="2000" dirty="0"/>
              <a:t> and  development.</a:t>
            </a:r>
          </a:p>
          <a:p>
            <a:pPr marL="358775" lvl="2" algn="just">
              <a:buClr>
                <a:srgbClr val="FF0000"/>
              </a:buClr>
              <a:buFont typeface="Wingdings 3" pitchFamily="18" charset="2"/>
              <a:buChar char=""/>
            </a:pPr>
            <a:r>
              <a:rPr lang="en-GB" sz="2000" dirty="0"/>
              <a:t> Two </a:t>
            </a:r>
            <a:r>
              <a:rPr lang="en-GB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systems </a:t>
            </a:r>
            <a:r>
              <a:rPr lang="en-GB" sz="2000" dirty="0"/>
              <a:t>have  common </a:t>
            </a:r>
            <a:r>
              <a:rPr lang="en-GB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origin</a:t>
            </a:r>
            <a:r>
              <a:rPr lang="en-GB" sz="2000" dirty="0"/>
              <a:t> from the </a:t>
            </a:r>
            <a:r>
              <a:rPr lang="en-GB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urogenital</a:t>
            </a:r>
            <a:r>
              <a:rPr lang="en-GB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ridge(UGR)</a:t>
            </a:r>
            <a:r>
              <a:rPr lang="en-GB" sz="2000" dirty="0"/>
              <a:t> and have homologous structures.</a:t>
            </a:r>
          </a:p>
          <a:p>
            <a:pPr marL="358775" lvl="2" algn="just">
              <a:buClr>
                <a:srgbClr val="FF0000"/>
              </a:buClr>
              <a:buFont typeface="Wingdings 3" pitchFamily="18" charset="2"/>
              <a:buChar char=""/>
            </a:pPr>
            <a:r>
              <a:rPr lang="en-GB" sz="2000" dirty="0"/>
              <a:t> I</a:t>
            </a:r>
            <a:r>
              <a:rPr lang="en-GB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nternal genital</a:t>
            </a:r>
            <a:r>
              <a:rPr lang="en-GB" sz="2000" dirty="0"/>
              <a:t> duct system is derived from the foetal </a:t>
            </a:r>
            <a:r>
              <a:rPr lang="en-GB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urinary system</a:t>
            </a:r>
            <a:r>
              <a:rPr lang="en-GB" sz="2000" dirty="0"/>
              <a:t>. </a:t>
            </a:r>
          </a:p>
          <a:p>
            <a:pPr marL="358775" lvl="2" algn="just">
              <a:buClr>
                <a:srgbClr val="FF0000"/>
              </a:buClr>
              <a:buFont typeface="Wingdings 3" pitchFamily="18" charset="2"/>
              <a:buChar char=""/>
            </a:pPr>
            <a:r>
              <a:rPr lang="en-GB" sz="2000" dirty="0"/>
              <a:t>Malformation of one system affects the other.</a:t>
            </a:r>
          </a:p>
          <a:p>
            <a:pPr marL="358775" lvl="2" algn="just">
              <a:buClr>
                <a:srgbClr val="FF0000"/>
              </a:buClr>
              <a:buFont typeface="Wingdings 3" pitchFamily="18" charset="2"/>
              <a:buChar char=""/>
            </a:pPr>
            <a:r>
              <a:rPr lang="en-GB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The UGR</a:t>
            </a:r>
            <a:r>
              <a:rPr lang="en-GB" sz="2000" dirty="0"/>
              <a:t> is longitudinal swelling in </a:t>
            </a:r>
            <a:r>
              <a:rPr lang="en-GB" sz="2000" dirty="0" err="1"/>
              <a:t>dorsolateral</a:t>
            </a:r>
            <a:r>
              <a:rPr lang="en-GB" sz="2000" dirty="0"/>
              <a:t> side of  the abdomen</a:t>
            </a:r>
          </a:p>
          <a:p>
            <a:pPr marL="358775" lvl="2" algn="just">
              <a:buClr>
                <a:srgbClr val="FF0000"/>
              </a:buClr>
              <a:buFont typeface="Wingdings 3" pitchFamily="18" charset="2"/>
              <a:buChar char=""/>
            </a:pPr>
            <a:r>
              <a:rPr lang="en-GB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UGR</a:t>
            </a:r>
            <a:r>
              <a:rPr lang="en-GB" sz="2000" dirty="0"/>
              <a:t>--&gt; formed mostly from</a:t>
            </a:r>
          </a:p>
          <a:p>
            <a:pPr algn="just">
              <a:buClr>
                <a:srgbClr val="FF0000"/>
              </a:buClr>
              <a:buFont typeface="Wingdings 3" pitchFamily="18" charset="2"/>
              <a:buNone/>
            </a:pPr>
            <a:r>
              <a:rPr lang="en-GB" sz="2000" dirty="0"/>
              <a:t>--non-segmented intermediate mesoderm</a:t>
            </a:r>
          </a:p>
          <a:p>
            <a:pPr marL="358775" lvl="2" algn="just">
              <a:buClr>
                <a:srgbClr val="FF0000"/>
              </a:buClr>
              <a:buFont typeface="Wingdings 3" pitchFamily="18" charset="2"/>
              <a:buChar char=""/>
            </a:pPr>
            <a:r>
              <a:rPr lang="en-GB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Lateral</a:t>
            </a:r>
            <a:r>
              <a:rPr lang="en-GB" sz="2000" dirty="0"/>
              <a:t> UGR(</a:t>
            </a:r>
            <a:r>
              <a:rPr lang="en-GB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nephrogenic</a:t>
            </a:r>
            <a:r>
              <a:rPr lang="en-GB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plate) forms urinary organs</a:t>
            </a:r>
            <a:r>
              <a:rPr lang="en-GB" sz="2000" dirty="0"/>
              <a:t> and </a:t>
            </a:r>
            <a:r>
              <a:rPr lang="en-GB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internal genital</a:t>
            </a:r>
            <a:r>
              <a:rPr lang="en-GB" sz="2000" dirty="0"/>
              <a:t> ducts. </a:t>
            </a:r>
          </a:p>
          <a:p>
            <a:pPr marL="358775" lvl="2" algn="just">
              <a:buClr>
                <a:srgbClr val="FF0000"/>
              </a:buClr>
              <a:buFont typeface="Wingdings 3" pitchFamily="18" charset="2"/>
              <a:buChar char=""/>
            </a:pPr>
            <a:r>
              <a:rPr lang="en-GB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Ventromedial</a:t>
            </a:r>
            <a:r>
              <a:rPr lang="en-GB" sz="2000" dirty="0"/>
              <a:t> UGR is </a:t>
            </a:r>
            <a:r>
              <a:rPr lang="en-GB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genital ridge</a:t>
            </a:r>
            <a:r>
              <a:rPr lang="en-GB" sz="2000" dirty="0"/>
              <a:t>, forms </a:t>
            </a:r>
            <a:r>
              <a:rPr lang="en-GB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gonads</a:t>
            </a:r>
            <a:r>
              <a:rPr lang="en-GB" sz="2000" dirty="0"/>
              <a:t>.</a:t>
            </a:r>
          </a:p>
          <a:p>
            <a:endParaRPr lang="en-GB" sz="2000" dirty="0"/>
          </a:p>
        </p:txBody>
      </p:sp>
      <p:sp>
        <p:nvSpPr>
          <p:cNvPr id="136235" name="Text Box 43"/>
          <p:cNvSpPr txBox="1">
            <a:spLocks noChangeArrowheads="1"/>
          </p:cNvSpPr>
          <p:nvPr/>
        </p:nvSpPr>
        <p:spPr bwMode="auto">
          <a:xfrm>
            <a:off x="5724525" y="6165850"/>
            <a:ext cx="31448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2400" b="1">
                <a:solidFill>
                  <a:srgbClr val="FFFF00"/>
                </a:solidFill>
              </a:rPr>
              <a:t>The Urogenital ridge</a:t>
            </a:r>
          </a:p>
        </p:txBody>
      </p:sp>
      <p:sp>
        <p:nvSpPr>
          <p:cNvPr id="136237" name="Text Box 45"/>
          <p:cNvSpPr txBox="1">
            <a:spLocks noChangeArrowheads="1"/>
          </p:cNvSpPr>
          <p:nvPr/>
        </p:nvSpPr>
        <p:spPr bwMode="auto">
          <a:xfrm>
            <a:off x="7596188" y="4868863"/>
            <a:ext cx="14922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/>
              <a:t>Mesonephric</a:t>
            </a:r>
          </a:p>
          <a:p>
            <a:r>
              <a:rPr lang="en-GB"/>
              <a:t>Duct</a:t>
            </a:r>
          </a:p>
        </p:txBody>
      </p:sp>
      <p:sp>
        <p:nvSpPr>
          <p:cNvPr id="136238" name="Text Box 46"/>
          <p:cNvSpPr txBox="1">
            <a:spLocks noChangeArrowheads="1"/>
          </p:cNvSpPr>
          <p:nvPr/>
        </p:nvSpPr>
        <p:spPr bwMode="auto">
          <a:xfrm>
            <a:off x="5508625" y="5445125"/>
            <a:ext cx="2038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/>
              <a:t>Paramesonephric </a:t>
            </a:r>
          </a:p>
          <a:p>
            <a:r>
              <a:rPr lang="en-GB"/>
              <a:t>duct</a:t>
            </a:r>
          </a:p>
        </p:txBody>
      </p:sp>
      <p:sp>
        <p:nvSpPr>
          <p:cNvPr id="136239" name="Text Box 47"/>
          <p:cNvSpPr txBox="1">
            <a:spLocks noChangeArrowheads="1"/>
          </p:cNvSpPr>
          <p:nvPr/>
        </p:nvSpPr>
        <p:spPr bwMode="auto">
          <a:xfrm>
            <a:off x="5292725" y="3573463"/>
            <a:ext cx="869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/>
              <a:t>Gonad</a:t>
            </a:r>
          </a:p>
        </p:txBody>
      </p:sp>
      <p:sp>
        <p:nvSpPr>
          <p:cNvPr id="136240" name="Line 48"/>
          <p:cNvSpPr>
            <a:spLocks noChangeShapeType="1"/>
          </p:cNvSpPr>
          <p:nvPr/>
        </p:nvSpPr>
        <p:spPr bwMode="auto">
          <a:xfrm flipH="1" flipV="1">
            <a:off x="7667625" y="2852738"/>
            <a:ext cx="433388" cy="7207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6241" name="Line 49"/>
          <p:cNvSpPr>
            <a:spLocks noChangeShapeType="1"/>
          </p:cNvSpPr>
          <p:nvPr/>
        </p:nvSpPr>
        <p:spPr bwMode="auto">
          <a:xfrm flipH="1" flipV="1">
            <a:off x="7308850" y="4508500"/>
            <a:ext cx="719138" cy="43338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6242" name="Line 50"/>
          <p:cNvSpPr>
            <a:spLocks noChangeShapeType="1"/>
          </p:cNvSpPr>
          <p:nvPr/>
        </p:nvSpPr>
        <p:spPr bwMode="auto">
          <a:xfrm flipH="1" flipV="1">
            <a:off x="6877050" y="4581525"/>
            <a:ext cx="71438" cy="100806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6244" name="AutoShape 52"/>
          <p:cNvSpPr>
            <a:spLocks noChangeArrowheads="1"/>
          </p:cNvSpPr>
          <p:nvPr/>
        </p:nvSpPr>
        <p:spPr bwMode="auto">
          <a:xfrm>
            <a:off x="8243888" y="1052513"/>
            <a:ext cx="363537" cy="363537"/>
          </a:xfrm>
          <a:custGeom>
            <a:avLst/>
            <a:gdLst>
              <a:gd name="G0" fmla="+- 6480 0 0"/>
              <a:gd name="G1" fmla="+- 8640 0 0"/>
              <a:gd name="G2" fmla="+- 4320 0 0"/>
              <a:gd name="G3" fmla="+- 21600 0 6480"/>
              <a:gd name="G4" fmla="+- 21600 0 8640"/>
              <a:gd name="G5" fmla="+- 21600 0 4320"/>
              <a:gd name="G6" fmla="+- 6480 0 10800"/>
              <a:gd name="G7" fmla="+- 8640 0 10800"/>
              <a:gd name="G8" fmla="*/ G7 4320 G6"/>
              <a:gd name="G9" fmla="+- 21600 0 G8"/>
              <a:gd name="T0" fmla="*/ G8 w 21600"/>
              <a:gd name="T1" fmla="*/ G1 h 21600"/>
              <a:gd name="T2" fmla="*/ G9 w 21600"/>
              <a:gd name="T3" fmla="*/ G4 h 21600"/>
            </a:gdLst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T0" t="T1" r="T2" b="T3"/>
            <a:pathLst>
              <a:path w="21600" h="21600">
                <a:moveTo>
                  <a:pt x="10800" y="0"/>
                </a:moveTo>
                <a:lnTo>
                  <a:pt x="6480" y="4320"/>
                </a:lnTo>
                <a:lnTo>
                  <a:pt x="8640" y="4320"/>
                </a:lnTo>
                <a:lnTo>
                  <a:pt x="8640" y="8640"/>
                </a:lnTo>
                <a:lnTo>
                  <a:pt x="4320" y="8640"/>
                </a:lnTo>
                <a:lnTo>
                  <a:pt x="4320" y="6480"/>
                </a:lnTo>
                <a:lnTo>
                  <a:pt x="0" y="10800"/>
                </a:lnTo>
                <a:lnTo>
                  <a:pt x="4320" y="15120"/>
                </a:lnTo>
                <a:lnTo>
                  <a:pt x="4320" y="12960"/>
                </a:lnTo>
                <a:lnTo>
                  <a:pt x="8640" y="12960"/>
                </a:lnTo>
                <a:lnTo>
                  <a:pt x="8640" y="17280"/>
                </a:lnTo>
                <a:lnTo>
                  <a:pt x="6480" y="17280"/>
                </a:lnTo>
                <a:lnTo>
                  <a:pt x="10800" y="21600"/>
                </a:lnTo>
                <a:lnTo>
                  <a:pt x="15120" y="17280"/>
                </a:lnTo>
                <a:lnTo>
                  <a:pt x="12960" y="17280"/>
                </a:lnTo>
                <a:lnTo>
                  <a:pt x="12960" y="12960"/>
                </a:lnTo>
                <a:lnTo>
                  <a:pt x="17280" y="12960"/>
                </a:lnTo>
                <a:lnTo>
                  <a:pt x="17280" y="15120"/>
                </a:lnTo>
                <a:lnTo>
                  <a:pt x="21600" y="10800"/>
                </a:lnTo>
                <a:lnTo>
                  <a:pt x="17280" y="6480"/>
                </a:lnTo>
                <a:lnTo>
                  <a:pt x="17280" y="8640"/>
                </a:lnTo>
                <a:lnTo>
                  <a:pt x="12960" y="8640"/>
                </a:lnTo>
                <a:lnTo>
                  <a:pt x="12960" y="4320"/>
                </a:lnTo>
                <a:lnTo>
                  <a:pt x="15120" y="432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6245" name="Text Box 53"/>
          <p:cNvSpPr txBox="1">
            <a:spLocks noChangeArrowheads="1"/>
          </p:cNvSpPr>
          <p:nvPr/>
        </p:nvSpPr>
        <p:spPr bwMode="auto">
          <a:xfrm>
            <a:off x="8172450" y="666750"/>
            <a:ext cx="530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2000" b="1">
                <a:solidFill>
                  <a:srgbClr val="FFFF00"/>
                </a:solidFill>
              </a:rPr>
              <a:t>Cr</a:t>
            </a:r>
            <a:r>
              <a:rPr lang="en-GB"/>
              <a:t>.</a:t>
            </a:r>
          </a:p>
        </p:txBody>
      </p:sp>
      <p:sp>
        <p:nvSpPr>
          <p:cNvPr id="136246" name="Text Box 54"/>
          <p:cNvSpPr txBox="1">
            <a:spLocks noChangeArrowheads="1"/>
          </p:cNvSpPr>
          <p:nvPr/>
        </p:nvSpPr>
        <p:spPr bwMode="auto">
          <a:xfrm>
            <a:off x="7956550" y="1052513"/>
            <a:ext cx="354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2000" b="1">
                <a:solidFill>
                  <a:srgbClr val="FFFF00"/>
                </a:solidFill>
              </a:rPr>
              <a:t>V</a:t>
            </a:r>
          </a:p>
        </p:txBody>
      </p:sp>
      <p:sp>
        <p:nvSpPr>
          <p:cNvPr id="136247" name="Text Box 55"/>
          <p:cNvSpPr txBox="1">
            <a:spLocks noChangeArrowheads="1"/>
          </p:cNvSpPr>
          <p:nvPr/>
        </p:nvSpPr>
        <p:spPr bwMode="auto">
          <a:xfrm>
            <a:off x="8583613" y="1047750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2000" b="1">
                <a:solidFill>
                  <a:srgbClr val="FFFF00"/>
                </a:solidFill>
              </a:rPr>
              <a:t>D</a:t>
            </a:r>
          </a:p>
        </p:txBody>
      </p:sp>
      <p:sp>
        <p:nvSpPr>
          <p:cNvPr id="136248" name="Text Box 56"/>
          <p:cNvSpPr txBox="1">
            <a:spLocks noChangeArrowheads="1"/>
          </p:cNvSpPr>
          <p:nvPr/>
        </p:nvSpPr>
        <p:spPr bwMode="auto">
          <a:xfrm>
            <a:off x="8296275" y="1335088"/>
            <a:ext cx="579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2000" b="1">
                <a:solidFill>
                  <a:srgbClr val="FFFF00"/>
                </a:solidFill>
              </a:rPr>
              <a:t>Ca.</a:t>
            </a:r>
          </a:p>
        </p:txBody>
      </p:sp>
      <p:sp>
        <p:nvSpPr>
          <p:cNvPr id="136250" name="Text Box 58"/>
          <p:cNvSpPr txBox="1">
            <a:spLocks noChangeArrowheads="1"/>
          </p:cNvSpPr>
          <p:nvPr/>
        </p:nvSpPr>
        <p:spPr bwMode="auto">
          <a:xfrm>
            <a:off x="4932363" y="4005263"/>
            <a:ext cx="158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/>
              <a:t>(genital ridge)</a:t>
            </a:r>
          </a:p>
        </p:txBody>
      </p:sp>
      <p:sp>
        <p:nvSpPr>
          <p:cNvPr id="136252" name="Line 60"/>
          <p:cNvSpPr>
            <a:spLocks noChangeShapeType="1"/>
          </p:cNvSpPr>
          <p:nvPr/>
        </p:nvSpPr>
        <p:spPr bwMode="auto">
          <a:xfrm>
            <a:off x="6156325" y="3716338"/>
            <a:ext cx="720725" cy="21748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6253" name="Text Box 61"/>
          <p:cNvSpPr txBox="1">
            <a:spLocks noChangeArrowheads="1"/>
          </p:cNvSpPr>
          <p:nvPr/>
        </p:nvSpPr>
        <p:spPr bwMode="auto">
          <a:xfrm>
            <a:off x="7808913" y="3573463"/>
            <a:ext cx="1335087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1400" b="1"/>
              <a:t>Mesonephros</a:t>
            </a:r>
          </a:p>
          <a:p>
            <a:r>
              <a:rPr lang="en-GB" sz="1400" b="1"/>
              <a:t>(nephrogenic</a:t>
            </a:r>
          </a:p>
          <a:p>
            <a:r>
              <a:rPr lang="en-GB" sz="1400" b="1"/>
              <a:t>Plate)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28600" y="990600"/>
            <a:ext cx="8763000" cy="5334000"/>
          </a:xfrm>
        </p:spPr>
        <p:txBody>
          <a:bodyPr/>
          <a:lstStyle/>
          <a:p>
            <a:pPr algn="just"/>
            <a:r>
              <a:rPr lang="en-IN" dirty="0" smtClean="0"/>
              <a:t>From this partially segmented and partially unsegmented intermediate cell mass, 3 slightly overlapping Kidney is formed in intrauterine life in man in </a:t>
            </a:r>
            <a:r>
              <a:rPr lang="en-IN" dirty="0" err="1" smtClean="0"/>
              <a:t>craniocaudal</a:t>
            </a:r>
            <a:r>
              <a:rPr lang="en-IN" dirty="0" smtClean="0"/>
              <a:t> direction. They are –</a:t>
            </a:r>
            <a:endParaRPr lang="en-US" dirty="0" smtClean="0"/>
          </a:p>
          <a:p>
            <a:pPr lvl="0" algn="just"/>
            <a:endParaRPr lang="en-IN" dirty="0" smtClean="0"/>
          </a:p>
          <a:p>
            <a:pPr lvl="0" algn="just">
              <a:buNone/>
            </a:pPr>
            <a:r>
              <a:rPr lang="en-IN" dirty="0" smtClean="0"/>
              <a:t>1. </a:t>
            </a:r>
            <a:r>
              <a:rPr lang="en-IN" dirty="0" err="1" smtClean="0"/>
              <a:t>Pronephros</a:t>
            </a:r>
            <a:endParaRPr lang="en-US" dirty="0" smtClean="0"/>
          </a:p>
          <a:p>
            <a:pPr lvl="0" algn="just">
              <a:buNone/>
            </a:pPr>
            <a:r>
              <a:rPr lang="en-IN" dirty="0" smtClean="0"/>
              <a:t>2. </a:t>
            </a:r>
            <a:r>
              <a:rPr lang="en-IN" dirty="0" err="1" smtClean="0"/>
              <a:t>Mesonephros</a:t>
            </a:r>
            <a:r>
              <a:rPr lang="en-IN" dirty="0" smtClean="0"/>
              <a:t>  (These two are transitory kidney in man)</a:t>
            </a:r>
            <a:endParaRPr lang="en-US" dirty="0" smtClean="0"/>
          </a:p>
          <a:p>
            <a:pPr lvl="0" algn="just">
              <a:buNone/>
            </a:pPr>
            <a:r>
              <a:rPr lang="en-IN" dirty="0" smtClean="0"/>
              <a:t>3. </a:t>
            </a:r>
            <a:r>
              <a:rPr lang="en-IN" dirty="0" err="1" smtClean="0"/>
              <a:t>Metanephros</a:t>
            </a:r>
            <a:r>
              <a:rPr lang="en-IN" dirty="0" smtClean="0"/>
              <a:t> (Forms permanent kidney in man)</a:t>
            </a:r>
            <a:endParaRPr lang="en-US" dirty="0" smtClean="0"/>
          </a:p>
          <a:p>
            <a:pPr algn="just"/>
            <a:endParaRPr lang="en-IN" dirty="0" smtClean="0"/>
          </a:p>
          <a:p>
            <a:pPr algn="just"/>
            <a:r>
              <a:rPr lang="en-IN" dirty="0" smtClean="0"/>
              <a:t>Each kidney has number of tubules and ducts.</a:t>
            </a:r>
            <a:endParaRPr lang="en-US" dirty="0" smtClean="0"/>
          </a:p>
          <a:p>
            <a:pPr algn="just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52400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6248400"/>
          </a:xfrm>
        </p:spPr>
        <p:txBody>
          <a:bodyPr>
            <a:normAutofit fontScale="92500" lnSpcReduction="20000"/>
          </a:bodyPr>
          <a:lstStyle/>
          <a:p>
            <a:pPr lvl="0" algn="just"/>
            <a:r>
              <a:rPr lang="en-IN" b="1" dirty="0" smtClean="0">
                <a:solidFill>
                  <a:srgbClr val="C00000"/>
                </a:solidFill>
              </a:rPr>
              <a:t>PRONEPHRIC  (Cervical kidney) – </a:t>
            </a:r>
            <a:r>
              <a:rPr lang="en-IN" dirty="0" smtClean="0"/>
              <a:t>Develops in cervical </a:t>
            </a:r>
            <a:r>
              <a:rPr lang="en-IN" dirty="0" err="1" smtClean="0"/>
              <a:t>region.It</a:t>
            </a:r>
            <a:r>
              <a:rPr lang="en-IN" dirty="0" smtClean="0"/>
              <a:t> consist of </a:t>
            </a:r>
            <a:r>
              <a:rPr lang="en-IN" dirty="0" err="1" smtClean="0"/>
              <a:t>nephric</a:t>
            </a:r>
            <a:r>
              <a:rPr lang="en-IN" dirty="0" smtClean="0"/>
              <a:t> tubule which disappear , and </a:t>
            </a:r>
            <a:r>
              <a:rPr lang="en-IN" dirty="0" err="1" smtClean="0"/>
              <a:t>nephric</a:t>
            </a:r>
            <a:r>
              <a:rPr lang="en-IN" dirty="0" smtClean="0"/>
              <a:t> duct which persist. In man only </a:t>
            </a:r>
            <a:r>
              <a:rPr lang="en-IN" dirty="0" err="1" smtClean="0"/>
              <a:t>nephric</a:t>
            </a:r>
            <a:r>
              <a:rPr lang="en-IN" dirty="0" smtClean="0"/>
              <a:t> duct </a:t>
            </a:r>
            <a:r>
              <a:rPr lang="en-IN" dirty="0" err="1" smtClean="0"/>
              <a:t>persist,while</a:t>
            </a:r>
            <a:r>
              <a:rPr lang="en-IN" dirty="0" smtClean="0"/>
              <a:t> in Fish it is functioning kidney.</a:t>
            </a:r>
          </a:p>
          <a:p>
            <a:pPr lvl="0" algn="just"/>
            <a:endParaRPr lang="en-US" dirty="0" smtClean="0"/>
          </a:p>
          <a:p>
            <a:pPr lvl="0" algn="just"/>
            <a:r>
              <a:rPr lang="en-IN" b="1" dirty="0" smtClean="0">
                <a:solidFill>
                  <a:srgbClr val="C00000"/>
                </a:solidFill>
              </a:rPr>
              <a:t>MESONEPHRIC (</a:t>
            </a:r>
            <a:r>
              <a:rPr lang="en-IN" b="1" dirty="0" err="1" smtClean="0">
                <a:solidFill>
                  <a:srgbClr val="C00000"/>
                </a:solidFill>
              </a:rPr>
              <a:t>Thoracolumbar</a:t>
            </a:r>
            <a:r>
              <a:rPr lang="en-IN" b="1" dirty="0" smtClean="0">
                <a:solidFill>
                  <a:srgbClr val="C00000"/>
                </a:solidFill>
              </a:rPr>
              <a:t> kidney) – </a:t>
            </a:r>
            <a:endParaRPr lang="en-US" b="1" dirty="0" smtClean="0">
              <a:solidFill>
                <a:srgbClr val="C00000"/>
              </a:solidFill>
            </a:endParaRPr>
          </a:p>
          <a:p>
            <a:pPr lvl="0" algn="just"/>
            <a:r>
              <a:rPr lang="en-IN" dirty="0" smtClean="0"/>
              <a:t>Develops in </a:t>
            </a:r>
            <a:r>
              <a:rPr lang="en-IN" dirty="0" err="1" smtClean="0"/>
              <a:t>thoracolumbar</a:t>
            </a:r>
            <a:r>
              <a:rPr lang="en-IN" dirty="0" smtClean="0"/>
              <a:t> region</a:t>
            </a:r>
            <a:endParaRPr lang="en-US" dirty="0" smtClean="0"/>
          </a:p>
          <a:p>
            <a:pPr lvl="0" algn="just"/>
            <a:r>
              <a:rPr lang="en-IN" dirty="0" smtClean="0"/>
              <a:t>Mesonephric tubule opens into </a:t>
            </a:r>
            <a:r>
              <a:rPr lang="en-IN" dirty="0" err="1" smtClean="0"/>
              <a:t>nephric</a:t>
            </a:r>
            <a:r>
              <a:rPr lang="en-IN" dirty="0" smtClean="0"/>
              <a:t> duct which is now known as mesonephric duct.</a:t>
            </a:r>
            <a:endParaRPr lang="en-US" dirty="0" smtClean="0"/>
          </a:p>
          <a:p>
            <a:pPr lvl="0" algn="just"/>
            <a:r>
              <a:rPr lang="en-IN" dirty="0" smtClean="0"/>
              <a:t>These two changes its liability from urinary system to genital system and forms duct system in testis. So misdirected attempt to form kidney. This is permanent kidney in Amphibians.</a:t>
            </a:r>
          </a:p>
          <a:p>
            <a:pPr lvl="0" algn="just"/>
            <a:endParaRPr lang="en-US" dirty="0" smtClean="0"/>
          </a:p>
          <a:p>
            <a:pPr lvl="0" algn="just"/>
            <a:r>
              <a:rPr lang="en-IN" b="1" dirty="0" smtClean="0">
                <a:solidFill>
                  <a:srgbClr val="C00000"/>
                </a:solidFill>
              </a:rPr>
              <a:t>METANEPHRIC (Sacral kidney) – </a:t>
            </a:r>
            <a:endParaRPr lang="en-US" b="1" dirty="0" smtClean="0">
              <a:solidFill>
                <a:srgbClr val="C00000"/>
              </a:solidFill>
            </a:endParaRPr>
          </a:p>
          <a:p>
            <a:pPr lvl="0" algn="just"/>
            <a:r>
              <a:rPr lang="en-IN" dirty="0" smtClean="0"/>
              <a:t>Develops in sacral region.</a:t>
            </a:r>
          </a:p>
          <a:p>
            <a:pPr algn="just"/>
            <a:r>
              <a:rPr lang="en-IN" dirty="0" smtClean="0"/>
              <a:t>It forms permanent kidney in amniotes including man.</a:t>
            </a:r>
            <a:endParaRPr lang="en-US" dirty="0" smtClean="0"/>
          </a:p>
          <a:p>
            <a:pPr lvl="0" algn="just"/>
            <a:endParaRPr lang="en-US" dirty="0" smtClean="0"/>
          </a:p>
          <a:p>
            <a:pPr algn="just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IN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IN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Develops  from  2  sources –</a:t>
            </a:r>
          </a:p>
          <a:p>
            <a:pPr algn="ctr">
              <a:buNone/>
            </a:pPr>
            <a:endParaRPr lang="en-US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IN" b="1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IN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 . Endodermal  Cloaca</a:t>
            </a:r>
            <a:endParaRPr lang="en-US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IN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2.  Mesodermal  Intermediate  cell  mass</a:t>
            </a:r>
            <a:endParaRPr lang="en-US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EAEAEA"/>
          </a:solidFill>
          <a:ln w="28575">
            <a:solidFill>
              <a:srgbClr val="EAEAEA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endParaRPr lang="en-US" sz="2400">
              <a:latin typeface="Times" pitchFamily="18" charset="0"/>
            </a:endParaRPr>
          </a:p>
        </p:txBody>
      </p:sp>
      <p:sp>
        <p:nvSpPr>
          <p:cNvPr id="119811" name="Rectangle 3"/>
          <p:cNvSpPr>
            <a:spLocks noChangeArrowheads="1"/>
          </p:cNvSpPr>
          <p:nvPr/>
        </p:nvSpPr>
        <p:spPr bwMode="auto">
          <a:xfrm>
            <a:off x="250825" y="188913"/>
            <a:ext cx="9034463" cy="6515100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9812" name="Freeform 4" descr="5%"/>
          <p:cNvSpPr>
            <a:spLocks noChangeAspect="1"/>
          </p:cNvSpPr>
          <p:nvPr/>
        </p:nvSpPr>
        <p:spPr bwMode="auto">
          <a:xfrm>
            <a:off x="1406525" y="250825"/>
            <a:ext cx="3644900" cy="5964238"/>
          </a:xfrm>
          <a:custGeom>
            <a:avLst/>
            <a:gdLst/>
            <a:ahLst/>
            <a:cxnLst>
              <a:cxn ang="0">
                <a:pos x="604" y="756"/>
              </a:cxn>
              <a:cxn ang="0">
                <a:pos x="563" y="869"/>
              </a:cxn>
              <a:cxn ang="0">
                <a:pos x="578" y="935"/>
              </a:cxn>
              <a:cxn ang="0">
                <a:pos x="665" y="974"/>
              </a:cxn>
              <a:cxn ang="0">
                <a:pos x="750" y="948"/>
              </a:cxn>
              <a:cxn ang="0">
                <a:pos x="859" y="872"/>
              </a:cxn>
              <a:cxn ang="0">
                <a:pos x="839" y="884"/>
              </a:cxn>
              <a:cxn ang="0">
                <a:pos x="711" y="957"/>
              </a:cxn>
              <a:cxn ang="0">
                <a:pos x="663" y="992"/>
              </a:cxn>
              <a:cxn ang="0">
                <a:pos x="669" y="1082"/>
              </a:cxn>
              <a:cxn ang="0">
                <a:pos x="739" y="1088"/>
              </a:cxn>
              <a:cxn ang="0">
                <a:pos x="798" y="1073"/>
              </a:cxn>
              <a:cxn ang="0">
                <a:pos x="934" y="974"/>
              </a:cxn>
              <a:cxn ang="0">
                <a:pos x="866" y="1033"/>
              </a:cxn>
              <a:cxn ang="0">
                <a:pos x="765" y="1084"/>
              </a:cxn>
              <a:cxn ang="0">
                <a:pos x="710" y="1138"/>
              </a:cxn>
              <a:cxn ang="0">
                <a:pos x="794" y="1214"/>
              </a:cxn>
              <a:cxn ang="0">
                <a:pos x="934" y="1155"/>
              </a:cxn>
              <a:cxn ang="0">
                <a:pos x="954" y="1136"/>
              </a:cxn>
              <a:cxn ang="0">
                <a:pos x="813" y="1216"/>
              </a:cxn>
              <a:cxn ang="0">
                <a:pos x="751" y="1269"/>
              </a:cxn>
              <a:cxn ang="0">
                <a:pos x="805" y="1330"/>
              </a:cxn>
              <a:cxn ang="0">
                <a:pos x="982" y="1268"/>
              </a:cxn>
              <a:cxn ang="0">
                <a:pos x="991" y="1236"/>
              </a:cxn>
              <a:cxn ang="0">
                <a:pos x="993" y="1043"/>
              </a:cxn>
              <a:cxn ang="0">
                <a:pos x="1008" y="846"/>
              </a:cxn>
              <a:cxn ang="0">
                <a:pos x="934" y="885"/>
              </a:cxn>
              <a:cxn ang="0">
                <a:pos x="656" y="1081"/>
              </a:cxn>
              <a:cxn ang="0">
                <a:pos x="500" y="1199"/>
              </a:cxn>
              <a:cxn ang="0">
                <a:pos x="398" y="1435"/>
              </a:cxn>
              <a:cxn ang="0">
                <a:pos x="434" y="1713"/>
              </a:cxn>
              <a:cxn ang="0">
                <a:pos x="503" y="1821"/>
              </a:cxn>
              <a:cxn ang="0">
                <a:pos x="502" y="2007"/>
              </a:cxn>
              <a:cxn ang="0">
                <a:pos x="413" y="2078"/>
              </a:cxn>
              <a:cxn ang="0">
                <a:pos x="189" y="1983"/>
              </a:cxn>
              <a:cxn ang="0">
                <a:pos x="137" y="2817"/>
              </a:cxn>
              <a:cxn ang="0">
                <a:pos x="673" y="3368"/>
              </a:cxn>
              <a:cxn ang="0">
                <a:pos x="707" y="3429"/>
              </a:cxn>
              <a:cxn ang="0">
                <a:pos x="696" y="3486"/>
              </a:cxn>
              <a:cxn ang="0">
                <a:pos x="668" y="3522"/>
              </a:cxn>
              <a:cxn ang="0">
                <a:pos x="595" y="3556"/>
              </a:cxn>
              <a:cxn ang="0">
                <a:pos x="539" y="3616"/>
              </a:cxn>
              <a:cxn ang="0">
                <a:pos x="426" y="3664"/>
              </a:cxn>
              <a:cxn ang="0">
                <a:pos x="460" y="3731"/>
              </a:cxn>
              <a:cxn ang="0">
                <a:pos x="630" y="3757"/>
              </a:cxn>
              <a:cxn ang="0">
                <a:pos x="838" y="3728"/>
              </a:cxn>
              <a:cxn ang="0">
                <a:pos x="1896" y="3034"/>
              </a:cxn>
              <a:cxn ang="0">
                <a:pos x="2232" y="1170"/>
              </a:cxn>
              <a:cxn ang="0">
                <a:pos x="1272" y="122"/>
              </a:cxn>
              <a:cxn ang="0">
                <a:pos x="618" y="0"/>
              </a:cxn>
              <a:cxn ang="0">
                <a:pos x="428" y="44"/>
              </a:cxn>
              <a:cxn ang="0">
                <a:pos x="203" y="219"/>
              </a:cxn>
              <a:cxn ang="0">
                <a:pos x="56" y="457"/>
              </a:cxn>
              <a:cxn ang="0">
                <a:pos x="0" y="608"/>
              </a:cxn>
              <a:cxn ang="0">
                <a:pos x="45" y="771"/>
              </a:cxn>
              <a:cxn ang="0">
                <a:pos x="165" y="890"/>
              </a:cxn>
              <a:cxn ang="0">
                <a:pos x="315" y="934"/>
              </a:cxn>
              <a:cxn ang="0">
                <a:pos x="441" y="879"/>
              </a:cxn>
              <a:cxn ang="0">
                <a:pos x="521" y="757"/>
              </a:cxn>
              <a:cxn ang="0">
                <a:pos x="552" y="599"/>
              </a:cxn>
              <a:cxn ang="0">
                <a:pos x="611" y="584"/>
              </a:cxn>
              <a:cxn ang="0">
                <a:pos x="676" y="653"/>
              </a:cxn>
            </a:cxnLst>
            <a:rect l="0" t="0" r="r" b="b"/>
            <a:pathLst>
              <a:path w="2296" h="3757">
                <a:moveTo>
                  <a:pt x="676" y="659"/>
                </a:moveTo>
                <a:lnTo>
                  <a:pt x="654" y="696"/>
                </a:lnTo>
                <a:lnTo>
                  <a:pt x="604" y="756"/>
                </a:lnTo>
                <a:lnTo>
                  <a:pt x="596" y="782"/>
                </a:lnTo>
                <a:lnTo>
                  <a:pt x="574" y="825"/>
                </a:lnTo>
                <a:lnTo>
                  <a:pt x="563" y="869"/>
                </a:lnTo>
                <a:lnTo>
                  <a:pt x="561" y="901"/>
                </a:lnTo>
                <a:lnTo>
                  <a:pt x="572" y="921"/>
                </a:lnTo>
                <a:lnTo>
                  <a:pt x="578" y="935"/>
                </a:lnTo>
                <a:lnTo>
                  <a:pt x="589" y="955"/>
                </a:lnTo>
                <a:lnTo>
                  <a:pt x="633" y="971"/>
                </a:lnTo>
                <a:lnTo>
                  <a:pt x="665" y="974"/>
                </a:lnTo>
                <a:lnTo>
                  <a:pt x="697" y="969"/>
                </a:lnTo>
                <a:lnTo>
                  <a:pt x="724" y="958"/>
                </a:lnTo>
                <a:lnTo>
                  <a:pt x="750" y="948"/>
                </a:lnTo>
                <a:lnTo>
                  <a:pt x="825" y="896"/>
                </a:lnTo>
                <a:lnTo>
                  <a:pt x="852" y="872"/>
                </a:lnTo>
                <a:lnTo>
                  <a:pt x="859" y="872"/>
                </a:lnTo>
                <a:lnTo>
                  <a:pt x="865" y="867"/>
                </a:lnTo>
                <a:lnTo>
                  <a:pt x="859" y="872"/>
                </a:lnTo>
                <a:lnTo>
                  <a:pt x="839" y="884"/>
                </a:lnTo>
                <a:lnTo>
                  <a:pt x="805" y="913"/>
                </a:lnTo>
                <a:lnTo>
                  <a:pt x="757" y="942"/>
                </a:lnTo>
                <a:lnTo>
                  <a:pt x="711" y="957"/>
                </a:lnTo>
                <a:lnTo>
                  <a:pt x="684" y="968"/>
                </a:lnTo>
                <a:lnTo>
                  <a:pt x="664" y="980"/>
                </a:lnTo>
                <a:lnTo>
                  <a:pt x="663" y="992"/>
                </a:lnTo>
                <a:lnTo>
                  <a:pt x="655" y="1017"/>
                </a:lnTo>
                <a:lnTo>
                  <a:pt x="659" y="1049"/>
                </a:lnTo>
                <a:lnTo>
                  <a:pt x="669" y="1082"/>
                </a:lnTo>
                <a:lnTo>
                  <a:pt x="700" y="1098"/>
                </a:lnTo>
                <a:lnTo>
                  <a:pt x="720" y="1093"/>
                </a:lnTo>
                <a:lnTo>
                  <a:pt x="739" y="1088"/>
                </a:lnTo>
                <a:lnTo>
                  <a:pt x="752" y="1083"/>
                </a:lnTo>
                <a:lnTo>
                  <a:pt x="771" y="1084"/>
                </a:lnTo>
                <a:lnTo>
                  <a:pt x="798" y="1073"/>
                </a:lnTo>
                <a:lnTo>
                  <a:pt x="886" y="1016"/>
                </a:lnTo>
                <a:lnTo>
                  <a:pt x="920" y="986"/>
                </a:lnTo>
                <a:lnTo>
                  <a:pt x="934" y="974"/>
                </a:lnTo>
                <a:lnTo>
                  <a:pt x="926" y="987"/>
                </a:lnTo>
                <a:lnTo>
                  <a:pt x="899" y="1011"/>
                </a:lnTo>
                <a:lnTo>
                  <a:pt x="866" y="1033"/>
                </a:lnTo>
                <a:lnTo>
                  <a:pt x="812" y="1061"/>
                </a:lnTo>
                <a:lnTo>
                  <a:pt x="779" y="1079"/>
                </a:lnTo>
                <a:lnTo>
                  <a:pt x="765" y="1084"/>
                </a:lnTo>
                <a:lnTo>
                  <a:pt x="739" y="1095"/>
                </a:lnTo>
                <a:lnTo>
                  <a:pt x="718" y="1112"/>
                </a:lnTo>
                <a:lnTo>
                  <a:pt x="710" y="1138"/>
                </a:lnTo>
                <a:lnTo>
                  <a:pt x="720" y="1176"/>
                </a:lnTo>
                <a:lnTo>
                  <a:pt x="743" y="1210"/>
                </a:lnTo>
                <a:lnTo>
                  <a:pt x="794" y="1214"/>
                </a:lnTo>
                <a:lnTo>
                  <a:pt x="839" y="1205"/>
                </a:lnTo>
                <a:lnTo>
                  <a:pt x="893" y="1177"/>
                </a:lnTo>
                <a:lnTo>
                  <a:pt x="934" y="1155"/>
                </a:lnTo>
                <a:lnTo>
                  <a:pt x="960" y="1131"/>
                </a:lnTo>
                <a:lnTo>
                  <a:pt x="968" y="1125"/>
                </a:lnTo>
                <a:lnTo>
                  <a:pt x="954" y="1136"/>
                </a:lnTo>
                <a:lnTo>
                  <a:pt x="926" y="1160"/>
                </a:lnTo>
                <a:lnTo>
                  <a:pt x="846" y="1212"/>
                </a:lnTo>
                <a:lnTo>
                  <a:pt x="813" y="1216"/>
                </a:lnTo>
                <a:lnTo>
                  <a:pt x="781" y="1226"/>
                </a:lnTo>
                <a:lnTo>
                  <a:pt x="760" y="1238"/>
                </a:lnTo>
                <a:lnTo>
                  <a:pt x="751" y="1269"/>
                </a:lnTo>
                <a:lnTo>
                  <a:pt x="761" y="1308"/>
                </a:lnTo>
                <a:lnTo>
                  <a:pt x="779" y="1322"/>
                </a:lnTo>
                <a:lnTo>
                  <a:pt x="805" y="1330"/>
                </a:lnTo>
                <a:lnTo>
                  <a:pt x="869" y="1316"/>
                </a:lnTo>
                <a:lnTo>
                  <a:pt x="929" y="1289"/>
                </a:lnTo>
                <a:lnTo>
                  <a:pt x="982" y="1268"/>
                </a:lnTo>
                <a:lnTo>
                  <a:pt x="996" y="1256"/>
                </a:lnTo>
                <a:lnTo>
                  <a:pt x="996" y="1249"/>
                </a:lnTo>
                <a:lnTo>
                  <a:pt x="991" y="1236"/>
                </a:lnTo>
                <a:lnTo>
                  <a:pt x="988" y="1191"/>
                </a:lnTo>
                <a:lnTo>
                  <a:pt x="987" y="1120"/>
                </a:lnTo>
                <a:lnTo>
                  <a:pt x="993" y="1043"/>
                </a:lnTo>
                <a:lnTo>
                  <a:pt x="999" y="967"/>
                </a:lnTo>
                <a:lnTo>
                  <a:pt x="1005" y="896"/>
                </a:lnTo>
                <a:lnTo>
                  <a:pt x="1008" y="846"/>
                </a:lnTo>
                <a:lnTo>
                  <a:pt x="1009" y="833"/>
                </a:lnTo>
                <a:lnTo>
                  <a:pt x="989" y="844"/>
                </a:lnTo>
                <a:lnTo>
                  <a:pt x="934" y="885"/>
                </a:lnTo>
                <a:lnTo>
                  <a:pt x="847" y="942"/>
                </a:lnTo>
                <a:lnTo>
                  <a:pt x="752" y="1012"/>
                </a:lnTo>
                <a:lnTo>
                  <a:pt x="656" y="1081"/>
                </a:lnTo>
                <a:lnTo>
                  <a:pt x="575" y="1140"/>
                </a:lnTo>
                <a:lnTo>
                  <a:pt x="514" y="1180"/>
                </a:lnTo>
                <a:lnTo>
                  <a:pt x="500" y="1199"/>
                </a:lnTo>
                <a:lnTo>
                  <a:pt x="486" y="1204"/>
                </a:lnTo>
                <a:lnTo>
                  <a:pt x="433" y="1309"/>
                </a:lnTo>
                <a:lnTo>
                  <a:pt x="398" y="1435"/>
                </a:lnTo>
                <a:lnTo>
                  <a:pt x="395" y="1556"/>
                </a:lnTo>
                <a:lnTo>
                  <a:pt x="412" y="1673"/>
                </a:lnTo>
                <a:lnTo>
                  <a:pt x="434" y="1713"/>
                </a:lnTo>
                <a:lnTo>
                  <a:pt x="452" y="1747"/>
                </a:lnTo>
                <a:lnTo>
                  <a:pt x="491" y="1808"/>
                </a:lnTo>
                <a:lnTo>
                  <a:pt x="503" y="1821"/>
                </a:lnTo>
                <a:lnTo>
                  <a:pt x="508" y="1853"/>
                </a:lnTo>
                <a:lnTo>
                  <a:pt x="514" y="1931"/>
                </a:lnTo>
                <a:lnTo>
                  <a:pt x="502" y="2007"/>
                </a:lnTo>
                <a:lnTo>
                  <a:pt x="493" y="2046"/>
                </a:lnTo>
                <a:lnTo>
                  <a:pt x="465" y="2068"/>
                </a:lnTo>
                <a:lnTo>
                  <a:pt x="413" y="2078"/>
                </a:lnTo>
                <a:lnTo>
                  <a:pt x="337" y="2059"/>
                </a:lnTo>
                <a:lnTo>
                  <a:pt x="263" y="2021"/>
                </a:lnTo>
                <a:lnTo>
                  <a:pt x="189" y="1983"/>
                </a:lnTo>
                <a:lnTo>
                  <a:pt x="136" y="2673"/>
                </a:lnTo>
                <a:cubicBezTo>
                  <a:pt x="182" y="2791"/>
                  <a:pt x="461" y="2617"/>
                  <a:pt x="461" y="2694"/>
                </a:cubicBezTo>
                <a:cubicBezTo>
                  <a:pt x="461" y="2770"/>
                  <a:pt x="168" y="2708"/>
                  <a:pt x="137" y="2817"/>
                </a:cubicBezTo>
                <a:lnTo>
                  <a:pt x="195" y="3071"/>
                </a:lnTo>
                <a:cubicBezTo>
                  <a:pt x="262" y="3102"/>
                  <a:pt x="460" y="2952"/>
                  <a:pt x="540" y="3001"/>
                </a:cubicBezTo>
                <a:cubicBezTo>
                  <a:pt x="620" y="3051"/>
                  <a:pt x="649" y="3298"/>
                  <a:pt x="673" y="3368"/>
                </a:cubicBezTo>
                <a:lnTo>
                  <a:pt x="682" y="3421"/>
                </a:lnTo>
                <a:lnTo>
                  <a:pt x="701" y="3423"/>
                </a:lnTo>
                <a:lnTo>
                  <a:pt x="707" y="3429"/>
                </a:lnTo>
                <a:lnTo>
                  <a:pt x="705" y="3455"/>
                </a:lnTo>
                <a:lnTo>
                  <a:pt x="704" y="3468"/>
                </a:lnTo>
                <a:lnTo>
                  <a:pt x="696" y="3486"/>
                </a:lnTo>
                <a:lnTo>
                  <a:pt x="689" y="3505"/>
                </a:lnTo>
                <a:lnTo>
                  <a:pt x="681" y="3517"/>
                </a:lnTo>
                <a:lnTo>
                  <a:pt x="668" y="3522"/>
                </a:lnTo>
                <a:lnTo>
                  <a:pt x="647" y="3534"/>
                </a:lnTo>
                <a:lnTo>
                  <a:pt x="614" y="3544"/>
                </a:lnTo>
                <a:lnTo>
                  <a:pt x="595" y="3556"/>
                </a:lnTo>
                <a:lnTo>
                  <a:pt x="573" y="3586"/>
                </a:lnTo>
                <a:lnTo>
                  <a:pt x="559" y="3597"/>
                </a:lnTo>
                <a:lnTo>
                  <a:pt x="539" y="3616"/>
                </a:lnTo>
                <a:lnTo>
                  <a:pt x="474" y="3630"/>
                </a:lnTo>
                <a:lnTo>
                  <a:pt x="447" y="3641"/>
                </a:lnTo>
                <a:lnTo>
                  <a:pt x="426" y="3664"/>
                </a:lnTo>
                <a:lnTo>
                  <a:pt x="431" y="3691"/>
                </a:lnTo>
                <a:lnTo>
                  <a:pt x="441" y="3710"/>
                </a:lnTo>
                <a:lnTo>
                  <a:pt x="460" y="3731"/>
                </a:lnTo>
                <a:lnTo>
                  <a:pt x="491" y="3740"/>
                </a:lnTo>
                <a:lnTo>
                  <a:pt x="560" y="3752"/>
                </a:lnTo>
                <a:lnTo>
                  <a:pt x="630" y="3757"/>
                </a:lnTo>
                <a:lnTo>
                  <a:pt x="714" y="3745"/>
                </a:lnTo>
                <a:lnTo>
                  <a:pt x="779" y="3736"/>
                </a:lnTo>
                <a:lnTo>
                  <a:pt x="838" y="3728"/>
                </a:lnTo>
                <a:lnTo>
                  <a:pt x="1064" y="3698"/>
                </a:lnTo>
                <a:cubicBezTo>
                  <a:pt x="1179" y="3665"/>
                  <a:pt x="1389" y="3641"/>
                  <a:pt x="1528" y="3530"/>
                </a:cubicBezTo>
                <a:cubicBezTo>
                  <a:pt x="1645" y="3415"/>
                  <a:pt x="1799" y="3217"/>
                  <a:pt x="1896" y="3034"/>
                </a:cubicBezTo>
                <a:cubicBezTo>
                  <a:pt x="1980" y="2855"/>
                  <a:pt x="1985" y="2653"/>
                  <a:pt x="2024" y="2490"/>
                </a:cubicBezTo>
                <a:cubicBezTo>
                  <a:pt x="2063" y="2327"/>
                  <a:pt x="2120" y="2098"/>
                  <a:pt x="2152" y="1906"/>
                </a:cubicBezTo>
                <a:cubicBezTo>
                  <a:pt x="2184" y="1714"/>
                  <a:pt x="2296" y="1362"/>
                  <a:pt x="2232" y="1170"/>
                </a:cubicBezTo>
                <a:cubicBezTo>
                  <a:pt x="2168" y="978"/>
                  <a:pt x="2108" y="774"/>
                  <a:pt x="2004" y="622"/>
                </a:cubicBezTo>
                <a:cubicBezTo>
                  <a:pt x="1900" y="470"/>
                  <a:pt x="1784" y="403"/>
                  <a:pt x="1672" y="330"/>
                </a:cubicBezTo>
                <a:cubicBezTo>
                  <a:pt x="1564" y="239"/>
                  <a:pt x="1409" y="168"/>
                  <a:pt x="1272" y="122"/>
                </a:cubicBezTo>
                <a:cubicBezTo>
                  <a:pt x="1135" y="76"/>
                  <a:pt x="859" y="58"/>
                  <a:pt x="768" y="44"/>
                </a:cubicBezTo>
                <a:lnTo>
                  <a:pt x="693" y="12"/>
                </a:lnTo>
                <a:lnTo>
                  <a:pt x="618" y="0"/>
                </a:lnTo>
                <a:lnTo>
                  <a:pt x="547" y="1"/>
                </a:lnTo>
                <a:lnTo>
                  <a:pt x="481" y="16"/>
                </a:lnTo>
                <a:lnTo>
                  <a:pt x="428" y="44"/>
                </a:lnTo>
                <a:lnTo>
                  <a:pt x="361" y="83"/>
                </a:lnTo>
                <a:lnTo>
                  <a:pt x="273" y="147"/>
                </a:lnTo>
                <a:lnTo>
                  <a:pt x="203" y="219"/>
                </a:lnTo>
                <a:lnTo>
                  <a:pt x="145" y="304"/>
                </a:lnTo>
                <a:lnTo>
                  <a:pt x="79" y="415"/>
                </a:lnTo>
                <a:lnTo>
                  <a:pt x="56" y="457"/>
                </a:lnTo>
                <a:lnTo>
                  <a:pt x="34" y="501"/>
                </a:lnTo>
                <a:lnTo>
                  <a:pt x="11" y="544"/>
                </a:lnTo>
                <a:lnTo>
                  <a:pt x="0" y="608"/>
                </a:lnTo>
                <a:lnTo>
                  <a:pt x="1" y="666"/>
                </a:lnTo>
                <a:lnTo>
                  <a:pt x="17" y="718"/>
                </a:lnTo>
                <a:lnTo>
                  <a:pt x="45" y="771"/>
                </a:lnTo>
                <a:lnTo>
                  <a:pt x="80" y="819"/>
                </a:lnTo>
                <a:lnTo>
                  <a:pt x="122" y="861"/>
                </a:lnTo>
                <a:lnTo>
                  <a:pt x="165" y="890"/>
                </a:lnTo>
                <a:lnTo>
                  <a:pt x="214" y="913"/>
                </a:lnTo>
                <a:lnTo>
                  <a:pt x="264" y="930"/>
                </a:lnTo>
                <a:lnTo>
                  <a:pt x="315" y="934"/>
                </a:lnTo>
                <a:lnTo>
                  <a:pt x="360" y="924"/>
                </a:lnTo>
                <a:lnTo>
                  <a:pt x="400" y="908"/>
                </a:lnTo>
                <a:lnTo>
                  <a:pt x="441" y="879"/>
                </a:lnTo>
                <a:lnTo>
                  <a:pt x="483" y="831"/>
                </a:lnTo>
                <a:lnTo>
                  <a:pt x="499" y="793"/>
                </a:lnTo>
                <a:lnTo>
                  <a:pt x="521" y="757"/>
                </a:lnTo>
                <a:lnTo>
                  <a:pt x="531" y="713"/>
                </a:lnTo>
                <a:lnTo>
                  <a:pt x="545" y="617"/>
                </a:lnTo>
                <a:lnTo>
                  <a:pt x="552" y="599"/>
                </a:lnTo>
                <a:lnTo>
                  <a:pt x="566" y="587"/>
                </a:lnTo>
                <a:lnTo>
                  <a:pt x="599" y="576"/>
                </a:lnTo>
                <a:lnTo>
                  <a:pt x="611" y="584"/>
                </a:lnTo>
                <a:lnTo>
                  <a:pt x="636" y="605"/>
                </a:lnTo>
                <a:lnTo>
                  <a:pt x="665" y="640"/>
                </a:lnTo>
                <a:lnTo>
                  <a:pt x="676" y="653"/>
                </a:lnTo>
                <a:lnTo>
                  <a:pt x="676" y="659"/>
                </a:lnTo>
                <a:close/>
              </a:path>
            </a:pathLst>
          </a:custGeom>
          <a:pattFill prst="pct5">
            <a:fgClr>
              <a:schemeClr val="bg2"/>
            </a:fgClr>
            <a:bgClr>
              <a:srgbClr val="FFFFFF"/>
            </a:bgClr>
          </a:pattFill>
          <a:ln w="9525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13" name="Oval 5"/>
          <p:cNvSpPr>
            <a:spLocks noChangeAspect="1" noChangeArrowheads="1"/>
          </p:cNvSpPr>
          <p:nvPr/>
        </p:nvSpPr>
        <p:spPr bwMode="auto">
          <a:xfrm rot="5663670">
            <a:off x="2463801" y="5719762"/>
            <a:ext cx="101600" cy="161925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14" name="Line 6"/>
          <p:cNvSpPr>
            <a:spLocks noChangeAspect="1" noChangeShapeType="1"/>
          </p:cNvSpPr>
          <p:nvPr/>
        </p:nvSpPr>
        <p:spPr bwMode="auto">
          <a:xfrm rot="5663670" flipV="1">
            <a:off x="1562894" y="5233194"/>
            <a:ext cx="427038" cy="234950"/>
          </a:xfrm>
          <a:prstGeom prst="line">
            <a:avLst/>
          </a:prstGeom>
          <a:noFill/>
          <a:ln w="1143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15" name="Line 7"/>
          <p:cNvSpPr>
            <a:spLocks noChangeAspect="1" noChangeShapeType="1"/>
          </p:cNvSpPr>
          <p:nvPr/>
        </p:nvSpPr>
        <p:spPr bwMode="auto">
          <a:xfrm rot="5663670">
            <a:off x="1094582" y="3925094"/>
            <a:ext cx="1117600" cy="1587"/>
          </a:xfrm>
          <a:prstGeom prst="line">
            <a:avLst/>
          </a:prstGeom>
          <a:noFill/>
          <a:ln w="889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16" name="Freeform 8"/>
          <p:cNvSpPr>
            <a:spLocks noChangeAspect="1"/>
          </p:cNvSpPr>
          <p:nvPr/>
        </p:nvSpPr>
        <p:spPr bwMode="auto">
          <a:xfrm rot="5663670">
            <a:off x="808831" y="3163095"/>
            <a:ext cx="3800475" cy="1890712"/>
          </a:xfrm>
          <a:custGeom>
            <a:avLst/>
            <a:gdLst/>
            <a:ahLst/>
            <a:cxnLst>
              <a:cxn ang="0">
                <a:pos x="64" y="136"/>
              </a:cxn>
              <a:cxn ang="0">
                <a:pos x="184" y="104"/>
              </a:cxn>
              <a:cxn ang="0">
                <a:pos x="336" y="56"/>
              </a:cxn>
              <a:cxn ang="0">
                <a:pos x="496" y="16"/>
              </a:cxn>
              <a:cxn ang="0">
                <a:pos x="680" y="0"/>
              </a:cxn>
              <a:cxn ang="0">
                <a:pos x="864" y="8"/>
              </a:cxn>
              <a:cxn ang="0">
                <a:pos x="1024" y="24"/>
              </a:cxn>
              <a:cxn ang="0">
                <a:pos x="1112" y="48"/>
              </a:cxn>
              <a:cxn ang="0">
                <a:pos x="1168" y="80"/>
              </a:cxn>
              <a:cxn ang="0">
                <a:pos x="1184" y="56"/>
              </a:cxn>
              <a:cxn ang="0">
                <a:pos x="1176" y="8"/>
              </a:cxn>
              <a:cxn ang="0">
                <a:pos x="1200" y="0"/>
              </a:cxn>
              <a:cxn ang="0">
                <a:pos x="1216" y="40"/>
              </a:cxn>
              <a:cxn ang="0">
                <a:pos x="1208" y="80"/>
              </a:cxn>
              <a:cxn ang="0">
                <a:pos x="1224" y="48"/>
              </a:cxn>
              <a:cxn ang="0">
                <a:pos x="1248" y="24"/>
              </a:cxn>
              <a:cxn ang="0">
                <a:pos x="1280" y="40"/>
              </a:cxn>
              <a:cxn ang="0">
                <a:pos x="1248" y="80"/>
              </a:cxn>
              <a:cxn ang="0">
                <a:pos x="1256" y="80"/>
              </a:cxn>
              <a:cxn ang="0">
                <a:pos x="1296" y="48"/>
              </a:cxn>
              <a:cxn ang="0">
                <a:pos x="1312" y="64"/>
              </a:cxn>
              <a:cxn ang="0">
                <a:pos x="1272" y="88"/>
              </a:cxn>
              <a:cxn ang="0">
                <a:pos x="1264" y="104"/>
              </a:cxn>
              <a:cxn ang="0">
                <a:pos x="1288" y="88"/>
              </a:cxn>
              <a:cxn ang="0">
                <a:pos x="1328" y="96"/>
              </a:cxn>
              <a:cxn ang="0">
                <a:pos x="1296" y="120"/>
              </a:cxn>
              <a:cxn ang="0">
                <a:pos x="1232" y="120"/>
              </a:cxn>
              <a:cxn ang="0">
                <a:pos x="1224" y="128"/>
              </a:cxn>
              <a:cxn ang="0">
                <a:pos x="1280" y="128"/>
              </a:cxn>
              <a:cxn ang="0">
                <a:pos x="1432" y="144"/>
              </a:cxn>
              <a:cxn ang="0">
                <a:pos x="1520" y="208"/>
              </a:cxn>
              <a:cxn ang="0">
                <a:pos x="1568" y="336"/>
              </a:cxn>
              <a:cxn ang="0">
                <a:pos x="1552" y="552"/>
              </a:cxn>
              <a:cxn ang="0">
                <a:pos x="1520" y="792"/>
              </a:cxn>
              <a:cxn ang="0">
                <a:pos x="1504" y="960"/>
              </a:cxn>
              <a:cxn ang="0">
                <a:pos x="1520" y="992"/>
              </a:cxn>
              <a:cxn ang="0">
                <a:pos x="1552" y="968"/>
              </a:cxn>
              <a:cxn ang="0">
                <a:pos x="1640" y="800"/>
              </a:cxn>
              <a:cxn ang="0">
                <a:pos x="1736" y="560"/>
              </a:cxn>
              <a:cxn ang="0">
                <a:pos x="1824" y="368"/>
              </a:cxn>
              <a:cxn ang="0">
                <a:pos x="1928" y="272"/>
              </a:cxn>
              <a:cxn ang="0">
                <a:pos x="1963" y="161"/>
              </a:cxn>
              <a:cxn ang="0">
                <a:pos x="2099" y="233"/>
              </a:cxn>
              <a:cxn ang="0">
                <a:pos x="2392" y="264"/>
              </a:cxn>
              <a:cxn ang="0">
                <a:pos x="2608" y="312"/>
              </a:cxn>
              <a:cxn ang="0">
                <a:pos x="2808" y="416"/>
              </a:cxn>
              <a:cxn ang="0">
                <a:pos x="2960" y="576"/>
              </a:cxn>
              <a:cxn ang="0">
                <a:pos x="2992" y="696"/>
              </a:cxn>
              <a:cxn ang="0">
                <a:pos x="2992" y="768"/>
              </a:cxn>
              <a:cxn ang="0">
                <a:pos x="2960" y="792"/>
              </a:cxn>
              <a:cxn ang="0">
                <a:pos x="2920" y="776"/>
              </a:cxn>
              <a:cxn ang="0">
                <a:pos x="2880" y="792"/>
              </a:cxn>
              <a:cxn ang="0">
                <a:pos x="2792" y="776"/>
              </a:cxn>
              <a:cxn ang="0">
                <a:pos x="2760" y="656"/>
              </a:cxn>
              <a:cxn ang="0">
                <a:pos x="2752" y="552"/>
              </a:cxn>
              <a:cxn ang="0">
                <a:pos x="2688" y="512"/>
              </a:cxn>
              <a:cxn ang="0">
                <a:pos x="2496" y="520"/>
              </a:cxn>
              <a:cxn ang="0">
                <a:pos x="2323" y="801"/>
              </a:cxn>
              <a:cxn ang="0">
                <a:pos x="2051" y="1081"/>
              </a:cxn>
              <a:cxn ang="0">
                <a:pos x="2195" y="1489"/>
              </a:cxn>
            </a:cxnLst>
            <a:rect l="0" t="0" r="r" b="b"/>
            <a:pathLst>
              <a:path w="2992" h="1489">
                <a:moveTo>
                  <a:pt x="0" y="168"/>
                </a:moveTo>
                <a:lnTo>
                  <a:pt x="64" y="136"/>
                </a:lnTo>
                <a:lnTo>
                  <a:pt x="128" y="120"/>
                </a:lnTo>
                <a:lnTo>
                  <a:pt x="184" y="104"/>
                </a:lnTo>
                <a:lnTo>
                  <a:pt x="256" y="80"/>
                </a:lnTo>
                <a:lnTo>
                  <a:pt x="336" y="56"/>
                </a:lnTo>
                <a:lnTo>
                  <a:pt x="416" y="32"/>
                </a:lnTo>
                <a:lnTo>
                  <a:pt x="496" y="16"/>
                </a:lnTo>
                <a:lnTo>
                  <a:pt x="584" y="8"/>
                </a:lnTo>
                <a:lnTo>
                  <a:pt x="680" y="0"/>
                </a:lnTo>
                <a:lnTo>
                  <a:pt x="776" y="0"/>
                </a:lnTo>
                <a:lnTo>
                  <a:pt x="864" y="8"/>
                </a:lnTo>
                <a:lnTo>
                  <a:pt x="968" y="16"/>
                </a:lnTo>
                <a:lnTo>
                  <a:pt x="1024" y="24"/>
                </a:lnTo>
                <a:lnTo>
                  <a:pt x="1088" y="40"/>
                </a:lnTo>
                <a:lnTo>
                  <a:pt x="1112" y="48"/>
                </a:lnTo>
                <a:lnTo>
                  <a:pt x="1144" y="64"/>
                </a:lnTo>
                <a:lnTo>
                  <a:pt x="1168" y="80"/>
                </a:lnTo>
                <a:lnTo>
                  <a:pt x="1184" y="80"/>
                </a:lnTo>
                <a:lnTo>
                  <a:pt x="1184" y="56"/>
                </a:lnTo>
                <a:lnTo>
                  <a:pt x="1176" y="40"/>
                </a:lnTo>
                <a:lnTo>
                  <a:pt x="1176" y="8"/>
                </a:lnTo>
                <a:lnTo>
                  <a:pt x="1176" y="0"/>
                </a:lnTo>
                <a:lnTo>
                  <a:pt x="1200" y="0"/>
                </a:lnTo>
                <a:lnTo>
                  <a:pt x="1216" y="8"/>
                </a:lnTo>
                <a:lnTo>
                  <a:pt x="1216" y="40"/>
                </a:lnTo>
                <a:lnTo>
                  <a:pt x="1208" y="56"/>
                </a:lnTo>
                <a:lnTo>
                  <a:pt x="1208" y="80"/>
                </a:lnTo>
                <a:lnTo>
                  <a:pt x="1208" y="72"/>
                </a:lnTo>
                <a:lnTo>
                  <a:pt x="1224" y="48"/>
                </a:lnTo>
                <a:lnTo>
                  <a:pt x="1232" y="32"/>
                </a:lnTo>
                <a:lnTo>
                  <a:pt x="1248" y="24"/>
                </a:lnTo>
                <a:lnTo>
                  <a:pt x="1264" y="16"/>
                </a:lnTo>
                <a:lnTo>
                  <a:pt x="1280" y="40"/>
                </a:lnTo>
                <a:lnTo>
                  <a:pt x="1264" y="64"/>
                </a:lnTo>
                <a:lnTo>
                  <a:pt x="1248" y="80"/>
                </a:lnTo>
                <a:lnTo>
                  <a:pt x="1248" y="88"/>
                </a:lnTo>
                <a:lnTo>
                  <a:pt x="1256" y="80"/>
                </a:lnTo>
                <a:lnTo>
                  <a:pt x="1288" y="64"/>
                </a:lnTo>
                <a:lnTo>
                  <a:pt x="1296" y="48"/>
                </a:lnTo>
                <a:lnTo>
                  <a:pt x="1312" y="56"/>
                </a:lnTo>
                <a:lnTo>
                  <a:pt x="1312" y="64"/>
                </a:lnTo>
                <a:lnTo>
                  <a:pt x="1296" y="80"/>
                </a:lnTo>
                <a:lnTo>
                  <a:pt x="1272" y="88"/>
                </a:lnTo>
                <a:lnTo>
                  <a:pt x="1264" y="96"/>
                </a:lnTo>
                <a:lnTo>
                  <a:pt x="1264" y="104"/>
                </a:lnTo>
                <a:lnTo>
                  <a:pt x="1272" y="96"/>
                </a:lnTo>
                <a:lnTo>
                  <a:pt x="1288" y="88"/>
                </a:lnTo>
                <a:lnTo>
                  <a:pt x="1312" y="80"/>
                </a:lnTo>
                <a:lnTo>
                  <a:pt x="1328" y="96"/>
                </a:lnTo>
                <a:lnTo>
                  <a:pt x="1320" y="112"/>
                </a:lnTo>
                <a:lnTo>
                  <a:pt x="1296" y="120"/>
                </a:lnTo>
                <a:lnTo>
                  <a:pt x="1264" y="120"/>
                </a:lnTo>
                <a:lnTo>
                  <a:pt x="1232" y="120"/>
                </a:lnTo>
                <a:lnTo>
                  <a:pt x="1216" y="120"/>
                </a:lnTo>
                <a:lnTo>
                  <a:pt x="1224" y="128"/>
                </a:lnTo>
                <a:lnTo>
                  <a:pt x="1248" y="128"/>
                </a:lnTo>
                <a:lnTo>
                  <a:pt x="1280" y="128"/>
                </a:lnTo>
                <a:lnTo>
                  <a:pt x="1376" y="136"/>
                </a:lnTo>
                <a:lnTo>
                  <a:pt x="1432" y="144"/>
                </a:lnTo>
                <a:lnTo>
                  <a:pt x="1480" y="168"/>
                </a:lnTo>
                <a:lnTo>
                  <a:pt x="1520" y="208"/>
                </a:lnTo>
                <a:lnTo>
                  <a:pt x="1560" y="272"/>
                </a:lnTo>
                <a:lnTo>
                  <a:pt x="1568" y="336"/>
                </a:lnTo>
                <a:lnTo>
                  <a:pt x="1568" y="440"/>
                </a:lnTo>
                <a:lnTo>
                  <a:pt x="1552" y="552"/>
                </a:lnTo>
                <a:lnTo>
                  <a:pt x="1536" y="680"/>
                </a:lnTo>
                <a:lnTo>
                  <a:pt x="1520" y="792"/>
                </a:lnTo>
                <a:lnTo>
                  <a:pt x="1512" y="888"/>
                </a:lnTo>
                <a:lnTo>
                  <a:pt x="1504" y="960"/>
                </a:lnTo>
                <a:lnTo>
                  <a:pt x="1512" y="976"/>
                </a:lnTo>
                <a:lnTo>
                  <a:pt x="1520" y="992"/>
                </a:lnTo>
                <a:lnTo>
                  <a:pt x="1536" y="984"/>
                </a:lnTo>
                <a:lnTo>
                  <a:pt x="1552" y="968"/>
                </a:lnTo>
                <a:lnTo>
                  <a:pt x="1600" y="904"/>
                </a:lnTo>
                <a:lnTo>
                  <a:pt x="1640" y="800"/>
                </a:lnTo>
                <a:lnTo>
                  <a:pt x="1688" y="688"/>
                </a:lnTo>
                <a:lnTo>
                  <a:pt x="1736" y="560"/>
                </a:lnTo>
                <a:lnTo>
                  <a:pt x="1776" y="448"/>
                </a:lnTo>
                <a:lnTo>
                  <a:pt x="1824" y="368"/>
                </a:lnTo>
                <a:lnTo>
                  <a:pt x="1864" y="320"/>
                </a:lnTo>
                <a:lnTo>
                  <a:pt x="1928" y="272"/>
                </a:lnTo>
                <a:lnTo>
                  <a:pt x="1992" y="248"/>
                </a:lnTo>
                <a:cubicBezTo>
                  <a:pt x="1992" y="248"/>
                  <a:pt x="1953" y="181"/>
                  <a:pt x="1963" y="161"/>
                </a:cubicBezTo>
                <a:cubicBezTo>
                  <a:pt x="1973" y="141"/>
                  <a:pt x="2029" y="117"/>
                  <a:pt x="2051" y="129"/>
                </a:cubicBezTo>
                <a:cubicBezTo>
                  <a:pt x="2073" y="141"/>
                  <a:pt x="2067" y="214"/>
                  <a:pt x="2099" y="233"/>
                </a:cubicBezTo>
                <a:lnTo>
                  <a:pt x="2240" y="240"/>
                </a:lnTo>
                <a:lnTo>
                  <a:pt x="2392" y="264"/>
                </a:lnTo>
                <a:lnTo>
                  <a:pt x="2504" y="280"/>
                </a:lnTo>
                <a:lnTo>
                  <a:pt x="2608" y="312"/>
                </a:lnTo>
                <a:lnTo>
                  <a:pt x="2704" y="352"/>
                </a:lnTo>
                <a:lnTo>
                  <a:pt x="2808" y="416"/>
                </a:lnTo>
                <a:lnTo>
                  <a:pt x="2896" y="480"/>
                </a:lnTo>
                <a:lnTo>
                  <a:pt x="2960" y="576"/>
                </a:lnTo>
                <a:lnTo>
                  <a:pt x="2976" y="632"/>
                </a:lnTo>
                <a:lnTo>
                  <a:pt x="2992" y="696"/>
                </a:lnTo>
                <a:lnTo>
                  <a:pt x="2992" y="744"/>
                </a:lnTo>
                <a:lnTo>
                  <a:pt x="2992" y="768"/>
                </a:lnTo>
                <a:lnTo>
                  <a:pt x="2976" y="792"/>
                </a:lnTo>
                <a:lnTo>
                  <a:pt x="2960" y="792"/>
                </a:lnTo>
                <a:lnTo>
                  <a:pt x="2936" y="784"/>
                </a:lnTo>
                <a:lnTo>
                  <a:pt x="2920" y="776"/>
                </a:lnTo>
                <a:lnTo>
                  <a:pt x="2904" y="784"/>
                </a:lnTo>
                <a:lnTo>
                  <a:pt x="2880" y="792"/>
                </a:lnTo>
                <a:lnTo>
                  <a:pt x="2880" y="808"/>
                </a:lnTo>
                <a:lnTo>
                  <a:pt x="2792" y="776"/>
                </a:lnTo>
                <a:lnTo>
                  <a:pt x="2768" y="712"/>
                </a:lnTo>
                <a:lnTo>
                  <a:pt x="2760" y="656"/>
                </a:lnTo>
                <a:lnTo>
                  <a:pt x="2752" y="584"/>
                </a:lnTo>
                <a:lnTo>
                  <a:pt x="2752" y="552"/>
                </a:lnTo>
                <a:lnTo>
                  <a:pt x="2736" y="528"/>
                </a:lnTo>
                <a:lnTo>
                  <a:pt x="2688" y="512"/>
                </a:lnTo>
                <a:lnTo>
                  <a:pt x="2640" y="512"/>
                </a:lnTo>
                <a:cubicBezTo>
                  <a:pt x="2640" y="512"/>
                  <a:pt x="2579" y="513"/>
                  <a:pt x="2496" y="520"/>
                </a:cubicBezTo>
                <a:cubicBezTo>
                  <a:pt x="2413" y="527"/>
                  <a:pt x="2424" y="592"/>
                  <a:pt x="2424" y="592"/>
                </a:cubicBezTo>
                <a:cubicBezTo>
                  <a:pt x="2424" y="592"/>
                  <a:pt x="2403" y="761"/>
                  <a:pt x="2323" y="801"/>
                </a:cubicBezTo>
                <a:cubicBezTo>
                  <a:pt x="2243" y="841"/>
                  <a:pt x="2123" y="833"/>
                  <a:pt x="2075" y="897"/>
                </a:cubicBezTo>
                <a:cubicBezTo>
                  <a:pt x="2027" y="961"/>
                  <a:pt x="2043" y="1012"/>
                  <a:pt x="2051" y="1081"/>
                </a:cubicBezTo>
                <a:cubicBezTo>
                  <a:pt x="2059" y="1150"/>
                  <a:pt x="2099" y="1245"/>
                  <a:pt x="2123" y="1313"/>
                </a:cubicBezTo>
                <a:cubicBezTo>
                  <a:pt x="2147" y="1381"/>
                  <a:pt x="2180" y="1452"/>
                  <a:pt x="2195" y="1489"/>
                </a:cubicBezTo>
              </a:path>
            </a:pathLst>
          </a:custGeom>
          <a:noFill/>
          <a:ln w="28575" cmpd="sng">
            <a:solidFill>
              <a:srgbClr val="FF33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17" name="Line 9"/>
          <p:cNvSpPr>
            <a:spLocks noChangeAspect="1" noChangeShapeType="1"/>
          </p:cNvSpPr>
          <p:nvPr/>
        </p:nvSpPr>
        <p:spPr bwMode="auto">
          <a:xfrm rot="5663670">
            <a:off x="3186906" y="5301457"/>
            <a:ext cx="66675" cy="112712"/>
          </a:xfrm>
          <a:prstGeom prst="line">
            <a:avLst/>
          </a:prstGeom>
          <a:noFill/>
          <a:ln w="381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18" name="Line 10"/>
          <p:cNvSpPr>
            <a:spLocks noChangeAspect="1" noChangeShapeType="1"/>
          </p:cNvSpPr>
          <p:nvPr/>
        </p:nvSpPr>
        <p:spPr bwMode="auto">
          <a:xfrm rot="5663670">
            <a:off x="2940051" y="5443537"/>
            <a:ext cx="80962" cy="80963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19" name="Line 11"/>
          <p:cNvSpPr>
            <a:spLocks noChangeAspect="1" noChangeShapeType="1"/>
          </p:cNvSpPr>
          <p:nvPr/>
        </p:nvSpPr>
        <p:spPr bwMode="auto">
          <a:xfrm rot="5663670">
            <a:off x="3040856" y="5393532"/>
            <a:ext cx="41275" cy="714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20" name="Freeform 12"/>
          <p:cNvSpPr>
            <a:spLocks noChangeAspect="1"/>
          </p:cNvSpPr>
          <p:nvPr/>
        </p:nvSpPr>
        <p:spPr bwMode="auto">
          <a:xfrm>
            <a:off x="1627188" y="2097088"/>
            <a:ext cx="1962150" cy="3587750"/>
          </a:xfrm>
          <a:custGeom>
            <a:avLst/>
            <a:gdLst/>
            <a:ahLst/>
            <a:cxnLst>
              <a:cxn ang="0">
                <a:pos x="578" y="1633"/>
              </a:cxn>
              <a:cxn ang="0">
                <a:pos x="834" y="2062"/>
              </a:cxn>
              <a:cxn ang="0">
                <a:pos x="836" y="2119"/>
              </a:cxn>
              <a:cxn ang="0">
                <a:pos x="821" y="2222"/>
              </a:cxn>
              <a:cxn ang="0">
                <a:pos x="832" y="2247"/>
              </a:cxn>
              <a:cxn ang="0">
                <a:pos x="885" y="2155"/>
              </a:cxn>
              <a:cxn ang="0">
                <a:pos x="933" y="1940"/>
              </a:cxn>
              <a:cxn ang="0">
                <a:pos x="950" y="1807"/>
              </a:cxn>
              <a:cxn ang="0">
                <a:pos x="941" y="1672"/>
              </a:cxn>
              <a:cxn ang="0">
                <a:pos x="828" y="1560"/>
              </a:cxn>
              <a:cxn ang="0">
                <a:pos x="654" y="1483"/>
              </a:cxn>
              <a:cxn ang="0">
                <a:pos x="573" y="1444"/>
              </a:cxn>
              <a:cxn ang="0">
                <a:pos x="488" y="1393"/>
              </a:cxn>
              <a:cxn ang="0">
                <a:pos x="408" y="1335"/>
              </a:cxn>
              <a:cxn ang="0">
                <a:pos x="361" y="1281"/>
              </a:cxn>
              <a:cxn ang="0">
                <a:pos x="231" y="1231"/>
              </a:cxn>
              <a:cxn ang="0">
                <a:pos x="127" y="1244"/>
              </a:cxn>
              <a:cxn ang="0">
                <a:pos x="19" y="1311"/>
              </a:cxn>
              <a:cxn ang="0">
                <a:pos x="28" y="946"/>
              </a:cxn>
              <a:cxn ang="0">
                <a:pos x="83" y="989"/>
              </a:cxn>
              <a:cxn ang="0">
                <a:pos x="158" y="1091"/>
              </a:cxn>
              <a:cxn ang="0">
                <a:pos x="286" y="1178"/>
              </a:cxn>
              <a:cxn ang="0">
                <a:pos x="431" y="1203"/>
              </a:cxn>
              <a:cxn ang="0">
                <a:pos x="598" y="1215"/>
              </a:cxn>
              <a:cxn ang="0">
                <a:pos x="824" y="1271"/>
              </a:cxn>
              <a:cxn ang="0">
                <a:pos x="1004" y="1266"/>
              </a:cxn>
              <a:cxn ang="0">
                <a:pos x="1027" y="1216"/>
              </a:cxn>
              <a:cxn ang="0">
                <a:pos x="928" y="1247"/>
              </a:cxn>
              <a:cxn ang="0">
                <a:pos x="899" y="1213"/>
              </a:cxn>
              <a:cxn ang="0">
                <a:pos x="973" y="1173"/>
              </a:cxn>
              <a:cxn ang="0">
                <a:pos x="1028" y="1126"/>
              </a:cxn>
              <a:cxn ang="0">
                <a:pos x="959" y="1095"/>
              </a:cxn>
              <a:cxn ang="0">
                <a:pos x="869" y="1091"/>
              </a:cxn>
              <a:cxn ang="0">
                <a:pos x="881" y="1032"/>
              </a:cxn>
              <a:cxn ang="0">
                <a:pos x="976" y="1045"/>
              </a:cxn>
              <a:cxn ang="0">
                <a:pos x="952" y="1030"/>
              </a:cxn>
              <a:cxn ang="0">
                <a:pos x="871" y="1005"/>
              </a:cxn>
              <a:cxn ang="0">
                <a:pos x="866" y="972"/>
              </a:cxn>
              <a:cxn ang="0">
                <a:pos x="919" y="957"/>
              </a:cxn>
              <a:cxn ang="0">
                <a:pos x="1006" y="996"/>
              </a:cxn>
              <a:cxn ang="0">
                <a:pos x="1031" y="998"/>
              </a:cxn>
              <a:cxn ang="0">
                <a:pos x="933" y="945"/>
              </a:cxn>
              <a:cxn ang="0">
                <a:pos x="944" y="888"/>
              </a:cxn>
              <a:cxn ang="0">
                <a:pos x="1029" y="940"/>
              </a:cxn>
              <a:cxn ang="0">
                <a:pos x="1012" y="919"/>
              </a:cxn>
              <a:cxn ang="0">
                <a:pos x="1035" y="870"/>
              </a:cxn>
              <a:cxn ang="0">
                <a:pos x="1063" y="917"/>
              </a:cxn>
              <a:cxn ang="0">
                <a:pos x="1097" y="894"/>
              </a:cxn>
              <a:cxn ang="0">
                <a:pos x="1093" y="939"/>
              </a:cxn>
              <a:cxn ang="0">
                <a:pos x="1076" y="1001"/>
              </a:cxn>
              <a:cxn ang="0">
                <a:pos x="1113" y="1029"/>
              </a:cxn>
              <a:cxn ang="0">
                <a:pos x="1198" y="908"/>
              </a:cxn>
              <a:cxn ang="0">
                <a:pos x="1223" y="749"/>
              </a:cxn>
              <a:cxn ang="0">
                <a:pos x="1165" y="591"/>
              </a:cxn>
              <a:cxn ang="0">
                <a:pos x="1233" y="461"/>
              </a:cxn>
              <a:cxn ang="0">
                <a:pos x="1218" y="325"/>
              </a:cxn>
              <a:cxn ang="0">
                <a:pos x="1205" y="241"/>
              </a:cxn>
              <a:cxn ang="0">
                <a:pos x="1179" y="322"/>
              </a:cxn>
              <a:cxn ang="0">
                <a:pos x="1110" y="387"/>
              </a:cxn>
              <a:cxn ang="0">
                <a:pos x="1103" y="317"/>
              </a:cxn>
              <a:cxn ang="0">
                <a:pos x="1119" y="273"/>
              </a:cxn>
              <a:cxn ang="0">
                <a:pos x="1142" y="139"/>
              </a:cxn>
              <a:cxn ang="0">
                <a:pos x="1133" y="0"/>
              </a:cxn>
            </a:cxnLst>
            <a:rect l="0" t="0" r="r" b="b"/>
            <a:pathLst>
              <a:path w="1236" h="2260">
                <a:moveTo>
                  <a:pt x="13" y="1718"/>
                </a:moveTo>
                <a:lnTo>
                  <a:pt x="215" y="1669"/>
                </a:lnTo>
                <a:cubicBezTo>
                  <a:pt x="309" y="1656"/>
                  <a:pt x="490" y="1606"/>
                  <a:pt x="578" y="1633"/>
                </a:cubicBezTo>
                <a:cubicBezTo>
                  <a:pt x="666" y="1669"/>
                  <a:pt x="708" y="1775"/>
                  <a:pt x="745" y="1833"/>
                </a:cubicBezTo>
                <a:cubicBezTo>
                  <a:pt x="782" y="1890"/>
                  <a:pt x="780" y="1940"/>
                  <a:pt x="795" y="1978"/>
                </a:cubicBezTo>
                <a:lnTo>
                  <a:pt x="834" y="2062"/>
                </a:lnTo>
                <a:lnTo>
                  <a:pt x="838" y="2094"/>
                </a:lnTo>
                <a:lnTo>
                  <a:pt x="837" y="2113"/>
                </a:lnTo>
                <a:lnTo>
                  <a:pt x="836" y="2119"/>
                </a:lnTo>
                <a:lnTo>
                  <a:pt x="840" y="2152"/>
                </a:lnTo>
                <a:lnTo>
                  <a:pt x="831" y="2183"/>
                </a:lnTo>
                <a:lnTo>
                  <a:pt x="821" y="2222"/>
                </a:lnTo>
                <a:lnTo>
                  <a:pt x="827" y="2241"/>
                </a:lnTo>
                <a:lnTo>
                  <a:pt x="825" y="2260"/>
                </a:lnTo>
                <a:lnTo>
                  <a:pt x="832" y="2247"/>
                </a:lnTo>
                <a:lnTo>
                  <a:pt x="847" y="2230"/>
                </a:lnTo>
                <a:lnTo>
                  <a:pt x="869" y="2186"/>
                </a:lnTo>
                <a:lnTo>
                  <a:pt x="885" y="2155"/>
                </a:lnTo>
                <a:lnTo>
                  <a:pt x="893" y="2131"/>
                </a:lnTo>
                <a:lnTo>
                  <a:pt x="922" y="1998"/>
                </a:lnTo>
                <a:lnTo>
                  <a:pt x="933" y="1940"/>
                </a:lnTo>
                <a:lnTo>
                  <a:pt x="943" y="1890"/>
                </a:lnTo>
                <a:lnTo>
                  <a:pt x="946" y="1852"/>
                </a:lnTo>
                <a:lnTo>
                  <a:pt x="950" y="1807"/>
                </a:lnTo>
                <a:lnTo>
                  <a:pt x="953" y="1762"/>
                </a:lnTo>
                <a:lnTo>
                  <a:pt x="957" y="1711"/>
                </a:lnTo>
                <a:lnTo>
                  <a:pt x="941" y="1672"/>
                </a:lnTo>
                <a:lnTo>
                  <a:pt x="917" y="1638"/>
                </a:lnTo>
                <a:lnTo>
                  <a:pt x="882" y="1603"/>
                </a:lnTo>
                <a:lnTo>
                  <a:pt x="828" y="1560"/>
                </a:lnTo>
                <a:lnTo>
                  <a:pt x="747" y="1522"/>
                </a:lnTo>
                <a:lnTo>
                  <a:pt x="679" y="1491"/>
                </a:lnTo>
                <a:lnTo>
                  <a:pt x="654" y="1483"/>
                </a:lnTo>
                <a:lnTo>
                  <a:pt x="629" y="1475"/>
                </a:lnTo>
                <a:lnTo>
                  <a:pt x="599" y="1452"/>
                </a:lnTo>
                <a:lnTo>
                  <a:pt x="573" y="1444"/>
                </a:lnTo>
                <a:lnTo>
                  <a:pt x="543" y="1423"/>
                </a:lnTo>
                <a:lnTo>
                  <a:pt x="506" y="1407"/>
                </a:lnTo>
                <a:lnTo>
                  <a:pt x="488" y="1393"/>
                </a:lnTo>
                <a:lnTo>
                  <a:pt x="450" y="1377"/>
                </a:lnTo>
                <a:lnTo>
                  <a:pt x="427" y="1356"/>
                </a:lnTo>
                <a:lnTo>
                  <a:pt x="408" y="1335"/>
                </a:lnTo>
                <a:lnTo>
                  <a:pt x="398" y="1308"/>
                </a:lnTo>
                <a:lnTo>
                  <a:pt x="380" y="1288"/>
                </a:lnTo>
                <a:lnTo>
                  <a:pt x="361" y="1281"/>
                </a:lnTo>
                <a:lnTo>
                  <a:pt x="324" y="1271"/>
                </a:lnTo>
                <a:lnTo>
                  <a:pt x="262" y="1241"/>
                </a:lnTo>
                <a:lnTo>
                  <a:pt x="231" y="1231"/>
                </a:lnTo>
                <a:lnTo>
                  <a:pt x="199" y="1229"/>
                </a:lnTo>
                <a:lnTo>
                  <a:pt x="167" y="1226"/>
                </a:lnTo>
                <a:lnTo>
                  <a:pt x="127" y="1244"/>
                </a:lnTo>
                <a:lnTo>
                  <a:pt x="46" y="1301"/>
                </a:lnTo>
                <a:lnTo>
                  <a:pt x="38" y="1307"/>
                </a:lnTo>
                <a:lnTo>
                  <a:pt x="19" y="1311"/>
                </a:lnTo>
                <a:lnTo>
                  <a:pt x="6" y="1304"/>
                </a:lnTo>
                <a:lnTo>
                  <a:pt x="0" y="1304"/>
                </a:lnTo>
                <a:lnTo>
                  <a:pt x="28" y="946"/>
                </a:lnTo>
                <a:lnTo>
                  <a:pt x="41" y="947"/>
                </a:lnTo>
                <a:lnTo>
                  <a:pt x="58" y="968"/>
                </a:lnTo>
                <a:lnTo>
                  <a:pt x="83" y="989"/>
                </a:lnTo>
                <a:lnTo>
                  <a:pt x="100" y="1016"/>
                </a:lnTo>
                <a:lnTo>
                  <a:pt x="135" y="1058"/>
                </a:lnTo>
                <a:lnTo>
                  <a:pt x="158" y="1091"/>
                </a:lnTo>
                <a:lnTo>
                  <a:pt x="181" y="1119"/>
                </a:lnTo>
                <a:lnTo>
                  <a:pt x="211" y="1147"/>
                </a:lnTo>
                <a:lnTo>
                  <a:pt x="286" y="1178"/>
                </a:lnTo>
                <a:lnTo>
                  <a:pt x="354" y="1203"/>
                </a:lnTo>
                <a:lnTo>
                  <a:pt x="393" y="1206"/>
                </a:lnTo>
                <a:lnTo>
                  <a:pt x="431" y="1203"/>
                </a:lnTo>
                <a:lnTo>
                  <a:pt x="471" y="1199"/>
                </a:lnTo>
                <a:lnTo>
                  <a:pt x="509" y="1202"/>
                </a:lnTo>
                <a:lnTo>
                  <a:pt x="598" y="1215"/>
                </a:lnTo>
                <a:lnTo>
                  <a:pt x="673" y="1227"/>
                </a:lnTo>
                <a:lnTo>
                  <a:pt x="743" y="1246"/>
                </a:lnTo>
                <a:lnTo>
                  <a:pt x="824" y="1271"/>
                </a:lnTo>
                <a:lnTo>
                  <a:pt x="888" y="1282"/>
                </a:lnTo>
                <a:lnTo>
                  <a:pt x="939" y="1280"/>
                </a:lnTo>
                <a:lnTo>
                  <a:pt x="1004" y="1266"/>
                </a:lnTo>
                <a:lnTo>
                  <a:pt x="1032" y="1249"/>
                </a:lnTo>
                <a:lnTo>
                  <a:pt x="1033" y="1229"/>
                </a:lnTo>
                <a:lnTo>
                  <a:pt x="1027" y="1216"/>
                </a:lnTo>
                <a:lnTo>
                  <a:pt x="1008" y="1215"/>
                </a:lnTo>
                <a:lnTo>
                  <a:pt x="969" y="1224"/>
                </a:lnTo>
                <a:lnTo>
                  <a:pt x="928" y="1247"/>
                </a:lnTo>
                <a:lnTo>
                  <a:pt x="909" y="1245"/>
                </a:lnTo>
                <a:lnTo>
                  <a:pt x="897" y="1231"/>
                </a:lnTo>
                <a:lnTo>
                  <a:pt x="899" y="1213"/>
                </a:lnTo>
                <a:lnTo>
                  <a:pt x="900" y="1200"/>
                </a:lnTo>
                <a:lnTo>
                  <a:pt x="933" y="1183"/>
                </a:lnTo>
                <a:lnTo>
                  <a:pt x="973" y="1173"/>
                </a:lnTo>
                <a:lnTo>
                  <a:pt x="1006" y="1170"/>
                </a:lnTo>
                <a:lnTo>
                  <a:pt x="1026" y="1145"/>
                </a:lnTo>
                <a:lnTo>
                  <a:pt x="1028" y="1126"/>
                </a:lnTo>
                <a:lnTo>
                  <a:pt x="1023" y="1100"/>
                </a:lnTo>
                <a:lnTo>
                  <a:pt x="991" y="1097"/>
                </a:lnTo>
                <a:lnTo>
                  <a:pt x="959" y="1095"/>
                </a:lnTo>
                <a:lnTo>
                  <a:pt x="928" y="1092"/>
                </a:lnTo>
                <a:lnTo>
                  <a:pt x="896" y="1090"/>
                </a:lnTo>
                <a:lnTo>
                  <a:pt x="869" y="1091"/>
                </a:lnTo>
                <a:lnTo>
                  <a:pt x="859" y="1062"/>
                </a:lnTo>
                <a:lnTo>
                  <a:pt x="860" y="1049"/>
                </a:lnTo>
                <a:lnTo>
                  <a:pt x="881" y="1032"/>
                </a:lnTo>
                <a:lnTo>
                  <a:pt x="901" y="1026"/>
                </a:lnTo>
                <a:lnTo>
                  <a:pt x="944" y="1043"/>
                </a:lnTo>
                <a:lnTo>
                  <a:pt x="976" y="1045"/>
                </a:lnTo>
                <a:lnTo>
                  <a:pt x="989" y="1046"/>
                </a:lnTo>
                <a:lnTo>
                  <a:pt x="976" y="1039"/>
                </a:lnTo>
                <a:lnTo>
                  <a:pt x="952" y="1030"/>
                </a:lnTo>
                <a:lnTo>
                  <a:pt x="908" y="1021"/>
                </a:lnTo>
                <a:lnTo>
                  <a:pt x="889" y="1012"/>
                </a:lnTo>
                <a:lnTo>
                  <a:pt x="871" y="1005"/>
                </a:lnTo>
                <a:lnTo>
                  <a:pt x="865" y="991"/>
                </a:lnTo>
                <a:lnTo>
                  <a:pt x="866" y="978"/>
                </a:lnTo>
                <a:lnTo>
                  <a:pt x="866" y="972"/>
                </a:lnTo>
                <a:lnTo>
                  <a:pt x="881" y="947"/>
                </a:lnTo>
                <a:lnTo>
                  <a:pt x="895" y="942"/>
                </a:lnTo>
                <a:lnTo>
                  <a:pt x="919" y="957"/>
                </a:lnTo>
                <a:lnTo>
                  <a:pt x="949" y="973"/>
                </a:lnTo>
                <a:lnTo>
                  <a:pt x="981" y="981"/>
                </a:lnTo>
                <a:lnTo>
                  <a:pt x="1006" y="996"/>
                </a:lnTo>
                <a:lnTo>
                  <a:pt x="1024" y="1004"/>
                </a:lnTo>
                <a:lnTo>
                  <a:pt x="1037" y="1005"/>
                </a:lnTo>
                <a:lnTo>
                  <a:pt x="1031" y="998"/>
                </a:lnTo>
                <a:lnTo>
                  <a:pt x="1013" y="984"/>
                </a:lnTo>
                <a:lnTo>
                  <a:pt x="969" y="967"/>
                </a:lnTo>
                <a:lnTo>
                  <a:pt x="933" y="945"/>
                </a:lnTo>
                <a:lnTo>
                  <a:pt x="910" y="917"/>
                </a:lnTo>
                <a:lnTo>
                  <a:pt x="917" y="893"/>
                </a:lnTo>
                <a:lnTo>
                  <a:pt x="944" y="888"/>
                </a:lnTo>
                <a:lnTo>
                  <a:pt x="981" y="904"/>
                </a:lnTo>
                <a:lnTo>
                  <a:pt x="1004" y="925"/>
                </a:lnTo>
                <a:lnTo>
                  <a:pt x="1029" y="940"/>
                </a:lnTo>
                <a:lnTo>
                  <a:pt x="1041" y="954"/>
                </a:lnTo>
                <a:lnTo>
                  <a:pt x="1035" y="940"/>
                </a:lnTo>
                <a:lnTo>
                  <a:pt x="1012" y="919"/>
                </a:lnTo>
                <a:lnTo>
                  <a:pt x="1007" y="887"/>
                </a:lnTo>
                <a:lnTo>
                  <a:pt x="1015" y="874"/>
                </a:lnTo>
                <a:lnTo>
                  <a:pt x="1035" y="870"/>
                </a:lnTo>
                <a:lnTo>
                  <a:pt x="1047" y="884"/>
                </a:lnTo>
                <a:lnTo>
                  <a:pt x="1057" y="923"/>
                </a:lnTo>
                <a:lnTo>
                  <a:pt x="1063" y="917"/>
                </a:lnTo>
                <a:lnTo>
                  <a:pt x="1077" y="905"/>
                </a:lnTo>
                <a:lnTo>
                  <a:pt x="1084" y="893"/>
                </a:lnTo>
                <a:lnTo>
                  <a:pt x="1097" y="894"/>
                </a:lnTo>
                <a:lnTo>
                  <a:pt x="1109" y="901"/>
                </a:lnTo>
                <a:lnTo>
                  <a:pt x="1107" y="927"/>
                </a:lnTo>
                <a:lnTo>
                  <a:pt x="1093" y="939"/>
                </a:lnTo>
                <a:lnTo>
                  <a:pt x="1073" y="956"/>
                </a:lnTo>
                <a:lnTo>
                  <a:pt x="1077" y="988"/>
                </a:lnTo>
                <a:lnTo>
                  <a:pt x="1076" y="1001"/>
                </a:lnTo>
                <a:lnTo>
                  <a:pt x="1081" y="1021"/>
                </a:lnTo>
                <a:lnTo>
                  <a:pt x="1100" y="1028"/>
                </a:lnTo>
                <a:lnTo>
                  <a:pt x="1113" y="1029"/>
                </a:lnTo>
                <a:lnTo>
                  <a:pt x="1152" y="1007"/>
                </a:lnTo>
                <a:lnTo>
                  <a:pt x="1174" y="970"/>
                </a:lnTo>
                <a:lnTo>
                  <a:pt x="1198" y="908"/>
                </a:lnTo>
                <a:lnTo>
                  <a:pt x="1216" y="845"/>
                </a:lnTo>
                <a:lnTo>
                  <a:pt x="1233" y="795"/>
                </a:lnTo>
                <a:lnTo>
                  <a:pt x="1223" y="749"/>
                </a:lnTo>
                <a:lnTo>
                  <a:pt x="1183" y="689"/>
                </a:lnTo>
                <a:lnTo>
                  <a:pt x="1163" y="647"/>
                </a:lnTo>
                <a:lnTo>
                  <a:pt x="1165" y="591"/>
                </a:lnTo>
                <a:lnTo>
                  <a:pt x="1203" y="523"/>
                </a:lnTo>
                <a:lnTo>
                  <a:pt x="1224" y="492"/>
                </a:lnTo>
                <a:lnTo>
                  <a:pt x="1233" y="461"/>
                </a:lnTo>
                <a:lnTo>
                  <a:pt x="1236" y="416"/>
                </a:lnTo>
                <a:lnTo>
                  <a:pt x="1227" y="371"/>
                </a:lnTo>
                <a:lnTo>
                  <a:pt x="1218" y="325"/>
                </a:lnTo>
                <a:lnTo>
                  <a:pt x="1208" y="280"/>
                </a:lnTo>
                <a:lnTo>
                  <a:pt x="1210" y="254"/>
                </a:lnTo>
                <a:lnTo>
                  <a:pt x="1205" y="241"/>
                </a:lnTo>
                <a:lnTo>
                  <a:pt x="1198" y="247"/>
                </a:lnTo>
                <a:lnTo>
                  <a:pt x="1190" y="265"/>
                </a:lnTo>
                <a:lnTo>
                  <a:pt x="1179" y="322"/>
                </a:lnTo>
                <a:lnTo>
                  <a:pt x="1164" y="366"/>
                </a:lnTo>
                <a:lnTo>
                  <a:pt x="1129" y="396"/>
                </a:lnTo>
                <a:lnTo>
                  <a:pt x="1110" y="387"/>
                </a:lnTo>
                <a:lnTo>
                  <a:pt x="1092" y="367"/>
                </a:lnTo>
                <a:lnTo>
                  <a:pt x="1094" y="341"/>
                </a:lnTo>
                <a:lnTo>
                  <a:pt x="1103" y="317"/>
                </a:lnTo>
                <a:lnTo>
                  <a:pt x="1111" y="291"/>
                </a:lnTo>
                <a:lnTo>
                  <a:pt x="1112" y="285"/>
                </a:lnTo>
                <a:lnTo>
                  <a:pt x="1119" y="273"/>
                </a:lnTo>
                <a:lnTo>
                  <a:pt x="1128" y="247"/>
                </a:lnTo>
                <a:lnTo>
                  <a:pt x="1137" y="197"/>
                </a:lnTo>
                <a:lnTo>
                  <a:pt x="1142" y="139"/>
                </a:lnTo>
                <a:lnTo>
                  <a:pt x="1139" y="101"/>
                </a:lnTo>
                <a:lnTo>
                  <a:pt x="1129" y="55"/>
                </a:lnTo>
                <a:lnTo>
                  <a:pt x="1133" y="0"/>
                </a:lnTo>
              </a:path>
            </a:pathLst>
          </a:custGeom>
          <a:noFill/>
          <a:ln w="28575" cmpd="sng">
            <a:solidFill>
              <a:srgbClr val="FF33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21" name="Freeform 13"/>
          <p:cNvSpPr>
            <a:spLocks noChangeAspect="1"/>
          </p:cNvSpPr>
          <p:nvPr/>
        </p:nvSpPr>
        <p:spPr bwMode="auto">
          <a:xfrm rot="5663670">
            <a:off x="2397126" y="987425"/>
            <a:ext cx="1179512" cy="1290637"/>
          </a:xfrm>
          <a:custGeom>
            <a:avLst/>
            <a:gdLst/>
            <a:ahLst/>
            <a:cxnLst>
              <a:cxn ang="0">
                <a:pos x="129" y="1016"/>
              </a:cxn>
              <a:cxn ang="0">
                <a:pos x="97" y="1008"/>
              </a:cxn>
              <a:cxn ang="0">
                <a:pos x="65" y="1000"/>
              </a:cxn>
              <a:cxn ang="0">
                <a:pos x="17" y="944"/>
              </a:cxn>
              <a:cxn ang="0">
                <a:pos x="1" y="880"/>
              </a:cxn>
              <a:cxn ang="0">
                <a:pos x="0" y="761"/>
              </a:cxn>
              <a:cxn ang="0">
                <a:pos x="17" y="616"/>
              </a:cxn>
              <a:cxn ang="0">
                <a:pos x="57" y="528"/>
              </a:cxn>
              <a:cxn ang="0">
                <a:pos x="105" y="456"/>
              </a:cxn>
              <a:cxn ang="0">
                <a:pos x="145" y="392"/>
              </a:cxn>
              <a:cxn ang="0">
                <a:pos x="201" y="336"/>
              </a:cxn>
              <a:cxn ang="0">
                <a:pos x="281" y="280"/>
              </a:cxn>
              <a:cxn ang="0">
                <a:pos x="385" y="208"/>
              </a:cxn>
              <a:cxn ang="0">
                <a:pos x="489" y="152"/>
              </a:cxn>
              <a:cxn ang="0">
                <a:pos x="577" y="112"/>
              </a:cxn>
              <a:cxn ang="0">
                <a:pos x="705" y="72"/>
              </a:cxn>
              <a:cxn ang="0">
                <a:pos x="833" y="32"/>
              </a:cxn>
              <a:cxn ang="0">
                <a:pos x="929" y="0"/>
              </a:cxn>
            </a:cxnLst>
            <a:rect l="0" t="0" r="r" b="b"/>
            <a:pathLst>
              <a:path w="929" h="1016">
                <a:moveTo>
                  <a:pt x="129" y="1016"/>
                </a:moveTo>
                <a:lnTo>
                  <a:pt x="97" y="1008"/>
                </a:lnTo>
                <a:lnTo>
                  <a:pt x="65" y="1000"/>
                </a:lnTo>
                <a:lnTo>
                  <a:pt x="17" y="944"/>
                </a:lnTo>
                <a:lnTo>
                  <a:pt x="1" y="880"/>
                </a:lnTo>
                <a:lnTo>
                  <a:pt x="0" y="761"/>
                </a:lnTo>
                <a:lnTo>
                  <a:pt x="17" y="616"/>
                </a:lnTo>
                <a:lnTo>
                  <a:pt x="57" y="528"/>
                </a:lnTo>
                <a:lnTo>
                  <a:pt x="105" y="456"/>
                </a:lnTo>
                <a:lnTo>
                  <a:pt x="145" y="392"/>
                </a:lnTo>
                <a:lnTo>
                  <a:pt x="201" y="336"/>
                </a:lnTo>
                <a:lnTo>
                  <a:pt x="281" y="280"/>
                </a:lnTo>
                <a:lnTo>
                  <a:pt x="385" y="208"/>
                </a:lnTo>
                <a:lnTo>
                  <a:pt x="489" y="152"/>
                </a:lnTo>
                <a:lnTo>
                  <a:pt x="577" y="112"/>
                </a:lnTo>
                <a:lnTo>
                  <a:pt x="705" y="72"/>
                </a:lnTo>
                <a:lnTo>
                  <a:pt x="833" y="32"/>
                </a:lnTo>
                <a:lnTo>
                  <a:pt x="929" y="0"/>
                </a:lnTo>
              </a:path>
            </a:pathLst>
          </a:custGeom>
          <a:noFill/>
          <a:ln w="28575" cmpd="sng">
            <a:solidFill>
              <a:srgbClr val="FF33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22" name="Freeform 14"/>
          <p:cNvSpPr>
            <a:spLocks noChangeAspect="1"/>
          </p:cNvSpPr>
          <p:nvPr/>
        </p:nvSpPr>
        <p:spPr bwMode="auto">
          <a:xfrm rot="5663670">
            <a:off x="2543175" y="1154113"/>
            <a:ext cx="842963" cy="1004887"/>
          </a:xfrm>
          <a:custGeom>
            <a:avLst/>
            <a:gdLst/>
            <a:ahLst/>
            <a:cxnLst>
              <a:cxn ang="0">
                <a:pos x="664" y="0"/>
              </a:cxn>
              <a:cxn ang="0">
                <a:pos x="640" y="16"/>
              </a:cxn>
              <a:cxn ang="0">
                <a:pos x="640" y="40"/>
              </a:cxn>
              <a:cxn ang="0">
                <a:pos x="640" y="72"/>
              </a:cxn>
              <a:cxn ang="0">
                <a:pos x="624" y="88"/>
              </a:cxn>
              <a:cxn ang="0">
                <a:pos x="592" y="80"/>
              </a:cxn>
              <a:cxn ang="0">
                <a:pos x="576" y="64"/>
              </a:cxn>
              <a:cxn ang="0">
                <a:pos x="568" y="40"/>
              </a:cxn>
              <a:cxn ang="0">
                <a:pos x="552" y="32"/>
              </a:cxn>
              <a:cxn ang="0">
                <a:pos x="504" y="40"/>
              </a:cxn>
              <a:cxn ang="0">
                <a:pos x="472" y="64"/>
              </a:cxn>
              <a:cxn ang="0">
                <a:pos x="472" y="72"/>
              </a:cxn>
              <a:cxn ang="0">
                <a:pos x="480" y="96"/>
              </a:cxn>
              <a:cxn ang="0">
                <a:pos x="480" y="120"/>
              </a:cxn>
              <a:cxn ang="0">
                <a:pos x="464" y="144"/>
              </a:cxn>
              <a:cxn ang="0">
                <a:pos x="432" y="144"/>
              </a:cxn>
              <a:cxn ang="0">
                <a:pos x="416" y="128"/>
              </a:cxn>
              <a:cxn ang="0">
                <a:pos x="400" y="112"/>
              </a:cxn>
              <a:cxn ang="0">
                <a:pos x="392" y="104"/>
              </a:cxn>
              <a:cxn ang="0">
                <a:pos x="336" y="120"/>
              </a:cxn>
              <a:cxn ang="0">
                <a:pos x="304" y="152"/>
              </a:cxn>
              <a:cxn ang="0">
                <a:pos x="304" y="168"/>
              </a:cxn>
              <a:cxn ang="0">
                <a:pos x="320" y="192"/>
              </a:cxn>
              <a:cxn ang="0">
                <a:pos x="328" y="216"/>
              </a:cxn>
              <a:cxn ang="0">
                <a:pos x="320" y="240"/>
              </a:cxn>
              <a:cxn ang="0">
                <a:pos x="280" y="240"/>
              </a:cxn>
              <a:cxn ang="0">
                <a:pos x="256" y="224"/>
              </a:cxn>
              <a:cxn ang="0">
                <a:pos x="240" y="200"/>
              </a:cxn>
              <a:cxn ang="0">
                <a:pos x="232" y="192"/>
              </a:cxn>
              <a:cxn ang="0">
                <a:pos x="184" y="208"/>
              </a:cxn>
              <a:cxn ang="0">
                <a:pos x="160" y="232"/>
              </a:cxn>
              <a:cxn ang="0">
                <a:pos x="160" y="256"/>
              </a:cxn>
              <a:cxn ang="0">
                <a:pos x="160" y="272"/>
              </a:cxn>
              <a:cxn ang="0">
                <a:pos x="176" y="296"/>
              </a:cxn>
              <a:cxn ang="0">
                <a:pos x="184" y="312"/>
              </a:cxn>
              <a:cxn ang="0">
                <a:pos x="176" y="336"/>
              </a:cxn>
              <a:cxn ang="0">
                <a:pos x="144" y="344"/>
              </a:cxn>
              <a:cxn ang="0">
                <a:pos x="128" y="328"/>
              </a:cxn>
              <a:cxn ang="0">
                <a:pos x="104" y="320"/>
              </a:cxn>
              <a:cxn ang="0">
                <a:pos x="88" y="320"/>
              </a:cxn>
              <a:cxn ang="0">
                <a:pos x="48" y="336"/>
              </a:cxn>
              <a:cxn ang="0">
                <a:pos x="24" y="384"/>
              </a:cxn>
              <a:cxn ang="0">
                <a:pos x="8" y="432"/>
              </a:cxn>
              <a:cxn ang="0">
                <a:pos x="0" y="488"/>
              </a:cxn>
              <a:cxn ang="0">
                <a:pos x="0" y="536"/>
              </a:cxn>
              <a:cxn ang="0">
                <a:pos x="24" y="600"/>
              </a:cxn>
              <a:cxn ang="0">
                <a:pos x="40" y="632"/>
              </a:cxn>
              <a:cxn ang="0">
                <a:pos x="64" y="688"/>
              </a:cxn>
              <a:cxn ang="0">
                <a:pos x="64" y="744"/>
              </a:cxn>
              <a:cxn ang="0">
                <a:pos x="64" y="792"/>
              </a:cxn>
            </a:cxnLst>
            <a:rect l="0" t="0" r="r" b="b"/>
            <a:pathLst>
              <a:path w="664" h="792">
                <a:moveTo>
                  <a:pt x="664" y="0"/>
                </a:moveTo>
                <a:lnTo>
                  <a:pt x="640" y="16"/>
                </a:lnTo>
                <a:lnTo>
                  <a:pt x="640" y="40"/>
                </a:lnTo>
                <a:lnTo>
                  <a:pt x="640" y="72"/>
                </a:lnTo>
                <a:lnTo>
                  <a:pt x="624" y="88"/>
                </a:lnTo>
                <a:lnTo>
                  <a:pt x="592" y="80"/>
                </a:lnTo>
                <a:lnTo>
                  <a:pt x="576" y="64"/>
                </a:lnTo>
                <a:lnTo>
                  <a:pt x="568" y="40"/>
                </a:lnTo>
                <a:lnTo>
                  <a:pt x="552" y="32"/>
                </a:lnTo>
                <a:lnTo>
                  <a:pt x="504" y="40"/>
                </a:lnTo>
                <a:lnTo>
                  <a:pt x="472" y="64"/>
                </a:lnTo>
                <a:lnTo>
                  <a:pt x="472" y="72"/>
                </a:lnTo>
                <a:lnTo>
                  <a:pt x="480" y="96"/>
                </a:lnTo>
                <a:lnTo>
                  <a:pt x="480" y="120"/>
                </a:lnTo>
                <a:lnTo>
                  <a:pt x="464" y="144"/>
                </a:lnTo>
                <a:lnTo>
                  <a:pt x="432" y="144"/>
                </a:lnTo>
                <a:lnTo>
                  <a:pt x="416" y="128"/>
                </a:lnTo>
                <a:lnTo>
                  <a:pt x="400" y="112"/>
                </a:lnTo>
                <a:lnTo>
                  <a:pt x="392" y="104"/>
                </a:lnTo>
                <a:lnTo>
                  <a:pt x="336" y="120"/>
                </a:lnTo>
                <a:lnTo>
                  <a:pt x="304" y="152"/>
                </a:lnTo>
                <a:lnTo>
                  <a:pt x="304" y="168"/>
                </a:lnTo>
                <a:lnTo>
                  <a:pt x="320" y="192"/>
                </a:lnTo>
                <a:lnTo>
                  <a:pt x="328" y="216"/>
                </a:lnTo>
                <a:lnTo>
                  <a:pt x="320" y="240"/>
                </a:lnTo>
                <a:lnTo>
                  <a:pt x="280" y="240"/>
                </a:lnTo>
                <a:lnTo>
                  <a:pt x="256" y="224"/>
                </a:lnTo>
                <a:lnTo>
                  <a:pt x="240" y="200"/>
                </a:lnTo>
                <a:lnTo>
                  <a:pt x="232" y="192"/>
                </a:lnTo>
                <a:lnTo>
                  <a:pt x="184" y="208"/>
                </a:lnTo>
                <a:lnTo>
                  <a:pt x="160" y="232"/>
                </a:lnTo>
                <a:lnTo>
                  <a:pt x="160" y="256"/>
                </a:lnTo>
                <a:lnTo>
                  <a:pt x="160" y="272"/>
                </a:lnTo>
                <a:lnTo>
                  <a:pt x="176" y="296"/>
                </a:lnTo>
                <a:lnTo>
                  <a:pt x="184" y="312"/>
                </a:lnTo>
                <a:lnTo>
                  <a:pt x="176" y="336"/>
                </a:lnTo>
                <a:lnTo>
                  <a:pt x="144" y="344"/>
                </a:lnTo>
                <a:lnTo>
                  <a:pt x="128" y="328"/>
                </a:lnTo>
                <a:lnTo>
                  <a:pt x="104" y="320"/>
                </a:lnTo>
                <a:lnTo>
                  <a:pt x="88" y="320"/>
                </a:lnTo>
                <a:lnTo>
                  <a:pt x="48" y="336"/>
                </a:lnTo>
                <a:lnTo>
                  <a:pt x="24" y="384"/>
                </a:lnTo>
                <a:lnTo>
                  <a:pt x="8" y="432"/>
                </a:lnTo>
                <a:lnTo>
                  <a:pt x="0" y="488"/>
                </a:lnTo>
                <a:lnTo>
                  <a:pt x="0" y="536"/>
                </a:lnTo>
                <a:lnTo>
                  <a:pt x="24" y="600"/>
                </a:lnTo>
                <a:lnTo>
                  <a:pt x="40" y="632"/>
                </a:lnTo>
                <a:lnTo>
                  <a:pt x="64" y="688"/>
                </a:lnTo>
                <a:lnTo>
                  <a:pt x="64" y="744"/>
                </a:lnTo>
                <a:lnTo>
                  <a:pt x="64" y="792"/>
                </a:lnTo>
              </a:path>
            </a:pathLst>
          </a:custGeom>
          <a:noFill/>
          <a:ln w="28575" cmpd="sng">
            <a:solidFill>
              <a:srgbClr val="FF33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23" name="Freeform 15"/>
          <p:cNvSpPr>
            <a:spLocks noChangeAspect="1"/>
          </p:cNvSpPr>
          <p:nvPr/>
        </p:nvSpPr>
        <p:spPr bwMode="auto">
          <a:xfrm rot="5663670">
            <a:off x="2526506" y="1473994"/>
            <a:ext cx="466725" cy="547688"/>
          </a:xfrm>
          <a:custGeom>
            <a:avLst/>
            <a:gdLst/>
            <a:ahLst/>
            <a:cxnLst>
              <a:cxn ang="0">
                <a:pos x="32" y="0"/>
              </a:cxn>
              <a:cxn ang="0">
                <a:pos x="368" y="408"/>
              </a:cxn>
              <a:cxn ang="0">
                <a:pos x="336" y="432"/>
              </a:cxn>
              <a:cxn ang="0">
                <a:pos x="0" y="24"/>
              </a:cxn>
              <a:cxn ang="0">
                <a:pos x="32" y="0"/>
              </a:cxn>
            </a:cxnLst>
            <a:rect l="0" t="0" r="r" b="b"/>
            <a:pathLst>
              <a:path w="368" h="432">
                <a:moveTo>
                  <a:pt x="32" y="0"/>
                </a:moveTo>
                <a:lnTo>
                  <a:pt x="368" y="408"/>
                </a:lnTo>
                <a:lnTo>
                  <a:pt x="336" y="432"/>
                </a:lnTo>
                <a:lnTo>
                  <a:pt x="0" y="24"/>
                </a:lnTo>
                <a:lnTo>
                  <a:pt x="32" y="0"/>
                </a:lnTo>
                <a:close/>
              </a:path>
            </a:pathLst>
          </a:custGeom>
          <a:solidFill>
            <a:srgbClr val="FFFFFF"/>
          </a:solidFill>
          <a:ln w="12700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24" name="Freeform 16"/>
          <p:cNvSpPr>
            <a:spLocks noChangeAspect="1"/>
          </p:cNvSpPr>
          <p:nvPr/>
        </p:nvSpPr>
        <p:spPr bwMode="auto">
          <a:xfrm rot="5663670">
            <a:off x="2655888" y="1868488"/>
            <a:ext cx="681037" cy="71437"/>
          </a:xfrm>
          <a:custGeom>
            <a:avLst/>
            <a:gdLst/>
            <a:ahLst/>
            <a:cxnLst>
              <a:cxn ang="0">
                <a:pos x="528" y="0"/>
              </a:cxn>
              <a:cxn ang="0">
                <a:pos x="536" y="48"/>
              </a:cxn>
              <a:cxn ang="0">
                <a:pos x="0" y="56"/>
              </a:cxn>
              <a:cxn ang="0">
                <a:pos x="0" y="8"/>
              </a:cxn>
              <a:cxn ang="0">
                <a:pos x="528" y="0"/>
              </a:cxn>
            </a:cxnLst>
            <a:rect l="0" t="0" r="r" b="b"/>
            <a:pathLst>
              <a:path w="536" h="56">
                <a:moveTo>
                  <a:pt x="528" y="0"/>
                </a:moveTo>
                <a:lnTo>
                  <a:pt x="536" y="48"/>
                </a:lnTo>
                <a:lnTo>
                  <a:pt x="0" y="56"/>
                </a:lnTo>
                <a:lnTo>
                  <a:pt x="0" y="8"/>
                </a:lnTo>
                <a:lnTo>
                  <a:pt x="528" y="0"/>
                </a:lnTo>
                <a:close/>
              </a:path>
            </a:pathLst>
          </a:custGeom>
          <a:solidFill>
            <a:srgbClr val="FFFFFF"/>
          </a:solidFill>
          <a:ln w="12700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25" name="Rectangle 17"/>
          <p:cNvSpPr>
            <a:spLocks noChangeAspect="1" noChangeArrowheads="1"/>
          </p:cNvSpPr>
          <p:nvPr/>
        </p:nvSpPr>
        <p:spPr bwMode="auto">
          <a:xfrm rot="5663670">
            <a:off x="966788" y="3835400"/>
            <a:ext cx="1270000" cy="254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26" name="Freeform 18"/>
          <p:cNvSpPr>
            <a:spLocks noChangeAspect="1"/>
          </p:cNvSpPr>
          <p:nvPr/>
        </p:nvSpPr>
        <p:spPr bwMode="auto">
          <a:xfrm rot="5663670">
            <a:off x="3459163" y="4965700"/>
            <a:ext cx="80962" cy="141288"/>
          </a:xfrm>
          <a:custGeom>
            <a:avLst/>
            <a:gdLst/>
            <a:ahLst/>
            <a:cxnLst>
              <a:cxn ang="0">
                <a:pos x="48" y="0"/>
              </a:cxn>
              <a:cxn ang="0">
                <a:pos x="64" y="8"/>
              </a:cxn>
              <a:cxn ang="0">
                <a:pos x="16" y="112"/>
              </a:cxn>
              <a:cxn ang="0">
                <a:pos x="0" y="104"/>
              </a:cxn>
              <a:cxn ang="0">
                <a:pos x="48" y="0"/>
              </a:cxn>
            </a:cxnLst>
            <a:rect l="0" t="0" r="r" b="b"/>
            <a:pathLst>
              <a:path w="64" h="112">
                <a:moveTo>
                  <a:pt x="48" y="0"/>
                </a:moveTo>
                <a:lnTo>
                  <a:pt x="64" y="8"/>
                </a:lnTo>
                <a:lnTo>
                  <a:pt x="16" y="112"/>
                </a:lnTo>
                <a:lnTo>
                  <a:pt x="0" y="104"/>
                </a:lnTo>
                <a:lnTo>
                  <a:pt x="48" y="0"/>
                </a:lnTo>
                <a:close/>
              </a:path>
            </a:pathLst>
          </a:custGeom>
          <a:solidFill>
            <a:srgbClr val="FFFFFF"/>
          </a:solidFill>
          <a:ln w="12700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27" name="Freeform 19"/>
          <p:cNvSpPr>
            <a:spLocks noChangeAspect="1"/>
          </p:cNvSpPr>
          <p:nvPr/>
        </p:nvSpPr>
        <p:spPr bwMode="auto">
          <a:xfrm rot="5663670">
            <a:off x="1189038" y="4906963"/>
            <a:ext cx="1042987" cy="528637"/>
          </a:xfrm>
          <a:custGeom>
            <a:avLst/>
            <a:gdLst/>
            <a:ahLst/>
            <a:cxnLst>
              <a:cxn ang="0">
                <a:pos x="781" y="0"/>
              </a:cxn>
              <a:cxn ang="0">
                <a:pos x="821" y="88"/>
              </a:cxn>
              <a:cxn ang="0">
                <a:pos x="64" y="417"/>
              </a:cxn>
              <a:cxn ang="0">
                <a:pos x="0" y="329"/>
              </a:cxn>
              <a:cxn ang="0">
                <a:pos x="781" y="0"/>
              </a:cxn>
            </a:cxnLst>
            <a:rect l="0" t="0" r="r" b="b"/>
            <a:pathLst>
              <a:path w="821" h="417">
                <a:moveTo>
                  <a:pt x="781" y="0"/>
                </a:moveTo>
                <a:lnTo>
                  <a:pt x="821" y="88"/>
                </a:lnTo>
                <a:lnTo>
                  <a:pt x="64" y="417"/>
                </a:lnTo>
                <a:lnTo>
                  <a:pt x="0" y="329"/>
                </a:lnTo>
                <a:lnTo>
                  <a:pt x="781" y="0"/>
                </a:lnTo>
                <a:close/>
              </a:path>
            </a:pathLst>
          </a:custGeom>
          <a:solidFill>
            <a:srgbClr val="FFFFFF"/>
          </a:solidFill>
          <a:ln w="12700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28" name="Line 20"/>
          <p:cNvSpPr>
            <a:spLocks noChangeAspect="1" noChangeShapeType="1"/>
          </p:cNvSpPr>
          <p:nvPr/>
        </p:nvSpPr>
        <p:spPr bwMode="auto">
          <a:xfrm rot="5663670">
            <a:off x="2410619" y="1178719"/>
            <a:ext cx="71437" cy="60325"/>
          </a:xfrm>
          <a:prstGeom prst="line">
            <a:avLst/>
          </a:prstGeom>
          <a:noFill/>
          <a:ln w="1016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29" name="Line 21"/>
          <p:cNvSpPr>
            <a:spLocks noChangeAspect="1" noChangeShapeType="1"/>
          </p:cNvSpPr>
          <p:nvPr/>
        </p:nvSpPr>
        <p:spPr bwMode="auto">
          <a:xfrm rot="5663670">
            <a:off x="3052763" y="5373687"/>
            <a:ext cx="39688" cy="80963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9830" name="Freeform 22"/>
          <p:cNvSpPr>
            <a:spLocks/>
          </p:cNvSpPr>
          <p:nvPr/>
        </p:nvSpPr>
        <p:spPr bwMode="auto">
          <a:xfrm>
            <a:off x="3983038" y="3868738"/>
            <a:ext cx="352425" cy="185737"/>
          </a:xfrm>
          <a:custGeom>
            <a:avLst/>
            <a:gdLst/>
            <a:ahLst/>
            <a:cxnLst>
              <a:cxn ang="0">
                <a:pos x="29" y="39"/>
              </a:cxn>
              <a:cxn ang="0">
                <a:pos x="197" y="115"/>
              </a:cxn>
              <a:cxn ang="0">
                <a:pos x="177" y="51"/>
              </a:cxn>
              <a:cxn ang="0">
                <a:pos x="57" y="7"/>
              </a:cxn>
              <a:cxn ang="0">
                <a:pos x="21" y="11"/>
              </a:cxn>
              <a:cxn ang="0">
                <a:pos x="29" y="39"/>
              </a:cxn>
            </a:cxnLst>
            <a:rect l="0" t="0" r="r" b="b"/>
            <a:pathLst>
              <a:path w="222" h="117">
                <a:moveTo>
                  <a:pt x="29" y="39"/>
                </a:moveTo>
                <a:cubicBezTo>
                  <a:pt x="58" y="56"/>
                  <a:pt x="172" y="113"/>
                  <a:pt x="197" y="115"/>
                </a:cubicBezTo>
                <a:cubicBezTo>
                  <a:pt x="222" y="117"/>
                  <a:pt x="200" y="69"/>
                  <a:pt x="177" y="51"/>
                </a:cubicBezTo>
                <a:cubicBezTo>
                  <a:pt x="154" y="33"/>
                  <a:pt x="83" y="14"/>
                  <a:pt x="57" y="7"/>
                </a:cubicBezTo>
                <a:cubicBezTo>
                  <a:pt x="31" y="0"/>
                  <a:pt x="26" y="5"/>
                  <a:pt x="21" y="11"/>
                </a:cubicBezTo>
                <a:cubicBezTo>
                  <a:pt x="16" y="17"/>
                  <a:pt x="0" y="22"/>
                  <a:pt x="29" y="39"/>
                </a:cubicBezTo>
                <a:close/>
              </a:path>
            </a:pathLst>
          </a:custGeom>
          <a:solidFill>
            <a:srgbClr val="00CC66"/>
          </a:solidFill>
          <a:ln w="28575" cap="flat" cmpd="sng">
            <a:solidFill>
              <a:srgbClr val="33CC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9831" name="Freeform 23"/>
          <p:cNvSpPr>
            <a:spLocks/>
          </p:cNvSpPr>
          <p:nvPr/>
        </p:nvSpPr>
        <p:spPr bwMode="auto">
          <a:xfrm rot="-457074">
            <a:off x="4033838" y="3722688"/>
            <a:ext cx="333375" cy="185737"/>
          </a:xfrm>
          <a:custGeom>
            <a:avLst/>
            <a:gdLst/>
            <a:ahLst/>
            <a:cxnLst>
              <a:cxn ang="0">
                <a:pos x="29" y="39"/>
              </a:cxn>
              <a:cxn ang="0">
                <a:pos x="197" y="115"/>
              </a:cxn>
              <a:cxn ang="0">
                <a:pos x="177" y="51"/>
              </a:cxn>
              <a:cxn ang="0">
                <a:pos x="57" y="7"/>
              </a:cxn>
              <a:cxn ang="0">
                <a:pos x="21" y="11"/>
              </a:cxn>
              <a:cxn ang="0">
                <a:pos x="29" y="39"/>
              </a:cxn>
            </a:cxnLst>
            <a:rect l="0" t="0" r="r" b="b"/>
            <a:pathLst>
              <a:path w="222" h="117">
                <a:moveTo>
                  <a:pt x="29" y="39"/>
                </a:moveTo>
                <a:cubicBezTo>
                  <a:pt x="58" y="56"/>
                  <a:pt x="172" y="113"/>
                  <a:pt x="197" y="115"/>
                </a:cubicBezTo>
                <a:cubicBezTo>
                  <a:pt x="222" y="117"/>
                  <a:pt x="200" y="69"/>
                  <a:pt x="177" y="51"/>
                </a:cubicBezTo>
                <a:cubicBezTo>
                  <a:pt x="154" y="33"/>
                  <a:pt x="83" y="14"/>
                  <a:pt x="57" y="7"/>
                </a:cubicBezTo>
                <a:cubicBezTo>
                  <a:pt x="31" y="0"/>
                  <a:pt x="26" y="5"/>
                  <a:pt x="21" y="11"/>
                </a:cubicBezTo>
                <a:cubicBezTo>
                  <a:pt x="16" y="17"/>
                  <a:pt x="0" y="22"/>
                  <a:pt x="29" y="39"/>
                </a:cubicBezTo>
                <a:close/>
              </a:path>
            </a:pathLst>
          </a:custGeom>
          <a:solidFill>
            <a:srgbClr val="00CC66"/>
          </a:solidFill>
          <a:ln w="28575" cap="flat" cmpd="sng">
            <a:solidFill>
              <a:srgbClr val="33CC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9832" name="Freeform 24"/>
          <p:cNvSpPr>
            <a:spLocks/>
          </p:cNvSpPr>
          <p:nvPr/>
        </p:nvSpPr>
        <p:spPr bwMode="auto">
          <a:xfrm rot="-903611">
            <a:off x="4059238" y="3563938"/>
            <a:ext cx="333375" cy="185737"/>
          </a:xfrm>
          <a:custGeom>
            <a:avLst/>
            <a:gdLst/>
            <a:ahLst/>
            <a:cxnLst>
              <a:cxn ang="0">
                <a:pos x="29" y="39"/>
              </a:cxn>
              <a:cxn ang="0">
                <a:pos x="197" y="115"/>
              </a:cxn>
              <a:cxn ang="0">
                <a:pos x="177" y="51"/>
              </a:cxn>
              <a:cxn ang="0">
                <a:pos x="57" y="7"/>
              </a:cxn>
              <a:cxn ang="0">
                <a:pos x="21" y="11"/>
              </a:cxn>
              <a:cxn ang="0">
                <a:pos x="29" y="39"/>
              </a:cxn>
            </a:cxnLst>
            <a:rect l="0" t="0" r="r" b="b"/>
            <a:pathLst>
              <a:path w="222" h="117">
                <a:moveTo>
                  <a:pt x="29" y="39"/>
                </a:moveTo>
                <a:cubicBezTo>
                  <a:pt x="58" y="56"/>
                  <a:pt x="172" y="113"/>
                  <a:pt x="197" y="115"/>
                </a:cubicBezTo>
                <a:cubicBezTo>
                  <a:pt x="222" y="117"/>
                  <a:pt x="200" y="69"/>
                  <a:pt x="177" y="51"/>
                </a:cubicBezTo>
                <a:cubicBezTo>
                  <a:pt x="154" y="33"/>
                  <a:pt x="83" y="14"/>
                  <a:pt x="57" y="7"/>
                </a:cubicBezTo>
                <a:cubicBezTo>
                  <a:pt x="31" y="0"/>
                  <a:pt x="26" y="5"/>
                  <a:pt x="21" y="11"/>
                </a:cubicBezTo>
                <a:cubicBezTo>
                  <a:pt x="16" y="17"/>
                  <a:pt x="0" y="22"/>
                  <a:pt x="29" y="39"/>
                </a:cubicBezTo>
                <a:close/>
              </a:path>
            </a:pathLst>
          </a:custGeom>
          <a:solidFill>
            <a:srgbClr val="00CC66"/>
          </a:solidFill>
          <a:ln w="28575" cap="flat" cmpd="sng">
            <a:solidFill>
              <a:srgbClr val="33CC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9833" name="Freeform 25"/>
          <p:cNvSpPr>
            <a:spLocks/>
          </p:cNvSpPr>
          <p:nvPr/>
        </p:nvSpPr>
        <p:spPr bwMode="auto">
          <a:xfrm rot="-1234402">
            <a:off x="4108450" y="3400425"/>
            <a:ext cx="314325" cy="185738"/>
          </a:xfrm>
          <a:custGeom>
            <a:avLst/>
            <a:gdLst/>
            <a:ahLst/>
            <a:cxnLst>
              <a:cxn ang="0">
                <a:pos x="29" y="39"/>
              </a:cxn>
              <a:cxn ang="0">
                <a:pos x="197" y="115"/>
              </a:cxn>
              <a:cxn ang="0">
                <a:pos x="177" y="51"/>
              </a:cxn>
              <a:cxn ang="0">
                <a:pos x="57" y="7"/>
              </a:cxn>
              <a:cxn ang="0">
                <a:pos x="21" y="11"/>
              </a:cxn>
              <a:cxn ang="0">
                <a:pos x="29" y="39"/>
              </a:cxn>
            </a:cxnLst>
            <a:rect l="0" t="0" r="r" b="b"/>
            <a:pathLst>
              <a:path w="222" h="117">
                <a:moveTo>
                  <a:pt x="29" y="39"/>
                </a:moveTo>
                <a:cubicBezTo>
                  <a:pt x="58" y="56"/>
                  <a:pt x="172" y="113"/>
                  <a:pt x="197" y="115"/>
                </a:cubicBezTo>
                <a:cubicBezTo>
                  <a:pt x="222" y="117"/>
                  <a:pt x="200" y="69"/>
                  <a:pt x="177" y="51"/>
                </a:cubicBezTo>
                <a:cubicBezTo>
                  <a:pt x="154" y="33"/>
                  <a:pt x="83" y="14"/>
                  <a:pt x="57" y="7"/>
                </a:cubicBezTo>
                <a:cubicBezTo>
                  <a:pt x="31" y="0"/>
                  <a:pt x="26" y="5"/>
                  <a:pt x="21" y="11"/>
                </a:cubicBezTo>
                <a:cubicBezTo>
                  <a:pt x="16" y="17"/>
                  <a:pt x="0" y="22"/>
                  <a:pt x="29" y="39"/>
                </a:cubicBezTo>
                <a:close/>
              </a:path>
            </a:pathLst>
          </a:custGeom>
          <a:solidFill>
            <a:srgbClr val="00CC66"/>
          </a:solidFill>
          <a:ln w="28575" cap="flat" cmpd="sng">
            <a:solidFill>
              <a:srgbClr val="33CC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9834" name="Freeform 26"/>
          <p:cNvSpPr>
            <a:spLocks/>
          </p:cNvSpPr>
          <p:nvPr/>
        </p:nvSpPr>
        <p:spPr bwMode="auto">
          <a:xfrm rot="-1767418">
            <a:off x="4200525" y="3241675"/>
            <a:ext cx="244475" cy="185738"/>
          </a:xfrm>
          <a:custGeom>
            <a:avLst/>
            <a:gdLst/>
            <a:ahLst/>
            <a:cxnLst>
              <a:cxn ang="0">
                <a:pos x="29" y="39"/>
              </a:cxn>
              <a:cxn ang="0">
                <a:pos x="197" y="115"/>
              </a:cxn>
              <a:cxn ang="0">
                <a:pos x="177" y="51"/>
              </a:cxn>
              <a:cxn ang="0">
                <a:pos x="57" y="7"/>
              </a:cxn>
              <a:cxn ang="0">
                <a:pos x="21" y="11"/>
              </a:cxn>
              <a:cxn ang="0">
                <a:pos x="29" y="39"/>
              </a:cxn>
            </a:cxnLst>
            <a:rect l="0" t="0" r="r" b="b"/>
            <a:pathLst>
              <a:path w="222" h="117">
                <a:moveTo>
                  <a:pt x="29" y="39"/>
                </a:moveTo>
                <a:cubicBezTo>
                  <a:pt x="58" y="56"/>
                  <a:pt x="172" y="113"/>
                  <a:pt x="197" y="115"/>
                </a:cubicBezTo>
                <a:cubicBezTo>
                  <a:pt x="222" y="117"/>
                  <a:pt x="200" y="69"/>
                  <a:pt x="177" y="51"/>
                </a:cubicBezTo>
                <a:cubicBezTo>
                  <a:pt x="154" y="33"/>
                  <a:pt x="83" y="14"/>
                  <a:pt x="57" y="7"/>
                </a:cubicBezTo>
                <a:cubicBezTo>
                  <a:pt x="31" y="0"/>
                  <a:pt x="26" y="5"/>
                  <a:pt x="21" y="11"/>
                </a:cubicBezTo>
                <a:cubicBezTo>
                  <a:pt x="16" y="17"/>
                  <a:pt x="0" y="22"/>
                  <a:pt x="29" y="39"/>
                </a:cubicBezTo>
                <a:close/>
              </a:path>
            </a:pathLst>
          </a:custGeom>
          <a:solidFill>
            <a:srgbClr val="00CC66"/>
          </a:solidFill>
          <a:ln w="28575" cap="flat" cmpd="sng">
            <a:solidFill>
              <a:srgbClr val="33CC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9835" name="Freeform 27"/>
          <p:cNvSpPr>
            <a:spLocks/>
          </p:cNvSpPr>
          <p:nvPr/>
        </p:nvSpPr>
        <p:spPr bwMode="auto">
          <a:xfrm rot="-1767418">
            <a:off x="4267200" y="3086100"/>
            <a:ext cx="206375" cy="185738"/>
          </a:xfrm>
          <a:custGeom>
            <a:avLst/>
            <a:gdLst/>
            <a:ahLst/>
            <a:cxnLst>
              <a:cxn ang="0">
                <a:pos x="29" y="39"/>
              </a:cxn>
              <a:cxn ang="0">
                <a:pos x="197" y="115"/>
              </a:cxn>
              <a:cxn ang="0">
                <a:pos x="177" y="51"/>
              </a:cxn>
              <a:cxn ang="0">
                <a:pos x="57" y="7"/>
              </a:cxn>
              <a:cxn ang="0">
                <a:pos x="21" y="11"/>
              </a:cxn>
              <a:cxn ang="0">
                <a:pos x="29" y="39"/>
              </a:cxn>
            </a:cxnLst>
            <a:rect l="0" t="0" r="r" b="b"/>
            <a:pathLst>
              <a:path w="222" h="117">
                <a:moveTo>
                  <a:pt x="29" y="39"/>
                </a:moveTo>
                <a:cubicBezTo>
                  <a:pt x="58" y="56"/>
                  <a:pt x="172" y="113"/>
                  <a:pt x="197" y="115"/>
                </a:cubicBezTo>
                <a:cubicBezTo>
                  <a:pt x="222" y="117"/>
                  <a:pt x="200" y="69"/>
                  <a:pt x="177" y="51"/>
                </a:cubicBezTo>
                <a:cubicBezTo>
                  <a:pt x="154" y="33"/>
                  <a:pt x="83" y="14"/>
                  <a:pt x="57" y="7"/>
                </a:cubicBezTo>
                <a:cubicBezTo>
                  <a:pt x="31" y="0"/>
                  <a:pt x="26" y="5"/>
                  <a:pt x="21" y="11"/>
                </a:cubicBezTo>
                <a:cubicBezTo>
                  <a:pt x="16" y="17"/>
                  <a:pt x="0" y="22"/>
                  <a:pt x="29" y="39"/>
                </a:cubicBezTo>
                <a:close/>
              </a:path>
            </a:pathLst>
          </a:custGeom>
          <a:solidFill>
            <a:srgbClr val="00CC66"/>
          </a:solidFill>
          <a:ln w="28575" cap="flat" cmpd="sng">
            <a:solidFill>
              <a:srgbClr val="33CC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9836" name="Freeform 28"/>
          <p:cNvSpPr>
            <a:spLocks/>
          </p:cNvSpPr>
          <p:nvPr/>
        </p:nvSpPr>
        <p:spPr bwMode="auto">
          <a:xfrm rot="-1767418">
            <a:off x="4270375" y="2936875"/>
            <a:ext cx="206375" cy="185738"/>
          </a:xfrm>
          <a:custGeom>
            <a:avLst/>
            <a:gdLst/>
            <a:ahLst/>
            <a:cxnLst>
              <a:cxn ang="0">
                <a:pos x="29" y="39"/>
              </a:cxn>
              <a:cxn ang="0">
                <a:pos x="197" y="115"/>
              </a:cxn>
              <a:cxn ang="0">
                <a:pos x="177" y="51"/>
              </a:cxn>
              <a:cxn ang="0">
                <a:pos x="57" y="7"/>
              </a:cxn>
              <a:cxn ang="0">
                <a:pos x="21" y="11"/>
              </a:cxn>
              <a:cxn ang="0">
                <a:pos x="29" y="39"/>
              </a:cxn>
            </a:cxnLst>
            <a:rect l="0" t="0" r="r" b="b"/>
            <a:pathLst>
              <a:path w="222" h="117">
                <a:moveTo>
                  <a:pt x="29" y="39"/>
                </a:moveTo>
                <a:cubicBezTo>
                  <a:pt x="58" y="56"/>
                  <a:pt x="172" y="113"/>
                  <a:pt x="197" y="115"/>
                </a:cubicBezTo>
                <a:cubicBezTo>
                  <a:pt x="222" y="117"/>
                  <a:pt x="200" y="69"/>
                  <a:pt x="177" y="51"/>
                </a:cubicBezTo>
                <a:cubicBezTo>
                  <a:pt x="154" y="33"/>
                  <a:pt x="83" y="14"/>
                  <a:pt x="57" y="7"/>
                </a:cubicBezTo>
                <a:cubicBezTo>
                  <a:pt x="31" y="0"/>
                  <a:pt x="26" y="5"/>
                  <a:pt x="21" y="11"/>
                </a:cubicBezTo>
                <a:cubicBezTo>
                  <a:pt x="16" y="17"/>
                  <a:pt x="0" y="22"/>
                  <a:pt x="29" y="39"/>
                </a:cubicBezTo>
                <a:close/>
              </a:path>
            </a:pathLst>
          </a:custGeom>
          <a:solidFill>
            <a:srgbClr val="00CC66"/>
          </a:solidFill>
          <a:ln w="28575" cap="flat" cmpd="sng">
            <a:solidFill>
              <a:srgbClr val="33CC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9837" name="Freeform 29"/>
          <p:cNvSpPr>
            <a:spLocks/>
          </p:cNvSpPr>
          <p:nvPr/>
        </p:nvSpPr>
        <p:spPr bwMode="auto">
          <a:xfrm>
            <a:off x="4344988" y="1452563"/>
            <a:ext cx="349250" cy="1089025"/>
          </a:xfrm>
          <a:custGeom>
            <a:avLst/>
            <a:gdLst/>
            <a:ahLst/>
            <a:cxnLst>
              <a:cxn ang="0">
                <a:pos x="217" y="681"/>
              </a:cxn>
              <a:cxn ang="0">
                <a:pos x="189" y="369"/>
              </a:cxn>
              <a:cxn ang="0">
                <a:pos x="77" y="57"/>
              </a:cxn>
              <a:cxn ang="0">
                <a:pos x="37" y="25"/>
              </a:cxn>
              <a:cxn ang="0">
                <a:pos x="65" y="117"/>
              </a:cxn>
              <a:cxn ang="0">
                <a:pos x="1" y="197"/>
              </a:cxn>
              <a:cxn ang="0">
                <a:pos x="69" y="205"/>
              </a:cxn>
              <a:cxn ang="0">
                <a:pos x="121" y="293"/>
              </a:cxn>
              <a:cxn ang="0">
                <a:pos x="37" y="297"/>
              </a:cxn>
              <a:cxn ang="0">
                <a:pos x="37" y="341"/>
              </a:cxn>
              <a:cxn ang="0">
                <a:pos x="145" y="365"/>
              </a:cxn>
              <a:cxn ang="0">
                <a:pos x="153" y="429"/>
              </a:cxn>
              <a:cxn ang="0">
                <a:pos x="65" y="437"/>
              </a:cxn>
              <a:cxn ang="0">
                <a:pos x="17" y="437"/>
              </a:cxn>
              <a:cxn ang="0">
                <a:pos x="45" y="477"/>
              </a:cxn>
              <a:cxn ang="0">
                <a:pos x="157" y="485"/>
              </a:cxn>
              <a:cxn ang="0">
                <a:pos x="173" y="557"/>
              </a:cxn>
              <a:cxn ang="0">
                <a:pos x="65" y="557"/>
              </a:cxn>
              <a:cxn ang="0">
                <a:pos x="13" y="545"/>
              </a:cxn>
              <a:cxn ang="0">
                <a:pos x="45" y="601"/>
              </a:cxn>
              <a:cxn ang="0">
                <a:pos x="173" y="601"/>
              </a:cxn>
              <a:cxn ang="0">
                <a:pos x="169" y="673"/>
              </a:cxn>
              <a:cxn ang="0">
                <a:pos x="217" y="681"/>
              </a:cxn>
            </a:cxnLst>
            <a:rect l="0" t="0" r="r" b="b"/>
            <a:pathLst>
              <a:path w="220" h="686">
                <a:moveTo>
                  <a:pt x="217" y="681"/>
                </a:moveTo>
                <a:cubicBezTo>
                  <a:pt x="220" y="632"/>
                  <a:pt x="212" y="473"/>
                  <a:pt x="189" y="369"/>
                </a:cubicBezTo>
                <a:cubicBezTo>
                  <a:pt x="166" y="265"/>
                  <a:pt x="102" y="114"/>
                  <a:pt x="77" y="57"/>
                </a:cubicBezTo>
                <a:cubicBezTo>
                  <a:pt x="52" y="0"/>
                  <a:pt x="39" y="15"/>
                  <a:pt x="37" y="25"/>
                </a:cubicBezTo>
                <a:cubicBezTo>
                  <a:pt x="35" y="35"/>
                  <a:pt x="71" y="88"/>
                  <a:pt x="65" y="117"/>
                </a:cubicBezTo>
                <a:cubicBezTo>
                  <a:pt x="59" y="146"/>
                  <a:pt x="0" y="182"/>
                  <a:pt x="1" y="197"/>
                </a:cubicBezTo>
                <a:cubicBezTo>
                  <a:pt x="2" y="212"/>
                  <a:pt x="49" y="189"/>
                  <a:pt x="69" y="205"/>
                </a:cubicBezTo>
                <a:cubicBezTo>
                  <a:pt x="89" y="221"/>
                  <a:pt x="126" y="278"/>
                  <a:pt x="121" y="293"/>
                </a:cubicBezTo>
                <a:cubicBezTo>
                  <a:pt x="116" y="308"/>
                  <a:pt x="51" y="289"/>
                  <a:pt x="37" y="297"/>
                </a:cubicBezTo>
                <a:cubicBezTo>
                  <a:pt x="23" y="305"/>
                  <a:pt x="19" y="330"/>
                  <a:pt x="37" y="341"/>
                </a:cubicBezTo>
                <a:cubicBezTo>
                  <a:pt x="55" y="352"/>
                  <a:pt x="126" y="350"/>
                  <a:pt x="145" y="365"/>
                </a:cubicBezTo>
                <a:cubicBezTo>
                  <a:pt x="164" y="380"/>
                  <a:pt x="166" y="417"/>
                  <a:pt x="153" y="429"/>
                </a:cubicBezTo>
                <a:cubicBezTo>
                  <a:pt x="140" y="441"/>
                  <a:pt x="88" y="436"/>
                  <a:pt x="65" y="437"/>
                </a:cubicBezTo>
                <a:cubicBezTo>
                  <a:pt x="42" y="438"/>
                  <a:pt x="20" y="430"/>
                  <a:pt x="17" y="437"/>
                </a:cubicBezTo>
                <a:cubicBezTo>
                  <a:pt x="14" y="444"/>
                  <a:pt x="22" y="469"/>
                  <a:pt x="45" y="477"/>
                </a:cubicBezTo>
                <a:cubicBezTo>
                  <a:pt x="68" y="485"/>
                  <a:pt x="136" y="472"/>
                  <a:pt x="157" y="485"/>
                </a:cubicBezTo>
                <a:cubicBezTo>
                  <a:pt x="178" y="498"/>
                  <a:pt x="188" y="545"/>
                  <a:pt x="173" y="557"/>
                </a:cubicBezTo>
                <a:cubicBezTo>
                  <a:pt x="158" y="569"/>
                  <a:pt x="92" y="559"/>
                  <a:pt x="65" y="557"/>
                </a:cubicBezTo>
                <a:cubicBezTo>
                  <a:pt x="38" y="555"/>
                  <a:pt x="16" y="538"/>
                  <a:pt x="13" y="545"/>
                </a:cubicBezTo>
                <a:cubicBezTo>
                  <a:pt x="10" y="552"/>
                  <a:pt x="18" y="592"/>
                  <a:pt x="45" y="601"/>
                </a:cubicBezTo>
                <a:cubicBezTo>
                  <a:pt x="72" y="610"/>
                  <a:pt x="152" y="589"/>
                  <a:pt x="173" y="601"/>
                </a:cubicBezTo>
                <a:cubicBezTo>
                  <a:pt x="194" y="613"/>
                  <a:pt x="162" y="660"/>
                  <a:pt x="169" y="673"/>
                </a:cubicBezTo>
                <a:cubicBezTo>
                  <a:pt x="176" y="686"/>
                  <a:pt x="207" y="679"/>
                  <a:pt x="217" y="681"/>
                </a:cubicBezTo>
                <a:close/>
              </a:path>
            </a:pathLst>
          </a:custGeom>
          <a:noFill/>
          <a:ln w="28575" cap="flat" cmpd="sng">
            <a:solidFill>
              <a:srgbClr val="00FF9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9838" name="Freeform 30"/>
          <p:cNvSpPr>
            <a:spLocks/>
          </p:cNvSpPr>
          <p:nvPr/>
        </p:nvSpPr>
        <p:spPr bwMode="auto">
          <a:xfrm rot="-3845640">
            <a:off x="4226719" y="1481932"/>
            <a:ext cx="123825" cy="103187"/>
          </a:xfrm>
          <a:custGeom>
            <a:avLst/>
            <a:gdLst/>
            <a:ahLst/>
            <a:cxnLst>
              <a:cxn ang="0">
                <a:pos x="29" y="39"/>
              </a:cxn>
              <a:cxn ang="0">
                <a:pos x="197" y="115"/>
              </a:cxn>
              <a:cxn ang="0">
                <a:pos x="177" y="51"/>
              </a:cxn>
              <a:cxn ang="0">
                <a:pos x="57" y="7"/>
              </a:cxn>
              <a:cxn ang="0">
                <a:pos x="21" y="11"/>
              </a:cxn>
              <a:cxn ang="0">
                <a:pos x="29" y="39"/>
              </a:cxn>
            </a:cxnLst>
            <a:rect l="0" t="0" r="r" b="b"/>
            <a:pathLst>
              <a:path w="222" h="117">
                <a:moveTo>
                  <a:pt x="29" y="39"/>
                </a:moveTo>
                <a:cubicBezTo>
                  <a:pt x="58" y="56"/>
                  <a:pt x="172" y="113"/>
                  <a:pt x="197" y="115"/>
                </a:cubicBezTo>
                <a:cubicBezTo>
                  <a:pt x="222" y="117"/>
                  <a:pt x="200" y="69"/>
                  <a:pt x="177" y="51"/>
                </a:cubicBezTo>
                <a:cubicBezTo>
                  <a:pt x="154" y="33"/>
                  <a:pt x="83" y="14"/>
                  <a:pt x="57" y="7"/>
                </a:cubicBezTo>
                <a:cubicBezTo>
                  <a:pt x="31" y="0"/>
                  <a:pt x="26" y="5"/>
                  <a:pt x="21" y="11"/>
                </a:cubicBezTo>
                <a:cubicBezTo>
                  <a:pt x="16" y="17"/>
                  <a:pt x="0" y="22"/>
                  <a:pt x="29" y="39"/>
                </a:cubicBezTo>
                <a:close/>
              </a:path>
            </a:pathLst>
          </a:custGeom>
          <a:solidFill>
            <a:srgbClr val="00FF99"/>
          </a:solidFill>
          <a:ln w="28575" cap="flat" cmpd="sng">
            <a:solidFill>
              <a:srgbClr val="00FF9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9839" name="Oval 31"/>
          <p:cNvSpPr>
            <a:spLocks noChangeArrowheads="1"/>
          </p:cNvSpPr>
          <p:nvPr/>
        </p:nvSpPr>
        <p:spPr bwMode="auto">
          <a:xfrm>
            <a:off x="4619625" y="2517775"/>
            <a:ext cx="44450" cy="508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9840" name="Freeform 32"/>
          <p:cNvSpPr>
            <a:spLocks/>
          </p:cNvSpPr>
          <p:nvPr/>
        </p:nvSpPr>
        <p:spPr bwMode="auto">
          <a:xfrm rot="-3845640">
            <a:off x="4175919" y="1346994"/>
            <a:ext cx="63500" cy="42862"/>
          </a:xfrm>
          <a:custGeom>
            <a:avLst/>
            <a:gdLst/>
            <a:ahLst/>
            <a:cxnLst>
              <a:cxn ang="0">
                <a:pos x="29" y="39"/>
              </a:cxn>
              <a:cxn ang="0">
                <a:pos x="197" y="115"/>
              </a:cxn>
              <a:cxn ang="0">
                <a:pos x="177" y="51"/>
              </a:cxn>
              <a:cxn ang="0">
                <a:pos x="57" y="7"/>
              </a:cxn>
              <a:cxn ang="0">
                <a:pos x="21" y="11"/>
              </a:cxn>
              <a:cxn ang="0">
                <a:pos x="29" y="39"/>
              </a:cxn>
            </a:cxnLst>
            <a:rect l="0" t="0" r="r" b="b"/>
            <a:pathLst>
              <a:path w="222" h="117">
                <a:moveTo>
                  <a:pt x="29" y="39"/>
                </a:moveTo>
                <a:cubicBezTo>
                  <a:pt x="58" y="56"/>
                  <a:pt x="172" y="113"/>
                  <a:pt x="197" y="115"/>
                </a:cubicBezTo>
                <a:cubicBezTo>
                  <a:pt x="222" y="117"/>
                  <a:pt x="200" y="69"/>
                  <a:pt x="177" y="51"/>
                </a:cubicBezTo>
                <a:cubicBezTo>
                  <a:pt x="154" y="33"/>
                  <a:pt x="83" y="14"/>
                  <a:pt x="57" y="7"/>
                </a:cubicBezTo>
                <a:cubicBezTo>
                  <a:pt x="31" y="0"/>
                  <a:pt x="26" y="5"/>
                  <a:pt x="21" y="11"/>
                </a:cubicBezTo>
                <a:cubicBezTo>
                  <a:pt x="16" y="17"/>
                  <a:pt x="0" y="22"/>
                  <a:pt x="29" y="39"/>
                </a:cubicBezTo>
                <a:close/>
              </a:path>
            </a:pathLst>
          </a:custGeom>
          <a:solidFill>
            <a:srgbClr val="00FF99"/>
          </a:solidFill>
          <a:ln w="28575" cap="flat" cmpd="sng">
            <a:solidFill>
              <a:srgbClr val="00FF9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9841" name="Freeform 33"/>
          <p:cNvSpPr>
            <a:spLocks/>
          </p:cNvSpPr>
          <p:nvPr/>
        </p:nvSpPr>
        <p:spPr bwMode="auto">
          <a:xfrm rot="-3845640">
            <a:off x="4087019" y="1219994"/>
            <a:ext cx="63500" cy="42862"/>
          </a:xfrm>
          <a:custGeom>
            <a:avLst/>
            <a:gdLst/>
            <a:ahLst/>
            <a:cxnLst>
              <a:cxn ang="0">
                <a:pos x="29" y="39"/>
              </a:cxn>
              <a:cxn ang="0">
                <a:pos x="197" y="115"/>
              </a:cxn>
              <a:cxn ang="0">
                <a:pos x="177" y="51"/>
              </a:cxn>
              <a:cxn ang="0">
                <a:pos x="57" y="7"/>
              </a:cxn>
              <a:cxn ang="0">
                <a:pos x="21" y="11"/>
              </a:cxn>
              <a:cxn ang="0">
                <a:pos x="29" y="39"/>
              </a:cxn>
            </a:cxnLst>
            <a:rect l="0" t="0" r="r" b="b"/>
            <a:pathLst>
              <a:path w="222" h="117">
                <a:moveTo>
                  <a:pt x="29" y="39"/>
                </a:moveTo>
                <a:cubicBezTo>
                  <a:pt x="58" y="56"/>
                  <a:pt x="172" y="113"/>
                  <a:pt x="197" y="115"/>
                </a:cubicBezTo>
                <a:cubicBezTo>
                  <a:pt x="222" y="117"/>
                  <a:pt x="200" y="69"/>
                  <a:pt x="177" y="51"/>
                </a:cubicBezTo>
                <a:cubicBezTo>
                  <a:pt x="154" y="33"/>
                  <a:pt x="83" y="14"/>
                  <a:pt x="57" y="7"/>
                </a:cubicBezTo>
                <a:cubicBezTo>
                  <a:pt x="31" y="0"/>
                  <a:pt x="26" y="5"/>
                  <a:pt x="21" y="11"/>
                </a:cubicBezTo>
                <a:cubicBezTo>
                  <a:pt x="16" y="17"/>
                  <a:pt x="0" y="22"/>
                  <a:pt x="29" y="39"/>
                </a:cubicBezTo>
                <a:close/>
              </a:path>
            </a:pathLst>
          </a:custGeom>
          <a:solidFill>
            <a:srgbClr val="00FF99"/>
          </a:solidFill>
          <a:ln w="28575" cap="flat" cmpd="sng">
            <a:solidFill>
              <a:srgbClr val="00FF9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9842" name="Line 34"/>
          <p:cNvSpPr>
            <a:spLocks noChangeShapeType="1"/>
          </p:cNvSpPr>
          <p:nvPr/>
        </p:nvSpPr>
        <p:spPr bwMode="auto">
          <a:xfrm flipV="1">
            <a:off x="2921000" y="5432425"/>
            <a:ext cx="66675" cy="14288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9844" name="Line 36"/>
          <p:cNvSpPr>
            <a:spLocks noChangeShapeType="1"/>
          </p:cNvSpPr>
          <p:nvPr/>
        </p:nvSpPr>
        <p:spPr bwMode="auto">
          <a:xfrm flipH="1" flipV="1">
            <a:off x="4705350" y="976313"/>
            <a:ext cx="482600" cy="1282700"/>
          </a:xfrm>
          <a:prstGeom prst="line">
            <a:avLst/>
          </a:prstGeom>
          <a:noFill/>
          <a:ln w="76200">
            <a:solidFill>
              <a:srgbClr val="00FF99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9845" name="Line 37"/>
          <p:cNvSpPr>
            <a:spLocks noChangeShapeType="1"/>
          </p:cNvSpPr>
          <p:nvPr/>
        </p:nvSpPr>
        <p:spPr bwMode="auto">
          <a:xfrm>
            <a:off x="5010150" y="1636713"/>
            <a:ext cx="4953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9846" name="Text Box 38"/>
          <p:cNvSpPr txBox="1">
            <a:spLocks noChangeArrowheads="1"/>
          </p:cNvSpPr>
          <p:nvPr/>
        </p:nvSpPr>
        <p:spPr bwMode="auto">
          <a:xfrm>
            <a:off x="5580063" y="1341438"/>
            <a:ext cx="2532062" cy="8255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GB" sz="1600">
                <a:solidFill>
                  <a:schemeClr val="bg1"/>
                </a:solidFill>
              </a:rPr>
              <a:t>Vestigial </a:t>
            </a:r>
          </a:p>
          <a:p>
            <a:pPr eaLnBrk="0" hangingPunct="0"/>
            <a:r>
              <a:rPr lang="en-GB" sz="1600">
                <a:solidFill>
                  <a:schemeClr val="bg1"/>
                </a:solidFill>
              </a:rPr>
              <a:t>Pronephros</a:t>
            </a:r>
          </a:p>
          <a:p>
            <a:pPr eaLnBrk="0" hangingPunct="0"/>
            <a:r>
              <a:rPr lang="en-GB" sz="1600">
                <a:solidFill>
                  <a:schemeClr val="bg1"/>
                </a:solidFill>
              </a:rPr>
              <a:t>(functional in lower fishes)</a:t>
            </a:r>
          </a:p>
        </p:txBody>
      </p:sp>
      <p:grpSp>
        <p:nvGrpSpPr>
          <p:cNvPr id="2" name="Group 39"/>
          <p:cNvGrpSpPr>
            <a:grpSpLocks/>
          </p:cNvGrpSpPr>
          <p:nvPr/>
        </p:nvGrpSpPr>
        <p:grpSpPr bwMode="auto">
          <a:xfrm>
            <a:off x="5076825" y="2276475"/>
            <a:ext cx="3152775" cy="825500"/>
            <a:chOff x="3190" y="1534"/>
            <a:chExt cx="1986" cy="520"/>
          </a:xfrm>
        </p:grpSpPr>
        <p:sp>
          <p:nvSpPr>
            <p:cNvPr id="119848" name="Line 40"/>
            <p:cNvSpPr>
              <a:spLocks noChangeShapeType="1"/>
            </p:cNvSpPr>
            <p:nvPr/>
          </p:nvSpPr>
          <p:spPr bwMode="auto">
            <a:xfrm flipV="1">
              <a:off x="3190" y="1584"/>
              <a:ext cx="32" cy="312"/>
            </a:xfrm>
            <a:prstGeom prst="line">
              <a:avLst/>
            </a:prstGeom>
            <a:noFill/>
            <a:ln w="76200">
              <a:solidFill>
                <a:srgbClr val="33CC33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19849" name="Line 41"/>
            <p:cNvSpPr>
              <a:spLocks noChangeShapeType="1"/>
            </p:cNvSpPr>
            <p:nvPr/>
          </p:nvSpPr>
          <p:spPr bwMode="auto">
            <a:xfrm>
              <a:off x="3246" y="1736"/>
              <a:ext cx="31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19850" name="Text Box 42"/>
            <p:cNvSpPr txBox="1">
              <a:spLocks noChangeArrowheads="1"/>
            </p:cNvSpPr>
            <p:nvPr/>
          </p:nvSpPr>
          <p:spPr bwMode="auto">
            <a:xfrm>
              <a:off x="3589" y="1534"/>
              <a:ext cx="1587" cy="5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GB" sz="1600">
                  <a:solidFill>
                    <a:schemeClr val="bg1"/>
                  </a:solidFill>
                </a:rPr>
                <a:t>Mesonephric</a:t>
              </a:r>
            </a:p>
            <a:p>
              <a:pPr eaLnBrk="0" hangingPunct="0"/>
              <a:r>
                <a:rPr lang="en-GB" sz="1600">
                  <a:solidFill>
                    <a:schemeClr val="bg1"/>
                  </a:solidFill>
                </a:rPr>
                <a:t>Tubules(higher fishes and</a:t>
              </a:r>
            </a:p>
            <a:p>
              <a:pPr eaLnBrk="0" hangingPunct="0"/>
              <a:r>
                <a:rPr lang="en-GB" sz="1600">
                  <a:solidFill>
                    <a:schemeClr val="bg1"/>
                  </a:solidFill>
                </a:rPr>
                <a:t>Amphibians)</a:t>
              </a:r>
            </a:p>
          </p:txBody>
        </p:sp>
      </p:grpSp>
      <p:grpSp>
        <p:nvGrpSpPr>
          <p:cNvPr id="3" name="Group 43"/>
          <p:cNvGrpSpPr>
            <a:grpSpLocks/>
          </p:cNvGrpSpPr>
          <p:nvPr/>
        </p:nvGrpSpPr>
        <p:grpSpPr bwMode="auto">
          <a:xfrm>
            <a:off x="4859338" y="3068638"/>
            <a:ext cx="2298700" cy="1130300"/>
            <a:chOff x="3054" y="1928"/>
            <a:chExt cx="1448" cy="712"/>
          </a:xfrm>
        </p:grpSpPr>
        <p:sp>
          <p:nvSpPr>
            <p:cNvPr id="119852" name="Line 44"/>
            <p:cNvSpPr>
              <a:spLocks noChangeShapeType="1"/>
            </p:cNvSpPr>
            <p:nvPr/>
          </p:nvSpPr>
          <p:spPr bwMode="auto">
            <a:xfrm flipV="1">
              <a:off x="3054" y="1928"/>
              <a:ext cx="144" cy="648"/>
            </a:xfrm>
            <a:prstGeom prst="line">
              <a:avLst/>
            </a:prstGeom>
            <a:noFill/>
            <a:ln w="76200">
              <a:solidFill>
                <a:srgbClr val="33CC33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19853" name="Line 45"/>
            <p:cNvSpPr>
              <a:spLocks noChangeShapeType="1"/>
            </p:cNvSpPr>
            <p:nvPr/>
          </p:nvSpPr>
          <p:spPr bwMode="auto">
            <a:xfrm>
              <a:off x="3174" y="2280"/>
              <a:ext cx="31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19854" name="Text Box 46"/>
            <p:cNvSpPr txBox="1">
              <a:spLocks noChangeArrowheads="1"/>
            </p:cNvSpPr>
            <p:nvPr/>
          </p:nvSpPr>
          <p:spPr bwMode="auto">
            <a:xfrm>
              <a:off x="3525" y="1966"/>
              <a:ext cx="977" cy="674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GB" sz="1600">
                  <a:solidFill>
                    <a:schemeClr val="bg1"/>
                  </a:solidFill>
                </a:rPr>
                <a:t>Segmented</a:t>
              </a:r>
            </a:p>
            <a:p>
              <a:pPr eaLnBrk="0" hangingPunct="0"/>
              <a:r>
                <a:rPr lang="en-GB" sz="1600">
                  <a:solidFill>
                    <a:schemeClr val="bg1"/>
                  </a:solidFill>
                </a:rPr>
                <a:t>intermediate </a:t>
              </a:r>
            </a:p>
            <a:p>
              <a:pPr eaLnBrk="0" hangingPunct="0"/>
              <a:r>
                <a:rPr lang="en-GB" sz="1600">
                  <a:solidFill>
                    <a:schemeClr val="bg1"/>
                  </a:solidFill>
                </a:rPr>
                <a:t>mesoderm</a:t>
              </a:r>
            </a:p>
            <a:p>
              <a:pPr eaLnBrk="0" hangingPunct="0"/>
              <a:r>
                <a:rPr lang="en-GB" sz="1600">
                  <a:solidFill>
                    <a:schemeClr val="bg1"/>
                  </a:solidFill>
                </a:rPr>
                <a:t>(mesonephros)</a:t>
              </a:r>
            </a:p>
          </p:txBody>
        </p:sp>
      </p:grpSp>
      <p:grpSp>
        <p:nvGrpSpPr>
          <p:cNvPr id="4" name="Group 47"/>
          <p:cNvGrpSpPr>
            <a:grpSpLocks/>
          </p:cNvGrpSpPr>
          <p:nvPr/>
        </p:nvGrpSpPr>
        <p:grpSpPr bwMode="auto">
          <a:xfrm>
            <a:off x="4518025" y="4191000"/>
            <a:ext cx="2247900" cy="1270000"/>
            <a:chOff x="2846" y="2640"/>
            <a:chExt cx="1416" cy="800"/>
          </a:xfrm>
        </p:grpSpPr>
        <p:sp>
          <p:nvSpPr>
            <p:cNvPr id="119856" name="Line 48"/>
            <p:cNvSpPr>
              <a:spLocks noChangeShapeType="1"/>
            </p:cNvSpPr>
            <p:nvPr/>
          </p:nvSpPr>
          <p:spPr bwMode="auto">
            <a:xfrm flipV="1">
              <a:off x="2846" y="2640"/>
              <a:ext cx="200" cy="800"/>
            </a:xfrm>
            <a:prstGeom prst="line">
              <a:avLst/>
            </a:prstGeom>
            <a:noFill/>
            <a:ln w="76200">
              <a:solidFill>
                <a:srgbClr val="33CC33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19857" name="Line 49"/>
            <p:cNvSpPr>
              <a:spLocks noChangeShapeType="1"/>
            </p:cNvSpPr>
            <p:nvPr/>
          </p:nvSpPr>
          <p:spPr bwMode="auto">
            <a:xfrm>
              <a:off x="2966" y="3048"/>
              <a:ext cx="31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19858" name="Text Box 50"/>
            <p:cNvSpPr txBox="1">
              <a:spLocks noChangeArrowheads="1"/>
            </p:cNvSpPr>
            <p:nvPr/>
          </p:nvSpPr>
          <p:spPr bwMode="auto">
            <a:xfrm>
              <a:off x="3285" y="2710"/>
              <a:ext cx="977" cy="674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GB" sz="1600">
                  <a:solidFill>
                    <a:schemeClr val="bg1"/>
                  </a:solidFill>
                </a:rPr>
                <a:t>Unsegmented</a:t>
              </a:r>
            </a:p>
            <a:p>
              <a:pPr eaLnBrk="0" hangingPunct="0"/>
              <a:r>
                <a:rPr lang="en-GB" sz="1600">
                  <a:solidFill>
                    <a:schemeClr val="bg1"/>
                  </a:solidFill>
                </a:rPr>
                <a:t>intermediate </a:t>
              </a:r>
            </a:p>
            <a:p>
              <a:pPr eaLnBrk="0" hangingPunct="0"/>
              <a:r>
                <a:rPr lang="en-GB" sz="1600">
                  <a:solidFill>
                    <a:schemeClr val="bg1"/>
                  </a:solidFill>
                </a:rPr>
                <a:t>mesoderm</a:t>
              </a:r>
            </a:p>
            <a:p>
              <a:pPr eaLnBrk="0" hangingPunct="0"/>
              <a:r>
                <a:rPr lang="en-GB" sz="1600">
                  <a:solidFill>
                    <a:schemeClr val="bg1"/>
                  </a:solidFill>
                </a:rPr>
                <a:t>(mesonephros)</a:t>
              </a:r>
            </a:p>
          </p:txBody>
        </p:sp>
      </p:grpSp>
      <p:grpSp>
        <p:nvGrpSpPr>
          <p:cNvPr id="5" name="Group 51"/>
          <p:cNvGrpSpPr>
            <a:grpSpLocks/>
          </p:cNvGrpSpPr>
          <p:nvPr/>
        </p:nvGrpSpPr>
        <p:grpSpPr bwMode="auto">
          <a:xfrm>
            <a:off x="3883025" y="5470525"/>
            <a:ext cx="2343150" cy="1069975"/>
            <a:chOff x="2446" y="3446"/>
            <a:chExt cx="1476" cy="674"/>
          </a:xfrm>
        </p:grpSpPr>
        <p:sp>
          <p:nvSpPr>
            <p:cNvPr id="119860" name="Line 52"/>
            <p:cNvSpPr>
              <a:spLocks noChangeShapeType="1"/>
            </p:cNvSpPr>
            <p:nvPr/>
          </p:nvSpPr>
          <p:spPr bwMode="auto">
            <a:xfrm flipH="1">
              <a:off x="2446" y="3520"/>
              <a:ext cx="320" cy="288"/>
            </a:xfrm>
            <a:prstGeom prst="line">
              <a:avLst/>
            </a:prstGeom>
            <a:noFill/>
            <a:ln w="76200">
              <a:solidFill>
                <a:srgbClr val="0099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19861" name="Line 53"/>
            <p:cNvSpPr>
              <a:spLocks noChangeShapeType="1"/>
            </p:cNvSpPr>
            <p:nvPr/>
          </p:nvSpPr>
          <p:spPr bwMode="auto">
            <a:xfrm>
              <a:off x="2598" y="3696"/>
              <a:ext cx="31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19862" name="Text Box 54"/>
            <p:cNvSpPr txBox="1">
              <a:spLocks noChangeArrowheads="1"/>
            </p:cNvSpPr>
            <p:nvPr/>
          </p:nvSpPr>
          <p:spPr bwMode="auto">
            <a:xfrm>
              <a:off x="2973" y="3446"/>
              <a:ext cx="949" cy="674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GB" sz="1600">
                  <a:solidFill>
                    <a:schemeClr val="bg1"/>
                  </a:solidFill>
                </a:rPr>
                <a:t>Unsegmented</a:t>
              </a:r>
            </a:p>
            <a:p>
              <a:pPr eaLnBrk="0" hangingPunct="0"/>
              <a:r>
                <a:rPr lang="en-GB" sz="1600">
                  <a:solidFill>
                    <a:schemeClr val="bg1"/>
                  </a:solidFill>
                </a:rPr>
                <a:t>intermediate </a:t>
              </a:r>
            </a:p>
            <a:p>
              <a:pPr eaLnBrk="0" hangingPunct="0"/>
              <a:r>
                <a:rPr lang="en-GB" sz="1600">
                  <a:solidFill>
                    <a:schemeClr val="bg1"/>
                  </a:solidFill>
                </a:rPr>
                <a:t>mesoderm</a:t>
              </a:r>
            </a:p>
            <a:p>
              <a:pPr eaLnBrk="0" hangingPunct="0"/>
              <a:r>
                <a:rPr lang="en-GB" sz="1600">
                  <a:solidFill>
                    <a:schemeClr val="bg1"/>
                  </a:solidFill>
                </a:rPr>
                <a:t>(metanephros)</a:t>
              </a:r>
            </a:p>
          </p:txBody>
        </p:sp>
      </p:grpSp>
      <p:sp>
        <p:nvSpPr>
          <p:cNvPr id="119863" name="Line 55"/>
          <p:cNvSpPr>
            <a:spLocks noChangeShapeType="1"/>
          </p:cNvSpPr>
          <p:nvPr/>
        </p:nvSpPr>
        <p:spPr bwMode="auto">
          <a:xfrm flipV="1">
            <a:off x="1308100" y="5435600"/>
            <a:ext cx="2184400" cy="266700"/>
          </a:xfrm>
          <a:prstGeom prst="line">
            <a:avLst/>
          </a:prstGeom>
          <a:noFill/>
          <a:ln w="38100">
            <a:solidFill>
              <a:srgbClr val="0033CC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9864" name="Line 56"/>
          <p:cNvSpPr>
            <a:spLocks noChangeShapeType="1"/>
          </p:cNvSpPr>
          <p:nvPr/>
        </p:nvSpPr>
        <p:spPr bwMode="auto">
          <a:xfrm>
            <a:off x="1308100" y="4800600"/>
            <a:ext cx="2387600" cy="330200"/>
          </a:xfrm>
          <a:prstGeom prst="line">
            <a:avLst/>
          </a:prstGeom>
          <a:noFill/>
          <a:ln w="38100">
            <a:solidFill>
              <a:srgbClr val="0033CC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9865" name="Text Box 57"/>
          <p:cNvSpPr txBox="1">
            <a:spLocks noChangeArrowheads="1"/>
          </p:cNvSpPr>
          <p:nvPr/>
        </p:nvSpPr>
        <p:spPr bwMode="auto">
          <a:xfrm>
            <a:off x="323850" y="4437063"/>
            <a:ext cx="1547813" cy="5810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GB" sz="1600">
                <a:solidFill>
                  <a:schemeClr val="bg1"/>
                </a:solidFill>
              </a:rPr>
              <a:t>Mesonephric</a:t>
            </a:r>
          </a:p>
          <a:p>
            <a:pPr eaLnBrk="0" hangingPunct="0"/>
            <a:r>
              <a:rPr lang="en-GB" sz="1600">
                <a:solidFill>
                  <a:schemeClr val="bg1"/>
                </a:solidFill>
              </a:rPr>
              <a:t>duct</a:t>
            </a:r>
          </a:p>
        </p:txBody>
      </p:sp>
      <p:sp>
        <p:nvSpPr>
          <p:cNvPr id="119866" name="Text Box 58"/>
          <p:cNvSpPr txBox="1">
            <a:spLocks noChangeArrowheads="1"/>
          </p:cNvSpPr>
          <p:nvPr/>
        </p:nvSpPr>
        <p:spPr bwMode="auto">
          <a:xfrm>
            <a:off x="642938" y="5330825"/>
            <a:ext cx="952500" cy="5810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GB" sz="1600">
                <a:solidFill>
                  <a:schemeClr val="bg1"/>
                </a:solidFill>
              </a:rPr>
              <a:t>Ureteric </a:t>
            </a:r>
          </a:p>
          <a:p>
            <a:pPr eaLnBrk="0" hangingPunct="0"/>
            <a:r>
              <a:rPr lang="en-GB" sz="1600">
                <a:solidFill>
                  <a:schemeClr val="bg1"/>
                </a:solidFill>
              </a:rPr>
              <a:t>bud</a:t>
            </a:r>
          </a:p>
        </p:txBody>
      </p:sp>
      <p:sp>
        <p:nvSpPr>
          <p:cNvPr id="119867" name="Freeform 59"/>
          <p:cNvSpPr>
            <a:spLocks/>
          </p:cNvSpPr>
          <p:nvPr/>
        </p:nvSpPr>
        <p:spPr bwMode="auto">
          <a:xfrm>
            <a:off x="3275013" y="5202238"/>
            <a:ext cx="666750" cy="581025"/>
          </a:xfrm>
          <a:custGeom>
            <a:avLst/>
            <a:gdLst/>
            <a:ahLst/>
            <a:cxnLst>
              <a:cxn ang="0">
                <a:pos x="103" y="155"/>
              </a:cxn>
              <a:cxn ang="0">
                <a:pos x="3" y="259"/>
              </a:cxn>
              <a:cxn ang="0">
                <a:pos x="123" y="355"/>
              </a:cxn>
              <a:cxn ang="0">
                <a:pos x="379" y="195"/>
              </a:cxn>
              <a:cxn ang="0">
                <a:pos x="371" y="7"/>
              </a:cxn>
              <a:cxn ang="0">
                <a:pos x="103" y="155"/>
              </a:cxn>
            </a:cxnLst>
            <a:rect l="0" t="0" r="r" b="b"/>
            <a:pathLst>
              <a:path w="420" h="366">
                <a:moveTo>
                  <a:pt x="103" y="155"/>
                </a:moveTo>
                <a:cubicBezTo>
                  <a:pt x="42" y="197"/>
                  <a:pt x="0" y="226"/>
                  <a:pt x="3" y="259"/>
                </a:cubicBezTo>
                <a:cubicBezTo>
                  <a:pt x="6" y="292"/>
                  <a:pt x="60" y="366"/>
                  <a:pt x="123" y="355"/>
                </a:cubicBezTo>
                <a:cubicBezTo>
                  <a:pt x="186" y="344"/>
                  <a:pt x="338" y="253"/>
                  <a:pt x="379" y="195"/>
                </a:cubicBezTo>
                <a:cubicBezTo>
                  <a:pt x="420" y="137"/>
                  <a:pt x="417" y="14"/>
                  <a:pt x="371" y="7"/>
                </a:cubicBezTo>
                <a:cubicBezTo>
                  <a:pt x="325" y="0"/>
                  <a:pt x="164" y="113"/>
                  <a:pt x="103" y="155"/>
                </a:cubicBezTo>
                <a:close/>
              </a:path>
            </a:pathLst>
          </a:custGeom>
          <a:solidFill>
            <a:srgbClr val="009900"/>
          </a:solidFill>
          <a:ln w="28575" cap="flat" cmpd="sng">
            <a:solidFill>
              <a:srgbClr val="0099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9868" name="Freeform 60"/>
          <p:cNvSpPr>
            <a:spLocks/>
          </p:cNvSpPr>
          <p:nvPr/>
        </p:nvSpPr>
        <p:spPr bwMode="auto">
          <a:xfrm>
            <a:off x="2943225" y="2490788"/>
            <a:ext cx="1754188" cy="2976562"/>
          </a:xfrm>
          <a:custGeom>
            <a:avLst/>
            <a:gdLst/>
            <a:ahLst/>
            <a:cxnLst>
              <a:cxn ang="0">
                <a:pos x="8" y="1871"/>
              </a:cxn>
              <a:cxn ang="0">
                <a:pos x="220" y="1819"/>
              </a:cxn>
              <a:cxn ang="0">
                <a:pos x="392" y="1871"/>
              </a:cxn>
              <a:cxn ang="0">
                <a:pos x="404" y="1843"/>
              </a:cxn>
              <a:cxn ang="0">
                <a:pos x="268" y="1795"/>
              </a:cxn>
              <a:cxn ang="0">
                <a:pos x="384" y="1739"/>
              </a:cxn>
              <a:cxn ang="0">
                <a:pos x="776" y="1455"/>
              </a:cxn>
              <a:cxn ang="0">
                <a:pos x="1004" y="723"/>
              </a:cxn>
              <a:cxn ang="0">
                <a:pos x="1092" y="119"/>
              </a:cxn>
              <a:cxn ang="0">
                <a:pos x="1080" y="27"/>
              </a:cxn>
              <a:cxn ang="0">
                <a:pos x="1020" y="31"/>
              </a:cxn>
              <a:cxn ang="0">
                <a:pos x="940" y="47"/>
              </a:cxn>
              <a:cxn ang="0">
                <a:pos x="880" y="7"/>
              </a:cxn>
              <a:cxn ang="0">
                <a:pos x="824" y="3"/>
              </a:cxn>
              <a:cxn ang="0">
                <a:pos x="820" y="27"/>
              </a:cxn>
              <a:cxn ang="0">
                <a:pos x="864" y="31"/>
              </a:cxn>
              <a:cxn ang="0">
                <a:pos x="884" y="59"/>
              </a:cxn>
              <a:cxn ang="0">
                <a:pos x="880" y="79"/>
              </a:cxn>
              <a:cxn ang="0">
                <a:pos x="824" y="71"/>
              </a:cxn>
              <a:cxn ang="0">
                <a:pos x="816" y="91"/>
              </a:cxn>
              <a:cxn ang="0">
                <a:pos x="884" y="107"/>
              </a:cxn>
              <a:cxn ang="0">
                <a:pos x="940" y="87"/>
              </a:cxn>
              <a:cxn ang="0">
                <a:pos x="1028" y="87"/>
              </a:cxn>
              <a:cxn ang="0">
                <a:pos x="1020" y="135"/>
              </a:cxn>
              <a:cxn ang="0">
                <a:pos x="920" y="131"/>
              </a:cxn>
              <a:cxn ang="0">
                <a:pos x="824" y="159"/>
              </a:cxn>
              <a:cxn ang="0">
                <a:pos x="1032" y="195"/>
              </a:cxn>
              <a:cxn ang="0">
                <a:pos x="1020" y="243"/>
              </a:cxn>
              <a:cxn ang="0">
                <a:pos x="952" y="223"/>
              </a:cxn>
              <a:cxn ang="0">
                <a:pos x="856" y="243"/>
              </a:cxn>
              <a:cxn ang="0">
                <a:pos x="848" y="279"/>
              </a:cxn>
              <a:cxn ang="0">
                <a:pos x="1024" y="299"/>
              </a:cxn>
              <a:cxn ang="0">
                <a:pos x="904" y="995"/>
              </a:cxn>
              <a:cxn ang="0">
                <a:pos x="732" y="1451"/>
              </a:cxn>
              <a:cxn ang="0">
                <a:pos x="388" y="1699"/>
              </a:cxn>
              <a:cxn ang="0">
                <a:pos x="4" y="1847"/>
              </a:cxn>
              <a:cxn ang="0">
                <a:pos x="8" y="1871"/>
              </a:cxn>
            </a:cxnLst>
            <a:rect l="0" t="0" r="r" b="b"/>
            <a:pathLst>
              <a:path w="1105" h="1875">
                <a:moveTo>
                  <a:pt x="8" y="1871"/>
                </a:moveTo>
                <a:cubicBezTo>
                  <a:pt x="41" y="1875"/>
                  <a:pt x="148" y="1821"/>
                  <a:pt x="220" y="1819"/>
                </a:cubicBezTo>
                <a:cubicBezTo>
                  <a:pt x="284" y="1819"/>
                  <a:pt x="361" y="1867"/>
                  <a:pt x="392" y="1871"/>
                </a:cubicBezTo>
                <a:cubicBezTo>
                  <a:pt x="423" y="1875"/>
                  <a:pt x="425" y="1856"/>
                  <a:pt x="404" y="1843"/>
                </a:cubicBezTo>
                <a:cubicBezTo>
                  <a:pt x="383" y="1830"/>
                  <a:pt x="271" y="1812"/>
                  <a:pt x="268" y="1795"/>
                </a:cubicBezTo>
                <a:cubicBezTo>
                  <a:pt x="265" y="1778"/>
                  <a:pt x="299" y="1796"/>
                  <a:pt x="384" y="1739"/>
                </a:cubicBezTo>
                <a:cubicBezTo>
                  <a:pt x="469" y="1682"/>
                  <a:pt x="656" y="1627"/>
                  <a:pt x="776" y="1455"/>
                </a:cubicBezTo>
                <a:cubicBezTo>
                  <a:pt x="896" y="1283"/>
                  <a:pt x="953" y="958"/>
                  <a:pt x="1004" y="723"/>
                </a:cubicBezTo>
                <a:cubicBezTo>
                  <a:pt x="1057" y="500"/>
                  <a:pt x="1079" y="235"/>
                  <a:pt x="1092" y="119"/>
                </a:cubicBezTo>
                <a:cubicBezTo>
                  <a:pt x="1105" y="3"/>
                  <a:pt x="1092" y="42"/>
                  <a:pt x="1080" y="27"/>
                </a:cubicBezTo>
                <a:cubicBezTo>
                  <a:pt x="1068" y="12"/>
                  <a:pt x="1043" y="28"/>
                  <a:pt x="1020" y="31"/>
                </a:cubicBezTo>
                <a:cubicBezTo>
                  <a:pt x="999" y="35"/>
                  <a:pt x="973" y="52"/>
                  <a:pt x="940" y="47"/>
                </a:cubicBezTo>
                <a:cubicBezTo>
                  <a:pt x="917" y="43"/>
                  <a:pt x="899" y="14"/>
                  <a:pt x="880" y="7"/>
                </a:cubicBezTo>
                <a:cubicBezTo>
                  <a:pt x="861" y="0"/>
                  <a:pt x="834" y="0"/>
                  <a:pt x="824" y="3"/>
                </a:cubicBezTo>
                <a:cubicBezTo>
                  <a:pt x="814" y="6"/>
                  <a:pt x="813" y="22"/>
                  <a:pt x="820" y="27"/>
                </a:cubicBezTo>
                <a:cubicBezTo>
                  <a:pt x="827" y="32"/>
                  <a:pt x="853" y="26"/>
                  <a:pt x="864" y="31"/>
                </a:cubicBezTo>
                <a:cubicBezTo>
                  <a:pt x="875" y="36"/>
                  <a:pt x="881" y="51"/>
                  <a:pt x="884" y="59"/>
                </a:cubicBezTo>
                <a:cubicBezTo>
                  <a:pt x="887" y="67"/>
                  <a:pt x="890" y="77"/>
                  <a:pt x="880" y="79"/>
                </a:cubicBezTo>
                <a:cubicBezTo>
                  <a:pt x="870" y="81"/>
                  <a:pt x="835" y="69"/>
                  <a:pt x="824" y="71"/>
                </a:cubicBezTo>
                <a:cubicBezTo>
                  <a:pt x="813" y="73"/>
                  <a:pt x="806" y="85"/>
                  <a:pt x="816" y="91"/>
                </a:cubicBezTo>
                <a:cubicBezTo>
                  <a:pt x="826" y="97"/>
                  <a:pt x="863" y="108"/>
                  <a:pt x="884" y="107"/>
                </a:cubicBezTo>
                <a:cubicBezTo>
                  <a:pt x="905" y="106"/>
                  <a:pt x="916" y="90"/>
                  <a:pt x="940" y="87"/>
                </a:cubicBezTo>
                <a:cubicBezTo>
                  <a:pt x="964" y="84"/>
                  <a:pt x="1015" y="79"/>
                  <a:pt x="1028" y="87"/>
                </a:cubicBezTo>
                <a:cubicBezTo>
                  <a:pt x="1055" y="103"/>
                  <a:pt x="1037" y="130"/>
                  <a:pt x="1020" y="135"/>
                </a:cubicBezTo>
                <a:cubicBezTo>
                  <a:pt x="1002" y="142"/>
                  <a:pt x="953" y="127"/>
                  <a:pt x="920" y="131"/>
                </a:cubicBezTo>
                <a:cubicBezTo>
                  <a:pt x="887" y="135"/>
                  <a:pt x="804" y="115"/>
                  <a:pt x="824" y="159"/>
                </a:cubicBezTo>
                <a:cubicBezTo>
                  <a:pt x="844" y="203"/>
                  <a:pt x="1007" y="176"/>
                  <a:pt x="1032" y="195"/>
                </a:cubicBezTo>
                <a:cubicBezTo>
                  <a:pt x="1032" y="282"/>
                  <a:pt x="1028" y="243"/>
                  <a:pt x="1020" y="243"/>
                </a:cubicBezTo>
                <a:cubicBezTo>
                  <a:pt x="1005" y="254"/>
                  <a:pt x="979" y="223"/>
                  <a:pt x="952" y="223"/>
                </a:cubicBezTo>
                <a:cubicBezTo>
                  <a:pt x="925" y="223"/>
                  <a:pt x="873" y="234"/>
                  <a:pt x="856" y="243"/>
                </a:cubicBezTo>
                <a:cubicBezTo>
                  <a:pt x="843" y="248"/>
                  <a:pt x="820" y="266"/>
                  <a:pt x="848" y="279"/>
                </a:cubicBezTo>
                <a:cubicBezTo>
                  <a:pt x="876" y="288"/>
                  <a:pt x="996" y="247"/>
                  <a:pt x="1024" y="299"/>
                </a:cubicBezTo>
                <a:cubicBezTo>
                  <a:pt x="1036" y="355"/>
                  <a:pt x="953" y="803"/>
                  <a:pt x="904" y="995"/>
                </a:cubicBezTo>
                <a:cubicBezTo>
                  <a:pt x="855" y="1187"/>
                  <a:pt x="818" y="1334"/>
                  <a:pt x="732" y="1451"/>
                </a:cubicBezTo>
                <a:cubicBezTo>
                  <a:pt x="646" y="1568"/>
                  <a:pt x="509" y="1633"/>
                  <a:pt x="388" y="1699"/>
                </a:cubicBezTo>
                <a:cubicBezTo>
                  <a:pt x="267" y="1765"/>
                  <a:pt x="68" y="1818"/>
                  <a:pt x="4" y="1847"/>
                </a:cubicBezTo>
                <a:cubicBezTo>
                  <a:pt x="0" y="1847"/>
                  <a:pt x="8" y="1871"/>
                  <a:pt x="8" y="1871"/>
                </a:cubicBezTo>
                <a:close/>
              </a:path>
            </a:pathLst>
          </a:custGeom>
          <a:solidFill>
            <a:schemeClr val="bg1"/>
          </a:solidFill>
          <a:ln w="38100" cap="flat" cmpd="sng">
            <a:solidFill>
              <a:srgbClr val="99FF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9869" name="Freeform 61"/>
          <p:cNvSpPr>
            <a:spLocks/>
          </p:cNvSpPr>
          <p:nvPr/>
        </p:nvSpPr>
        <p:spPr bwMode="auto">
          <a:xfrm>
            <a:off x="3784600" y="3995738"/>
            <a:ext cx="452438" cy="1387475"/>
          </a:xfrm>
          <a:custGeom>
            <a:avLst/>
            <a:gdLst/>
            <a:ahLst/>
            <a:cxnLst>
              <a:cxn ang="0">
                <a:pos x="10" y="747"/>
              </a:cxn>
              <a:cxn ang="0">
                <a:pos x="30" y="303"/>
              </a:cxn>
              <a:cxn ang="0">
                <a:pos x="138" y="31"/>
              </a:cxn>
              <a:cxn ang="0">
                <a:pos x="282" y="119"/>
              </a:cxn>
              <a:cxn ang="0">
                <a:pos x="158" y="451"/>
              </a:cxn>
              <a:cxn ang="0">
                <a:pos x="178" y="747"/>
              </a:cxn>
              <a:cxn ang="0">
                <a:pos x="90" y="871"/>
              </a:cxn>
              <a:cxn ang="0">
                <a:pos x="10" y="747"/>
              </a:cxn>
            </a:cxnLst>
            <a:rect l="0" t="0" r="r" b="b"/>
            <a:pathLst>
              <a:path w="285" h="874">
                <a:moveTo>
                  <a:pt x="10" y="747"/>
                </a:moveTo>
                <a:cubicBezTo>
                  <a:pt x="0" y="652"/>
                  <a:pt x="9" y="422"/>
                  <a:pt x="30" y="303"/>
                </a:cubicBezTo>
                <a:cubicBezTo>
                  <a:pt x="51" y="184"/>
                  <a:pt x="96" y="62"/>
                  <a:pt x="138" y="31"/>
                </a:cubicBezTo>
                <a:cubicBezTo>
                  <a:pt x="180" y="0"/>
                  <a:pt x="279" y="49"/>
                  <a:pt x="282" y="119"/>
                </a:cubicBezTo>
                <a:cubicBezTo>
                  <a:pt x="285" y="189"/>
                  <a:pt x="175" y="346"/>
                  <a:pt x="158" y="451"/>
                </a:cubicBezTo>
                <a:cubicBezTo>
                  <a:pt x="141" y="556"/>
                  <a:pt x="189" y="677"/>
                  <a:pt x="178" y="747"/>
                </a:cubicBezTo>
                <a:cubicBezTo>
                  <a:pt x="167" y="817"/>
                  <a:pt x="118" y="868"/>
                  <a:pt x="90" y="871"/>
                </a:cubicBezTo>
                <a:cubicBezTo>
                  <a:pt x="62" y="874"/>
                  <a:pt x="20" y="842"/>
                  <a:pt x="10" y="747"/>
                </a:cubicBezTo>
                <a:close/>
              </a:path>
            </a:pathLst>
          </a:custGeom>
          <a:solidFill>
            <a:srgbClr val="00CC66"/>
          </a:solidFill>
          <a:ln w="28575" cap="flat" cmpd="sng">
            <a:solidFill>
              <a:srgbClr val="33CC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9871" name="AutoShape 63"/>
          <p:cNvSpPr>
            <a:spLocks noChangeArrowheads="1"/>
          </p:cNvSpPr>
          <p:nvPr/>
        </p:nvSpPr>
        <p:spPr bwMode="auto">
          <a:xfrm>
            <a:off x="8101013" y="1628775"/>
            <a:ext cx="366712" cy="2786063"/>
          </a:xfrm>
          <a:prstGeom prst="downArrow">
            <a:avLst>
              <a:gd name="adj1" fmla="val 50000"/>
              <a:gd name="adj2" fmla="val 189935"/>
            </a:avLst>
          </a:prstGeom>
          <a:solidFill>
            <a:srgbClr val="EAEAEA"/>
          </a:solidFill>
          <a:ln w="12700">
            <a:solidFill>
              <a:srgbClr val="0033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9872" name="Text Box 64"/>
          <p:cNvSpPr txBox="1">
            <a:spLocks noChangeArrowheads="1"/>
          </p:cNvSpPr>
          <p:nvPr/>
        </p:nvSpPr>
        <p:spPr bwMode="auto">
          <a:xfrm>
            <a:off x="8027988" y="1052513"/>
            <a:ext cx="1323975" cy="5810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GB" sz="1600" i="1">
                <a:solidFill>
                  <a:schemeClr val="bg1"/>
                </a:solidFill>
              </a:rPr>
              <a:t>Progression </a:t>
            </a:r>
          </a:p>
          <a:p>
            <a:pPr eaLnBrk="0" hangingPunct="0"/>
            <a:r>
              <a:rPr lang="en-GB" sz="1600" i="1">
                <a:solidFill>
                  <a:schemeClr val="bg1"/>
                </a:solidFill>
              </a:rPr>
              <a:t>in time</a:t>
            </a:r>
          </a:p>
        </p:txBody>
      </p:sp>
      <p:sp>
        <p:nvSpPr>
          <p:cNvPr id="119873" name="Text Box 65"/>
          <p:cNvSpPr txBox="1">
            <a:spLocks noChangeArrowheads="1"/>
          </p:cNvSpPr>
          <p:nvPr/>
        </p:nvSpPr>
        <p:spPr bwMode="auto">
          <a:xfrm>
            <a:off x="4427538" y="115888"/>
            <a:ext cx="4608512" cy="9429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en-GB" sz="1400" i="1">
                <a:solidFill>
                  <a:schemeClr val="bg1"/>
                </a:solidFill>
              </a:rPr>
              <a:t>The nephrogenic plate differentiates in a rostral to caudal direction and bilaterally. The </a:t>
            </a:r>
            <a:r>
              <a:rPr lang="en-US" sz="1400" i="1">
                <a:solidFill>
                  <a:srgbClr val="000000"/>
                </a:solidFill>
              </a:rPr>
              <a:t>three nephric systems appear in recapitulating sequence during development. </a:t>
            </a:r>
            <a:endParaRPr lang="en-GB" i="1">
              <a:solidFill>
                <a:schemeClr val="bg1"/>
              </a:solidFill>
            </a:endParaRPr>
          </a:p>
        </p:txBody>
      </p:sp>
      <p:sp>
        <p:nvSpPr>
          <p:cNvPr id="119876" name="Text Box 68"/>
          <p:cNvSpPr txBox="1">
            <a:spLocks noChangeArrowheads="1"/>
          </p:cNvSpPr>
          <p:nvPr/>
        </p:nvSpPr>
        <p:spPr bwMode="auto">
          <a:xfrm>
            <a:off x="179388" y="2205038"/>
            <a:ext cx="173355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1600" b="1">
                <a:solidFill>
                  <a:schemeClr val="bg1"/>
                </a:solidFill>
              </a:rPr>
              <a:t>Developing</a:t>
            </a:r>
          </a:p>
          <a:p>
            <a:r>
              <a:rPr lang="en-GB" sz="1600" b="1">
                <a:solidFill>
                  <a:schemeClr val="bg1"/>
                </a:solidFill>
              </a:rPr>
              <a:t>Gastrointestinal</a:t>
            </a:r>
          </a:p>
          <a:p>
            <a:r>
              <a:rPr lang="en-GB" sz="1600" b="1">
                <a:solidFill>
                  <a:schemeClr val="bg1"/>
                </a:solidFill>
              </a:rPr>
              <a:t>tract</a:t>
            </a:r>
          </a:p>
        </p:txBody>
      </p:sp>
      <p:sp>
        <p:nvSpPr>
          <p:cNvPr id="119877" name="Line 69"/>
          <p:cNvSpPr>
            <a:spLocks noChangeShapeType="1"/>
          </p:cNvSpPr>
          <p:nvPr/>
        </p:nvSpPr>
        <p:spPr bwMode="auto">
          <a:xfrm flipV="1">
            <a:off x="1692275" y="2349500"/>
            <a:ext cx="1800225" cy="71438"/>
          </a:xfrm>
          <a:prstGeom prst="line">
            <a:avLst/>
          </a:prstGeom>
          <a:noFill/>
          <a:ln w="38100">
            <a:solidFill>
              <a:srgbClr val="0033CC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9879" name="Line 71"/>
          <p:cNvSpPr>
            <a:spLocks noChangeShapeType="1"/>
          </p:cNvSpPr>
          <p:nvPr/>
        </p:nvSpPr>
        <p:spPr bwMode="auto">
          <a:xfrm>
            <a:off x="1763713" y="2420938"/>
            <a:ext cx="1008062" cy="2087562"/>
          </a:xfrm>
          <a:prstGeom prst="line">
            <a:avLst/>
          </a:prstGeom>
          <a:noFill/>
          <a:ln w="38100">
            <a:solidFill>
              <a:srgbClr val="0033CC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9881" name="Freeform 73"/>
          <p:cNvSpPr>
            <a:spLocks/>
          </p:cNvSpPr>
          <p:nvPr/>
        </p:nvSpPr>
        <p:spPr bwMode="auto">
          <a:xfrm>
            <a:off x="1331913" y="165100"/>
            <a:ext cx="3683000" cy="6084888"/>
          </a:xfrm>
          <a:custGeom>
            <a:avLst/>
            <a:gdLst/>
            <a:ahLst/>
            <a:cxnLst>
              <a:cxn ang="0">
                <a:pos x="499" y="3734"/>
              </a:cxn>
              <a:cxn ang="0">
                <a:pos x="635" y="3644"/>
              </a:cxn>
              <a:cxn ang="0">
                <a:pos x="726" y="3550"/>
              </a:cxn>
              <a:cxn ang="0">
                <a:pos x="738" y="3515"/>
              </a:cxn>
              <a:cxn ang="0">
                <a:pos x="771" y="3462"/>
              </a:cxn>
              <a:cxn ang="0">
                <a:pos x="726" y="3326"/>
              </a:cxn>
              <a:cxn ang="0">
                <a:pos x="590" y="3054"/>
              </a:cxn>
              <a:cxn ang="0">
                <a:pos x="317" y="3145"/>
              </a:cxn>
              <a:cxn ang="0">
                <a:pos x="272" y="3099"/>
              </a:cxn>
              <a:cxn ang="0">
                <a:pos x="181" y="2918"/>
              </a:cxn>
              <a:cxn ang="0">
                <a:pos x="272" y="2827"/>
              </a:cxn>
              <a:cxn ang="0">
                <a:pos x="499" y="2782"/>
              </a:cxn>
              <a:cxn ang="0">
                <a:pos x="499" y="2736"/>
              </a:cxn>
              <a:cxn ang="0">
                <a:pos x="453" y="2736"/>
              </a:cxn>
              <a:cxn ang="0">
                <a:pos x="272" y="2782"/>
              </a:cxn>
              <a:cxn ang="0">
                <a:pos x="272" y="2056"/>
              </a:cxn>
              <a:cxn ang="0">
                <a:pos x="408" y="2101"/>
              </a:cxn>
              <a:cxn ang="0">
                <a:pos x="499" y="2101"/>
              </a:cxn>
              <a:cxn ang="0">
                <a:pos x="544" y="1784"/>
              </a:cxn>
              <a:cxn ang="0">
                <a:pos x="453" y="1421"/>
              </a:cxn>
              <a:cxn ang="0">
                <a:pos x="635" y="1149"/>
              </a:cxn>
              <a:cxn ang="0">
                <a:pos x="816" y="1240"/>
              </a:cxn>
              <a:cxn ang="0">
                <a:pos x="771" y="1376"/>
              </a:cxn>
              <a:cxn ang="0">
                <a:pos x="998" y="1330"/>
              </a:cxn>
              <a:cxn ang="0">
                <a:pos x="1043" y="1240"/>
              </a:cxn>
              <a:cxn ang="0">
                <a:pos x="1088" y="1013"/>
              </a:cxn>
              <a:cxn ang="0">
                <a:pos x="1088" y="922"/>
              </a:cxn>
              <a:cxn ang="0">
                <a:pos x="1043" y="831"/>
              </a:cxn>
              <a:cxn ang="0">
                <a:pos x="726" y="1103"/>
              </a:cxn>
              <a:cxn ang="0">
                <a:pos x="635" y="877"/>
              </a:cxn>
              <a:cxn ang="0">
                <a:pos x="726" y="741"/>
              </a:cxn>
              <a:cxn ang="0">
                <a:pos x="771" y="650"/>
              </a:cxn>
              <a:cxn ang="0">
                <a:pos x="680" y="605"/>
              </a:cxn>
              <a:cxn ang="0">
                <a:pos x="590" y="695"/>
              </a:cxn>
              <a:cxn ang="0">
                <a:pos x="499" y="922"/>
              </a:cxn>
              <a:cxn ang="0">
                <a:pos x="408" y="967"/>
              </a:cxn>
              <a:cxn ang="0">
                <a:pos x="227" y="967"/>
              </a:cxn>
              <a:cxn ang="0">
                <a:pos x="45" y="741"/>
              </a:cxn>
              <a:cxn ang="0">
                <a:pos x="91" y="423"/>
              </a:cxn>
              <a:cxn ang="0">
                <a:pos x="590" y="15"/>
              </a:cxn>
              <a:cxn ang="0">
                <a:pos x="1678" y="332"/>
              </a:cxn>
              <a:cxn ang="0">
                <a:pos x="2222" y="967"/>
              </a:cxn>
              <a:cxn ang="0">
                <a:pos x="2268" y="1602"/>
              </a:cxn>
              <a:cxn ang="0">
                <a:pos x="2086" y="2646"/>
              </a:cxn>
              <a:cxn ang="0">
                <a:pos x="1905" y="3145"/>
              </a:cxn>
              <a:cxn ang="0">
                <a:pos x="1497" y="3644"/>
              </a:cxn>
              <a:cxn ang="0">
                <a:pos x="1043" y="3734"/>
              </a:cxn>
              <a:cxn ang="0">
                <a:pos x="680" y="3825"/>
              </a:cxn>
              <a:cxn ang="0">
                <a:pos x="499" y="3780"/>
              </a:cxn>
            </a:cxnLst>
            <a:rect l="0" t="0" r="r" b="b"/>
            <a:pathLst>
              <a:path w="2320" h="3833">
                <a:moveTo>
                  <a:pt x="499" y="3734"/>
                </a:moveTo>
                <a:cubicBezTo>
                  <a:pt x="544" y="3704"/>
                  <a:pt x="597" y="3675"/>
                  <a:pt x="635" y="3644"/>
                </a:cubicBezTo>
                <a:cubicBezTo>
                  <a:pt x="673" y="3613"/>
                  <a:pt x="709" y="3571"/>
                  <a:pt x="726" y="3550"/>
                </a:cubicBezTo>
                <a:cubicBezTo>
                  <a:pt x="743" y="3529"/>
                  <a:pt x="731" y="3530"/>
                  <a:pt x="738" y="3515"/>
                </a:cubicBezTo>
                <a:cubicBezTo>
                  <a:pt x="745" y="3500"/>
                  <a:pt x="773" y="3493"/>
                  <a:pt x="771" y="3462"/>
                </a:cubicBezTo>
                <a:cubicBezTo>
                  <a:pt x="769" y="3431"/>
                  <a:pt x="756" y="3394"/>
                  <a:pt x="726" y="3326"/>
                </a:cubicBezTo>
                <a:cubicBezTo>
                  <a:pt x="696" y="3258"/>
                  <a:pt x="658" y="3084"/>
                  <a:pt x="590" y="3054"/>
                </a:cubicBezTo>
                <a:cubicBezTo>
                  <a:pt x="522" y="3024"/>
                  <a:pt x="370" y="3138"/>
                  <a:pt x="317" y="3145"/>
                </a:cubicBezTo>
                <a:cubicBezTo>
                  <a:pt x="264" y="3152"/>
                  <a:pt x="295" y="3137"/>
                  <a:pt x="272" y="3099"/>
                </a:cubicBezTo>
                <a:cubicBezTo>
                  <a:pt x="249" y="3061"/>
                  <a:pt x="181" y="2963"/>
                  <a:pt x="181" y="2918"/>
                </a:cubicBezTo>
                <a:cubicBezTo>
                  <a:pt x="181" y="2873"/>
                  <a:pt x="219" y="2850"/>
                  <a:pt x="272" y="2827"/>
                </a:cubicBezTo>
                <a:cubicBezTo>
                  <a:pt x="325" y="2804"/>
                  <a:pt x="461" y="2797"/>
                  <a:pt x="499" y="2782"/>
                </a:cubicBezTo>
                <a:cubicBezTo>
                  <a:pt x="537" y="2767"/>
                  <a:pt x="507" y="2744"/>
                  <a:pt x="499" y="2736"/>
                </a:cubicBezTo>
                <a:cubicBezTo>
                  <a:pt x="491" y="2728"/>
                  <a:pt x="491" y="2728"/>
                  <a:pt x="453" y="2736"/>
                </a:cubicBezTo>
                <a:cubicBezTo>
                  <a:pt x="415" y="2744"/>
                  <a:pt x="302" y="2895"/>
                  <a:pt x="272" y="2782"/>
                </a:cubicBezTo>
                <a:cubicBezTo>
                  <a:pt x="242" y="2669"/>
                  <a:pt x="249" y="2169"/>
                  <a:pt x="272" y="2056"/>
                </a:cubicBezTo>
                <a:cubicBezTo>
                  <a:pt x="295" y="1943"/>
                  <a:pt x="370" y="2094"/>
                  <a:pt x="408" y="2101"/>
                </a:cubicBezTo>
                <a:cubicBezTo>
                  <a:pt x="446" y="2108"/>
                  <a:pt x="476" y="2154"/>
                  <a:pt x="499" y="2101"/>
                </a:cubicBezTo>
                <a:cubicBezTo>
                  <a:pt x="522" y="2048"/>
                  <a:pt x="552" y="1897"/>
                  <a:pt x="544" y="1784"/>
                </a:cubicBezTo>
                <a:cubicBezTo>
                  <a:pt x="536" y="1671"/>
                  <a:pt x="438" y="1527"/>
                  <a:pt x="453" y="1421"/>
                </a:cubicBezTo>
                <a:cubicBezTo>
                  <a:pt x="468" y="1315"/>
                  <a:pt x="575" y="1179"/>
                  <a:pt x="635" y="1149"/>
                </a:cubicBezTo>
                <a:cubicBezTo>
                  <a:pt x="695" y="1119"/>
                  <a:pt x="793" y="1202"/>
                  <a:pt x="816" y="1240"/>
                </a:cubicBezTo>
                <a:cubicBezTo>
                  <a:pt x="839" y="1278"/>
                  <a:pt x="741" y="1361"/>
                  <a:pt x="771" y="1376"/>
                </a:cubicBezTo>
                <a:cubicBezTo>
                  <a:pt x="801" y="1391"/>
                  <a:pt x="953" y="1353"/>
                  <a:pt x="998" y="1330"/>
                </a:cubicBezTo>
                <a:cubicBezTo>
                  <a:pt x="1043" y="1307"/>
                  <a:pt x="1028" y="1293"/>
                  <a:pt x="1043" y="1240"/>
                </a:cubicBezTo>
                <a:cubicBezTo>
                  <a:pt x="1058" y="1187"/>
                  <a:pt x="1081" y="1066"/>
                  <a:pt x="1088" y="1013"/>
                </a:cubicBezTo>
                <a:cubicBezTo>
                  <a:pt x="1095" y="960"/>
                  <a:pt x="1095" y="952"/>
                  <a:pt x="1088" y="922"/>
                </a:cubicBezTo>
                <a:cubicBezTo>
                  <a:pt x="1081" y="892"/>
                  <a:pt x="1103" y="801"/>
                  <a:pt x="1043" y="831"/>
                </a:cubicBezTo>
                <a:cubicBezTo>
                  <a:pt x="983" y="861"/>
                  <a:pt x="794" y="1095"/>
                  <a:pt x="726" y="1103"/>
                </a:cubicBezTo>
                <a:cubicBezTo>
                  <a:pt x="658" y="1111"/>
                  <a:pt x="635" y="937"/>
                  <a:pt x="635" y="877"/>
                </a:cubicBezTo>
                <a:cubicBezTo>
                  <a:pt x="635" y="817"/>
                  <a:pt x="703" y="779"/>
                  <a:pt x="726" y="741"/>
                </a:cubicBezTo>
                <a:cubicBezTo>
                  <a:pt x="749" y="703"/>
                  <a:pt x="779" y="673"/>
                  <a:pt x="771" y="650"/>
                </a:cubicBezTo>
                <a:cubicBezTo>
                  <a:pt x="763" y="627"/>
                  <a:pt x="710" y="598"/>
                  <a:pt x="680" y="605"/>
                </a:cubicBezTo>
                <a:cubicBezTo>
                  <a:pt x="650" y="612"/>
                  <a:pt x="620" y="642"/>
                  <a:pt x="590" y="695"/>
                </a:cubicBezTo>
                <a:cubicBezTo>
                  <a:pt x="560" y="748"/>
                  <a:pt x="529" y="877"/>
                  <a:pt x="499" y="922"/>
                </a:cubicBezTo>
                <a:cubicBezTo>
                  <a:pt x="469" y="967"/>
                  <a:pt x="453" y="960"/>
                  <a:pt x="408" y="967"/>
                </a:cubicBezTo>
                <a:cubicBezTo>
                  <a:pt x="363" y="974"/>
                  <a:pt x="287" y="1005"/>
                  <a:pt x="227" y="967"/>
                </a:cubicBezTo>
                <a:cubicBezTo>
                  <a:pt x="167" y="929"/>
                  <a:pt x="68" y="832"/>
                  <a:pt x="45" y="741"/>
                </a:cubicBezTo>
                <a:cubicBezTo>
                  <a:pt x="22" y="650"/>
                  <a:pt x="0" y="544"/>
                  <a:pt x="91" y="423"/>
                </a:cubicBezTo>
                <a:cubicBezTo>
                  <a:pt x="182" y="302"/>
                  <a:pt x="326" y="30"/>
                  <a:pt x="590" y="15"/>
                </a:cubicBezTo>
                <a:cubicBezTo>
                  <a:pt x="854" y="0"/>
                  <a:pt x="1406" y="173"/>
                  <a:pt x="1678" y="332"/>
                </a:cubicBezTo>
                <a:cubicBezTo>
                  <a:pt x="1950" y="491"/>
                  <a:pt x="2124" y="755"/>
                  <a:pt x="2222" y="967"/>
                </a:cubicBezTo>
                <a:cubicBezTo>
                  <a:pt x="2320" y="1179"/>
                  <a:pt x="2291" y="1322"/>
                  <a:pt x="2268" y="1602"/>
                </a:cubicBezTo>
                <a:cubicBezTo>
                  <a:pt x="2245" y="1882"/>
                  <a:pt x="2146" y="2389"/>
                  <a:pt x="2086" y="2646"/>
                </a:cubicBezTo>
                <a:cubicBezTo>
                  <a:pt x="2026" y="2903"/>
                  <a:pt x="2003" y="2979"/>
                  <a:pt x="1905" y="3145"/>
                </a:cubicBezTo>
                <a:cubicBezTo>
                  <a:pt x="1807" y="3311"/>
                  <a:pt x="1641" y="3546"/>
                  <a:pt x="1497" y="3644"/>
                </a:cubicBezTo>
                <a:cubicBezTo>
                  <a:pt x="1353" y="3742"/>
                  <a:pt x="1179" y="3704"/>
                  <a:pt x="1043" y="3734"/>
                </a:cubicBezTo>
                <a:cubicBezTo>
                  <a:pt x="907" y="3764"/>
                  <a:pt x="771" y="3817"/>
                  <a:pt x="680" y="3825"/>
                </a:cubicBezTo>
                <a:cubicBezTo>
                  <a:pt x="589" y="3833"/>
                  <a:pt x="544" y="3806"/>
                  <a:pt x="499" y="3780"/>
                </a:cubicBezTo>
              </a:path>
            </a:pathLst>
          </a:custGeom>
          <a:noFill/>
          <a:ln w="12700" cmpd="sng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9882" name="Text Box 74"/>
          <p:cNvSpPr txBox="1">
            <a:spLocks noChangeArrowheads="1"/>
          </p:cNvSpPr>
          <p:nvPr/>
        </p:nvSpPr>
        <p:spPr bwMode="auto">
          <a:xfrm>
            <a:off x="2195513" y="6237288"/>
            <a:ext cx="2622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>
                <a:solidFill>
                  <a:schemeClr val="bg1"/>
                </a:solidFill>
              </a:rPr>
              <a:t>Reptiles,birds,mammals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b="1" dirty="0" smtClean="0">
                <a:solidFill>
                  <a:srgbClr val="FF0000"/>
                </a:solidFill>
              </a:rPr>
              <a:t>Development Of Kidney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772400" cy="5334000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sz="2800" dirty="0" smtClean="0"/>
              <a:t>3 embryonic kidneys (from intermediate mesoderm)- 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en-US" sz="2400" b="1" dirty="0" err="1" smtClean="0">
                <a:solidFill>
                  <a:srgbClr val="0070C0"/>
                </a:solidFill>
              </a:rPr>
              <a:t>Pronephros</a:t>
            </a:r>
            <a:r>
              <a:rPr lang="en-US" sz="2400" dirty="0" smtClean="0"/>
              <a:t>-  transient (week 3-5), nonfunctional, 5-7 paired segments.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en-US" sz="2400" b="1" dirty="0" err="1" smtClean="0">
                <a:solidFill>
                  <a:srgbClr val="0070C0"/>
                </a:solidFill>
              </a:rPr>
              <a:t>Mesonephros</a:t>
            </a:r>
            <a:r>
              <a:rPr lang="en-US" sz="2400" dirty="0" smtClean="0"/>
              <a:t>-  transient (week 4- month 4), excretory organ while </a:t>
            </a:r>
            <a:r>
              <a:rPr lang="en-US" sz="2400" dirty="0" err="1" smtClean="0"/>
              <a:t>metanephros</a:t>
            </a:r>
            <a:r>
              <a:rPr lang="en-US" sz="2400" dirty="0" smtClean="0"/>
              <a:t> begins development. Form renal corpuscles.</a:t>
            </a:r>
          </a:p>
          <a:p>
            <a:pPr lvl="2" algn="just" eaLnBrk="1" hangingPunct="1">
              <a:lnSpc>
                <a:spcPct val="90000"/>
              </a:lnSpc>
            </a:pPr>
            <a:r>
              <a:rPr lang="en-US" sz="2400" dirty="0" smtClean="0"/>
              <a:t>Formation of </a:t>
            </a:r>
            <a:r>
              <a:rPr lang="en-US" sz="2400" b="1" dirty="0" err="1" smtClean="0"/>
              <a:t>nephric</a:t>
            </a:r>
            <a:r>
              <a:rPr lang="en-US" sz="2400" b="1" dirty="0" smtClean="0"/>
              <a:t> ducts/</a:t>
            </a:r>
            <a:r>
              <a:rPr lang="en-US" sz="2400" b="1" dirty="0" err="1" smtClean="0"/>
              <a:t>wolffian</a:t>
            </a:r>
            <a:r>
              <a:rPr lang="en-US" sz="2400" b="1" dirty="0" smtClean="0"/>
              <a:t> ducts</a:t>
            </a:r>
            <a:r>
              <a:rPr lang="en-US" sz="2400" dirty="0" smtClean="0"/>
              <a:t> (controlled by Pax2, Lim 1) precedes development of </a:t>
            </a:r>
            <a:r>
              <a:rPr lang="en-US" sz="2400" dirty="0" err="1" smtClean="0"/>
              <a:t>mesonephric</a:t>
            </a:r>
            <a:r>
              <a:rPr lang="en-US" sz="2400" dirty="0" smtClean="0"/>
              <a:t> tubules.  </a:t>
            </a:r>
          </a:p>
          <a:p>
            <a:pPr lvl="2" algn="just" eaLnBrk="1" hangingPunct="1">
              <a:lnSpc>
                <a:spcPct val="90000"/>
              </a:lnSpc>
            </a:pPr>
            <a:r>
              <a:rPr lang="en-US" sz="2400" dirty="0" smtClean="0"/>
              <a:t>Small number of elements from </a:t>
            </a:r>
            <a:r>
              <a:rPr lang="en-US" sz="2400" dirty="0" err="1" smtClean="0"/>
              <a:t>mesonephros</a:t>
            </a:r>
            <a:r>
              <a:rPr lang="en-US" sz="2400" dirty="0" smtClean="0"/>
              <a:t> persist to form reproductive tract.</a:t>
            </a:r>
          </a:p>
          <a:p>
            <a:pPr lvl="3" algn="just" eaLnBrk="1" hangingPunct="1">
              <a:lnSpc>
                <a:spcPct val="90000"/>
              </a:lnSpc>
            </a:pPr>
            <a:r>
              <a:rPr lang="en-US" sz="2400" dirty="0" smtClean="0"/>
              <a:t>Males-  efferent </a:t>
            </a:r>
            <a:r>
              <a:rPr lang="en-US" sz="2400" dirty="0" err="1" smtClean="0"/>
              <a:t>ductules</a:t>
            </a:r>
            <a:r>
              <a:rPr lang="en-US" sz="2400" dirty="0" smtClean="0"/>
              <a:t> of testes, </a:t>
            </a:r>
            <a:r>
              <a:rPr lang="en-US" sz="2400" dirty="0" err="1" smtClean="0"/>
              <a:t>epididymis</a:t>
            </a:r>
            <a:r>
              <a:rPr lang="en-US" sz="2400" dirty="0" smtClean="0"/>
              <a:t> and vas- </a:t>
            </a:r>
            <a:r>
              <a:rPr lang="en-US" sz="2400" dirty="0" err="1" smtClean="0"/>
              <a:t>wolfian</a:t>
            </a:r>
            <a:r>
              <a:rPr lang="en-US" sz="2400" dirty="0" smtClean="0"/>
              <a:t> origin.  </a:t>
            </a:r>
          </a:p>
          <a:p>
            <a:pPr lvl="3" algn="just" eaLnBrk="1" hangingPunct="1">
              <a:lnSpc>
                <a:spcPct val="90000"/>
              </a:lnSpc>
            </a:pPr>
            <a:r>
              <a:rPr lang="en-US" sz="2400" dirty="0" smtClean="0"/>
              <a:t>Females-  nonfunctional </a:t>
            </a:r>
            <a:r>
              <a:rPr lang="en-US" sz="2400" dirty="0" err="1" smtClean="0"/>
              <a:t>mesosalpingeal</a:t>
            </a:r>
            <a:r>
              <a:rPr lang="en-US" sz="2400" dirty="0" smtClean="0"/>
              <a:t> structures.</a:t>
            </a:r>
          </a:p>
          <a:p>
            <a:pPr lvl="3" algn="just" eaLnBrk="1" hangingPunct="1">
              <a:lnSpc>
                <a:spcPct val="90000"/>
              </a:lnSpc>
            </a:pPr>
            <a:endParaRPr lang="en-US" sz="1800" dirty="0" smtClean="0"/>
          </a:p>
          <a:p>
            <a:pPr lvl="3" algn="just" eaLnBrk="1" hangingPunct="1">
              <a:lnSpc>
                <a:spcPct val="90000"/>
              </a:lnSpc>
            </a:pPr>
            <a:endParaRPr lang="en-US" sz="1800" dirty="0" smtClean="0"/>
          </a:p>
        </p:txBody>
      </p:sp>
      <p:sp>
        <p:nvSpPr>
          <p:cNvPr id="3076" name="FlagCount" hidden="1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>
                <a:latin typeface="Tahoma" pitchFamily="34" charset="0"/>
              </a:rPr>
              <a:t>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931985" y="0"/>
            <a:ext cx="7772400" cy="1143000"/>
          </a:xfrm>
        </p:spPr>
        <p:txBody>
          <a:bodyPr/>
          <a:lstStyle/>
          <a:p>
            <a:pPr algn="ctr"/>
            <a:r>
              <a:rPr lang="en-AU" b="1" dirty="0">
                <a:solidFill>
                  <a:srgbClr val="00B050"/>
                </a:solidFill>
              </a:rPr>
              <a:t>Pronephros – in humans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9985" y="2286000"/>
            <a:ext cx="3235569" cy="4267200"/>
          </a:xfrm>
        </p:spPr>
        <p:txBody>
          <a:bodyPr>
            <a:normAutofit fontScale="92500" lnSpcReduction="10000"/>
          </a:bodyPr>
          <a:lstStyle/>
          <a:p>
            <a:r>
              <a:rPr lang="en-AU" sz="2800" dirty="0"/>
              <a:t>Appears at Day 21</a:t>
            </a:r>
          </a:p>
          <a:p>
            <a:r>
              <a:rPr lang="en-AU" sz="2800" dirty="0"/>
              <a:t>In segmented intermediate mesoderm in the cervical region</a:t>
            </a:r>
          </a:p>
          <a:p>
            <a:r>
              <a:rPr lang="en-AU" sz="2800" dirty="0"/>
              <a:t>It degenerates by day 24</a:t>
            </a:r>
          </a:p>
          <a:p>
            <a:r>
              <a:rPr lang="en-AU" sz="2800" dirty="0"/>
              <a:t>It is never functional in humans </a:t>
            </a:r>
          </a:p>
        </p:txBody>
      </p:sp>
      <p:pic>
        <p:nvPicPr>
          <p:cNvPr id="77835" name="Picture 11" descr="Picture4"/>
          <p:cNvPicPr>
            <a:picLocks noChangeAspect="1" noChangeArrowheads="1"/>
          </p:cNvPicPr>
          <p:nvPr/>
        </p:nvPicPr>
        <p:blipFill>
          <a:blip r:embed="rId2" cstate="print"/>
          <a:srcRect t="2319"/>
          <a:stretch>
            <a:fillRect/>
          </a:stretch>
        </p:blipFill>
        <p:spPr bwMode="auto">
          <a:xfrm>
            <a:off x="3421674" y="2590800"/>
            <a:ext cx="5341326" cy="37449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803031" y="190500"/>
            <a:ext cx="7772400" cy="876300"/>
          </a:xfrm>
        </p:spPr>
        <p:txBody>
          <a:bodyPr/>
          <a:lstStyle/>
          <a:p>
            <a:r>
              <a:rPr lang="en-AU" b="1" dirty="0">
                <a:solidFill>
                  <a:srgbClr val="FFC000"/>
                </a:solidFill>
              </a:rPr>
              <a:t>Mesonephros - in humans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7216" y="1295400"/>
            <a:ext cx="4618892" cy="5029200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</a:pPr>
            <a:r>
              <a:rPr lang="en-AU" sz="2400" dirty="0">
                <a:latin typeface="Arial" pitchFamily="34" charset="0"/>
                <a:cs typeface="Arial" pitchFamily="34" charset="0"/>
              </a:rPr>
              <a:t>The Mesonephros first appears early in week 4</a:t>
            </a:r>
          </a:p>
          <a:p>
            <a:pPr algn="just">
              <a:lnSpc>
                <a:spcPct val="110000"/>
              </a:lnSpc>
            </a:pPr>
            <a:r>
              <a:rPr lang="en-AU" sz="2400" dirty="0">
                <a:latin typeface="Arial" pitchFamily="34" charset="0"/>
                <a:cs typeface="Arial" pitchFamily="34" charset="0"/>
              </a:rPr>
              <a:t>In thoracic and lumbar segments of intermediate mesoderm.</a:t>
            </a:r>
          </a:p>
          <a:p>
            <a:pPr algn="just">
              <a:lnSpc>
                <a:spcPct val="110000"/>
              </a:lnSpc>
            </a:pPr>
            <a:r>
              <a:rPr lang="en-AU" sz="2400" dirty="0">
                <a:latin typeface="Arial" pitchFamily="34" charset="0"/>
                <a:cs typeface="Arial" pitchFamily="34" charset="0"/>
              </a:rPr>
              <a:t>Urine is produced and drains along the mesonephric (</a:t>
            </a:r>
            <a:r>
              <a:rPr lang="en-AU" sz="2400" dirty="0" err="1">
                <a:latin typeface="Arial" pitchFamily="34" charset="0"/>
                <a:cs typeface="Arial" pitchFamily="34" charset="0"/>
              </a:rPr>
              <a:t>Wolfian</a:t>
            </a:r>
            <a:r>
              <a:rPr lang="en-AU" sz="2400" dirty="0">
                <a:latin typeface="Arial" pitchFamily="34" charset="0"/>
                <a:cs typeface="Arial" pitchFamily="34" charset="0"/>
              </a:rPr>
              <a:t>) duct to the </a:t>
            </a:r>
            <a:r>
              <a:rPr lang="en-AU" sz="2400" dirty="0" err="1">
                <a:latin typeface="Arial" pitchFamily="34" charset="0"/>
                <a:cs typeface="Arial" pitchFamily="34" charset="0"/>
              </a:rPr>
              <a:t>cloaca</a:t>
            </a:r>
            <a:r>
              <a:rPr lang="en-AU" sz="2400" dirty="0">
                <a:latin typeface="Arial" pitchFamily="34" charset="0"/>
                <a:cs typeface="Arial" pitchFamily="34" charset="0"/>
              </a:rPr>
              <a:t>/bladder</a:t>
            </a:r>
          </a:p>
          <a:p>
            <a:pPr algn="just">
              <a:lnSpc>
                <a:spcPct val="110000"/>
              </a:lnSpc>
            </a:pPr>
            <a:r>
              <a:rPr lang="en-AU" sz="2400" dirty="0">
                <a:latin typeface="Arial" pitchFamily="34" charset="0"/>
                <a:cs typeface="Arial" pitchFamily="34" charset="0"/>
              </a:rPr>
              <a:t>In week 5 the thoracic segments regress but the mesonephric kidney continues functioning until week 10</a:t>
            </a:r>
          </a:p>
          <a:p>
            <a:pPr algn="just">
              <a:lnSpc>
                <a:spcPct val="80000"/>
              </a:lnSpc>
            </a:pPr>
            <a:endParaRPr lang="en-AU" sz="2400" dirty="0"/>
          </a:p>
        </p:txBody>
      </p:sp>
      <p:pic>
        <p:nvPicPr>
          <p:cNvPr id="83973" name="Picture 5" descr="Picture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2514600"/>
            <a:ext cx="3887665" cy="36147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675687" cy="476250"/>
          </a:xfrm>
          <a:ln w="57150" cmpd="thinThick">
            <a:solidFill>
              <a:srgbClr val="FFFF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GB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/>
            </a:r>
            <a:br>
              <a:rPr lang="en-GB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</a:br>
            <a:r>
              <a:rPr lang="en-GB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/>
            </a:r>
            <a:br>
              <a:rPr lang="en-GB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</a:br>
            <a:r>
              <a:rPr lang="en-GB" sz="2800" b="1" dirty="0">
                <a:solidFill>
                  <a:srgbClr val="FF0000"/>
                </a:solidFill>
                <a:latin typeface="Arial" charset="0"/>
              </a:rPr>
              <a:t>Sequence of development of the </a:t>
            </a:r>
            <a:r>
              <a:rPr lang="en-GB" sz="2800" b="1" dirty="0" err="1">
                <a:solidFill>
                  <a:srgbClr val="FF0000"/>
                </a:solidFill>
                <a:latin typeface="Arial" charset="0"/>
              </a:rPr>
              <a:t>metanephros</a:t>
            </a:r>
            <a:r>
              <a:rPr lang="en-GB" sz="2800" b="1" dirty="0">
                <a:solidFill>
                  <a:srgbClr val="FF0000"/>
                </a:solidFill>
                <a:latin typeface="Arial" charset="0"/>
              </a:rPr>
              <a:t>(1)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836613"/>
            <a:ext cx="4427538" cy="6381750"/>
          </a:xfrm>
        </p:spPr>
        <p:txBody>
          <a:bodyPr/>
          <a:lstStyle/>
          <a:p>
            <a:pPr marL="0" indent="0" algn="just">
              <a:buClr>
                <a:srgbClr val="FF0000"/>
              </a:buClr>
              <a:buSzPct val="130000"/>
              <a:buFont typeface="Marlett" pitchFamily="2" charset="2"/>
              <a:buChar char="4"/>
            </a:pPr>
            <a:r>
              <a:rPr lang="en-GB" sz="2000" dirty="0" err="1">
                <a:latin typeface="Arial" pitchFamily="34" charset="0"/>
                <a:cs typeface="Arial" pitchFamily="34" charset="0"/>
              </a:rPr>
              <a:t>Metanephros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 develops at </a:t>
            </a:r>
            <a:r>
              <a:rPr lang="en-GB" sz="2000" dirty="0" err="1">
                <a:latin typeface="Arial" pitchFamily="34" charset="0"/>
                <a:cs typeface="Arial" pitchFamily="34" charset="0"/>
              </a:rPr>
              <a:t>somites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 26-28 from 2 precursors</a:t>
            </a:r>
          </a:p>
          <a:p>
            <a:pPr marL="0" indent="0" algn="just">
              <a:buClr>
                <a:srgbClr val="FF0000"/>
              </a:buClr>
              <a:buSzPct val="130000"/>
              <a:buFont typeface="Marlett" pitchFamily="2" charset="2"/>
              <a:buNone/>
            </a:pPr>
            <a:r>
              <a:rPr lang="en-GB" sz="2000" dirty="0">
                <a:latin typeface="Arial" pitchFamily="34" charset="0"/>
                <a:cs typeface="Arial" pitchFamily="34" charset="0"/>
              </a:rPr>
              <a:t>--&gt; </a:t>
            </a:r>
            <a:r>
              <a:rPr lang="en-GB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en-GB" sz="2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reteric </a:t>
            </a:r>
            <a:r>
              <a:rPr lang="en-GB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bud(UB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)</a:t>
            </a:r>
          </a:p>
          <a:p>
            <a:pPr marL="0" indent="0" algn="just">
              <a:buClr>
                <a:srgbClr val="FF0000"/>
              </a:buClr>
              <a:buSzPct val="130000"/>
              <a:buFont typeface="Marlett" pitchFamily="2" charset="2"/>
              <a:buNone/>
            </a:pPr>
            <a:r>
              <a:rPr lang="en-GB" sz="2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GB" sz="20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Metanephric</a:t>
            </a:r>
            <a:r>
              <a:rPr lang="en-GB" sz="2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Blastema</a:t>
            </a:r>
            <a:r>
              <a:rPr lang="en-GB" sz="2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(MB)</a:t>
            </a:r>
            <a:endParaRPr lang="en-GB" sz="20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buClr>
                <a:srgbClr val="FF0000"/>
              </a:buClr>
              <a:buSzPct val="130000"/>
              <a:buFont typeface="Marlett" pitchFamily="2" charset="2"/>
              <a:buNone/>
            </a:pPr>
            <a:endParaRPr lang="en-GB" sz="20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Clr>
                <a:srgbClr val="FF0000"/>
              </a:buClr>
              <a:buSzPct val="130000"/>
              <a:buFont typeface="Marlett" pitchFamily="2" charset="2"/>
              <a:buChar char="4"/>
            </a:pPr>
            <a:r>
              <a:rPr lang="en-GB" sz="2000" dirty="0">
                <a:latin typeface="Arial" pitchFamily="34" charset="0"/>
                <a:cs typeface="Arial" pitchFamily="34" charset="0"/>
              </a:rPr>
              <a:t>Formation UB and 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MB 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is by reciprocal inductive interactions between the tissues.</a:t>
            </a:r>
          </a:p>
          <a:p>
            <a:pPr marL="0" indent="0" algn="just">
              <a:buClr>
                <a:srgbClr val="FF0000"/>
              </a:buClr>
              <a:buSzPct val="130000"/>
              <a:buFont typeface="Marlett" pitchFamily="2" charset="2"/>
              <a:buChar char="4"/>
            </a:pPr>
            <a:r>
              <a:rPr lang="en-GB" sz="2000" dirty="0">
                <a:latin typeface="Arial" pitchFamily="34" charset="0"/>
                <a:cs typeface="Arial" pitchFamily="34" charset="0"/>
              </a:rPr>
              <a:t>The </a:t>
            </a:r>
            <a:r>
              <a:rPr lang="en-GB" sz="2000" dirty="0" err="1">
                <a:latin typeface="Arial" pitchFamily="34" charset="0"/>
                <a:cs typeface="Arial" pitchFamily="34" charset="0"/>
              </a:rPr>
              <a:t>diverticulum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 forms caudal of the existing mesonephric duct and grows and into the 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MB 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at the </a:t>
            </a:r>
            <a:r>
              <a:rPr lang="en-GB" sz="2000" dirty="0" err="1">
                <a:latin typeface="Arial" pitchFamily="34" charset="0"/>
                <a:cs typeface="Arial" pitchFamily="34" charset="0"/>
              </a:rPr>
              <a:t>nephrogenic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 plate</a:t>
            </a:r>
          </a:p>
          <a:p>
            <a:pPr marL="0" indent="0" algn="just">
              <a:buClr>
                <a:srgbClr val="FF0000"/>
              </a:buClr>
              <a:buSzPct val="130000"/>
              <a:buFont typeface="Marlett" pitchFamily="2" charset="2"/>
              <a:buNone/>
            </a:pPr>
            <a:r>
              <a:rPr lang="en-GB" sz="2000" dirty="0">
                <a:latin typeface="Arial" pitchFamily="34" charset="0"/>
                <a:cs typeface="Arial" pitchFamily="34" charset="0"/>
                <a:sym typeface="Wingdings" pitchFamily="2" charset="2"/>
              </a:rPr>
              <a:t>UB forms the duct system</a:t>
            </a:r>
          </a:p>
          <a:p>
            <a:pPr marL="0" indent="0" algn="just">
              <a:buClr>
                <a:srgbClr val="FF0000"/>
              </a:buClr>
              <a:buSzPct val="130000"/>
              <a:buFont typeface="Marlett" pitchFamily="2" charset="2"/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MB </a:t>
            </a:r>
            <a:r>
              <a:rPr lang="en-GB" sz="2000" dirty="0">
                <a:latin typeface="Arial" pitchFamily="34" charset="0"/>
                <a:cs typeface="Arial" pitchFamily="34" charset="0"/>
                <a:sym typeface="Wingdings" pitchFamily="2" charset="2"/>
              </a:rPr>
              <a:t>forms </a:t>
            </a:r>
            <a:r>
              <a:rPr lang="en-GB" sz="2000" dirty="0" err="1">
                <a:latin typeface="Arial" pitchFamily="34" charset="0"/>
                <a:cs typeface="Arial" pitchFamily="34" charset="0"/>
                <a:sym typeface="Wingdings" pitchFamily="2" charset="2"/>
              </a:rPr>
              <a:t>nephrons</a:t>
            </a:r>
            <a:endParaRPr lang="en-GB" sz="2000" dirty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0" indent="0" algn="just">
              <a:buClr>
                <a:srgbClr val="FF0000"/>
              </a:buClr>
              <a:buSzPct val="130000"/>
              <a:buFont typeface="Marlett" pitchFamily="2" charset="2"/>
              <a:buChar char="4"/>
            </a:pPr>
            <a:r>
              <a:rPr lang="en-GB" sz="2000" dirty="0">
                <a:latin typeface="Arial" pitchFamily="34" charset="0"/>
                <a:cs typeface="Arial" pitchFamily="34" charset="0"/>
              </a:rPr>
              <a:t>The </a:t>
            </a:r>
            <a:r>
              <a:rPr lang="en-GB" sz="2000" dirty="0" err="1">
                <a:latin typeface="Arial" pitchFamily="34" charset="0"/>
                <a:cs typeface="Arial" pitchFamily="34" charset="0"/>
              </a:rPr>
              <a:t>ureteric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 bud branches as it grows towards the </a:t>
            </a:r>
            <a:r>
              <a:rPr lang="en-GB" sz="2000" dirty="0" err="1">
                <a:latin typeface="Arial" pitchFamily="34" charset="0"/>
                <a:cs typeface="Arial" pitchFamily="34" charset="0"/>
              </a:rPr>
              <a:t>metanephrogenic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 mass(B)</a:t>
            </a:r>
          </a:p>
          <a:p>
            <a:pPr marL="0" indent="0">
              <a:buClr>
                <a:srgbClr val="FF0000"/>
              </a:buClr>
              <a:buSzPct val="130000"/>
              <a:buFont typeface="Marlett" pitchFamily="2" charset="2"/>
              <a:buChar char="4"/>
            </a:pPr>
            <a:endParaRPr lang="en-GB" sz="2000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>
              <a:buFont typeface="Wingdings" pitchFamily="2" charset="2"/>
              <a:buNone/>
            </a:pPr>
            <a:endParaRPr lang="en-GB" sz="20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9681" name="Picture 49" descr="me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9338" y="981075"/>
            <a:ext cx="3624262" cy="5253038"/>
          </a:xfrm>
          <a:prstGeom prst="rect">
            <a:avLst/>
          </a:prstGeom>
          <a:noFill/>
        </p:spPr>
      </p:pic>
      <p:sp>
        <p:nvSpPr>
          <p:cNvPr id="69682" name="Freeform 50"/>
          <p:cNvSpPr>
            <a:spLocks/>
          </p:cNvSpPr>
          <p:nvPr/>
        </p:nvSpPr>
        <p:spPr bwMode="auto">
          <a:xfrm>
            <a:off x="7439025" y="1625600"/>
            <a:ext cx="609600" cy="671513"/>
          </a:xfrm>
          <a:custGeom>
            <a:avLst/>
            <a:gdLst/>
            <a:ahLst/>
            <a:cxnLst>
              <a:cxn ang="0">
                <a:pos x="8" y="274"/>
              </a:cxn>
              <a:cxn ang="0">
                <a:pos x="54" y="229"/>
              </a:cxn>
              <a:cxn ang="0">
                <a:pos x="99" y="183"/>
              </a:cxn>
              <a:cxn ang="0">
                <a:pos x="144" y="183"/>
              </a:cxn>
              <a:cxn ang="0">
                <a:pos x="190" y="183"/>
              </a:cxn>
              <a:cxn ang="0">
                <a:pos x="281" y="229"/>
              </a:cxn>
              <a:cxn ang="0">
                <a:pos x="235" y="313"/>
              </a:cxn>
              <a:cxn ang="0">
                <a:pos x="54" y="320"/>
              </a:cxn>
              <a:cxn ang="0">
                <a:pos x="144" y="410"/>
              </a:cxn>
              <a:cxn ang="0">
                <a:pos x="249" y="398"/>
              </a:cxn>
              <a:cxn ang="0">
                <a:pos x="326" y="320"/>
              </a:cxn>
              <a:cxn ang="0">
                <a:pos x="384" y="242"/>
              </a:cxn>
              <a:cxn ang="0">
                <a:pos x="326" y="93"/>
              </a:cxn>
              <a:cxn ang="0">
                <a:pos x="263" y="50"/>
              </a:cxn>
              <a:cxn ang="0">
                <a:pos x="190" y="2"/>
              </a:cxn>
              <a:cxn ang="0">
                <a:pos x="78" y="36"/>
              </a:cxn>
              <a:cxn ang="0">
                <a:pos x="36" y="107"/>
              </a:cxn>
              <a:cxn ang="0">
                <a:pos x="8" y="183"/>
              </a:cxn>
              <a:cxn ang="0">
                <a:pos x="8" y="229"/>
              </a:cxn>
              <a:cxn ang="0">
                <a:pos x="8" y="274"/>
              </a:cxn>
            </a:cxnLst>
            <a:rect l="0" t="0" r="r" b="b"/>
            <a:pathLst>
              <a:path w="384" h="423">
                <a:moveTo>
                  <a:pt x="8" y="274"/>
                </a:moveTo>
                <a:cubicBezTo>
                  <a:pt x="16" y="274"/>
                  <a:pt x="39" y="244"/>
                  <a:pt x="54" y="229"/>
                </a:cubicBezTo>
                <a:cubicBezTo>
                  <a:pt x="69" y="214"/>
                  <a:pt x="84" y="191"/>
                  <a:pt x="99" y="183"/>
                </a:cubicBezTo>
                <a:cubicBezTo>
                  <a:pt x="114" y="175"/>
                  <a:pt x="129" y="183"/>
                  <a:pt x="144" y="183"/>
                </a:cubicBezTo>
                <a:cubicBezTo>
                  <a:pt x="159" y="183"/>
                  <a:pt x="167" y="175"/>
                  <a:pt x="190" y="183"/>
                </a:cubicBezTo>
                <a:cubicBezTo>
                  <a:pt x="213" y="191"/>
                  <a:pt x="274" y="207"/>
                  <a:pt x="281" y="229"/>
                </a:cubicBezTo>
                <a:cubicBezTo>
                  <a:pt x="288" y="251"/>
                  <a:pt x="273" y="298"/>
                  <a:pt x="235" y="313"/>
                </a:cubicBezTo>
                <a:cubicBezTo>
                  <a:pt x="197" y="328"/>
                  <a:pt x="69" y="304"/>
                  <a:pt x="54" y="320"/>
                </a:cubicBezTo>
                <a:cubicBezTo>
                  <a:pt x="39" y="336"/>
                  <a:pt x="112" y="397"/>
                  <a:pt x="144" y="410"/>
                </a:cubicBezTo>
                <a:cubicBezTo>
                  <a:pt x="176" y="423"/>
                  <a:pt x="219" y="413"/>
                  <a:pt x="249" y="398"/>
                </a:cubicBezTo>
                <a:cubicBezTo>
                  <a:pt x="279" y="383"/>
                  <a:pt x="304" y="346"/>
                  <a:pt x="326" y="320"/>
                </a:cubicBezTo>
                <a:cubicBezTo>
                  <a:pt x="348" y="294"/>
                  <a:pt x="384" y="280"/>
                  <a:pt x="384" y="242"/>
                </a:cubicBezTo>
                <a:cubicBezTo>
                  <a:pt x="384" y="204"/>
                  <a:pt x="346" y="125"/>
                  <a:pt x="326" y="93"/>
                </a:cubicBezTo>
                <a:cubicBezTo>
                  <a:pt x="306" y="61"/>
                  <a:pt x="286" y="65"/>
                  <a:pt x="263" y="50"/>
                </a:cubicBezTo>
                <a:cubicBezTo>
                  <a:pt x="240" y="35"/>
                  <a:pt x="221" y="4"/>
                  <a:pt x="190" y="2"/>
                </a:cubicBezTo>
                <a:cubicBezTo>
                  <a:pt x="159" y="0"/>
                  <a:pt x="104" y="18"/>
                  <a:pt x="78" y="36"/>
                </a:cubicBezTo>
                <a:cubicBezTo>
                  <a:pt x="52" y="54"/>
                  <a:pt x="48" y="83"/>
                  <a:pt x="36" y="107"/>
                </a:cubicBezTo>
                <a:cubicBezTo>
                  <a:pt x="24" y="131"/>
                  <a:pt x="13" y="163"/>
                  <a:pt x="8" y="183"/>
                </a:cubicBezTo>
                <a:cubicBezTo>
                  <a:pt x="3" y="203"/>
                  <a:pt x="8" y="214"/>
                  <a:pt x="8" y="229"/>
                </a:cubicBezTo>
                <a:cubicBezTo>
                  <a:pt x="8" y="244"/>
                  <a:pt x="0" y="274"/>
                  <a:pt x="8" y="274"/>
                </a:cubicBezTo>
                <a:close/>
              </a:path>
            </a:pathLst>
          </a:custGeom>
          <a:solidFill>
            <a:srgbClr val="99FF33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84" name="Freeform 52"/>
          <p:cNvSpPr>
            <a:spLocks/>
          </p:cNvSpPr>
          <p:nvPr/>
        </p:nvSpPr>
        <p:spPr bwMode="auto">
          <a:xfrm>
            <a:off x="7188200" y="4005263"/>
            <a:ext cx="795338" cy="1266825"/>
          </a:xfrm>
          <a:custGeom>
            <a:avLst/>
            <a:gdLst/>
            <a:ahLst/>
            <a:cxnLst>
              <a:cxn ang="0">
                <a:pos x="121" y="408"/>
              </a:cxn>
              <a:cxn ang="0">
                <a:pos x="166" y="363"/>
              </a:cxn>
              <a:cxn ang="0">
                <a:pos x="76" y="227"/>
              </a:cxn>
              <a:cxn ang="0">
                <a:pos x="121" y="227"/>
              </a:cxn>
              <a:cxn ang="0">
                <a:pos x="151" y="279"/>
              </a:cxn>
              <a:cxn ang="0">
                <a:pos x="212" y="317"/>
              </a:cxn>
              <a:cxn ang="0">
                <a:pos x="212" y="227"/>
              </a:cxn>
              <a:cxn ang="0">
                <a:pos x="257" y="317"/>
              </a:cxn>
              <a:cxn ang="0">
                <a:pos x="265" y="300"/>
              </a:cxn>
              <a:cxn ang="0">
                <a:pos x="348" y="272"/>
              </a:cxn>
              <a:cxn ang="0">
                <a:pos x="302" y="363"/>
              </a:cxn>
              <a:cxn ang="0">
                <a:pos x="348" y="363"/>
              </a:cxn>
              <a:cxn ang="0">
                <a:pos x="439" y="408"/>
              </a:cxn>
              <a:cxn ang="0">
                <a:pos x="302" y="408"/>
              </a:cxn>
              <a:cxn ang="0">
                <a:pos x="336" y="492"/>
              </a:cxn>
              <a:cxn ang="0">
                <a:pos x="393" y="544"/>
              </a:cxn>
              <a:cxn ang="0">
                <a:pos x="348" y="590"/>
              </a:cxn>
              <a:cxn ang="0">
                <a:pos x="257" y="453"/>
              </a:cxn>
              <a:cxn ang="0">
                <a:pos x="257" y="544"/>
              </a:cxn>
              <a:cxn ang="0">
                <a:pos x="212" y="590"/>
              </a:cxn>
              <a:cxn ang="0">
                <a:pos x="166" y="453"/>
              </a:cxn>
              <a:cxn ang="0">
                <a:pos x="166" y="499"/>
              </a:cxn>
              <a:cxn ang="0">
                <a:pos x="101" y="592"/>
              </a:cxn>
              <a:cxn ang="0">
                <a:pos x="108" y="684"/>
              </a:cxn>
              <a:cxn ang="0">
                <a:pos x="121" y="726"/>
              </a:cxn>
              <a:cxn ang="0">
                <a:pos x="166" y="726"/>
              </a:cxn>
              <a:cxn ang="0">
                <a:pos x="208" y="791"/>
              </a:cxn>
              <a:cxn ang="0">
                <a:pos x="302" y="771"/>
              </a:cxn>
              <a:cxn ang="0">
                <a:pos x="343" y="777"/>
              </a:cxn>
              <a:cxn ang="0">
                <a:pos x="400" y="741"/>
              </a:cxn>
              <a:cxn ang="0">
                <a:pos x="439" y="680"/>
              </a:cxn>
              <a:cxn ang="0">
                <a:pos x="478" y="549"/>
              </a:cxn>
              <a:cxn ang="0">
                <a:pos x="500" y="400"/>
              </a:cxn>
              <a:cxn ang="0">
                <a:pos x="484" y="317"/>
              </a:cxn>
              <a:cxn ang="0">
                <a:pos x="439" y="136"/>
              </a:cxn>
              <a:cxn ang="0">
                <a:pos x="212" y="0"/>
              </a:cxn>
              <a:cxn ang="0">
                <a:pos x="30" y="136"/>
              </a:cxn>
              <a:cxn ang="0">
                <a:pos x="30" y="272"/>
              </a:cxn>
              <a:cxn ang="0">
                <a:pos x="76" y="408"/>
              </a:cxn>
              <a:cxn ang="0">
                <a:pos x="166" y="363"/>
              </a:cxn>
            </a:cxnLst>
            <a:rect l="0" t="0" r="r" b="b"/>
            <a:pathLst>
              <a:path w="501" h="798">
                <a:moveTo>
                  <a:pt x="121" y="408"/>
                </a:moveTo>
                <a:cubicBezTo>
                  <a:pt x="147" y="400"/>
                  <a:pt x="173" y="393"/>
                  <a:pt x="166" y="363"/>
                </a:cubicBezTo>
                <a:cubicBezTo>
                  <a:pt x="159" y="333"/>
                  <a:pt x="83" y="250"/>
                  <a:pt x="76" y="227"/>
                </a:cubicBezTo>
                <a:cubicBezTo>
                  <a:pt x="69" y="204"/>
                  <a:pt x="109" y="218"/>
                  <a:pt x="121" y="227"/>
                </a:cubicBezTo>
                <a:cubicBezTo>
                  <a:pt x="133" y="236"/>
                  <a:pt x="136" y="264"/>
                  <a:pt x="151" y="279"/>
                </a:cubicBezTo>
                <a:cubicBezTo>
                  <a:pt x="166" y="294"/>
                  <a:pt x="202" y="326"/>
                  <a:pt x="212" y="317"/>
                </a:cubicBezTo>
                <a:cubicBezTo>
                  <a:pt x="222" y="308"/>
                  <a:pt x="205" y="227"/>
                  <a:pt x="212" y="227"/>
                </a:cubicBezTo>
                <a:cubicBezTo>
                  <a:pt x="219" y="227"/>
                  <a:pt x="248" y="305"/>
                  <a:pt x="257" y="317"/>
                </a:cubicBezTo>
                <a:cubicBezTo>
                  <a:pt x="266" y="329"/>
                  <a:pt x="250" y="307"/>
                  <a:pt x="265" y="300"/>
                </a:cubicBezTo>
                <a:cubicBezTo>
                  <a:pt x="280" y="293"/>
                  <a:pt x="342" y="262"/>
                  <a:pt x="348" y="272"/>
                </a:cubicBezTo>
                <a:cubicBezTo>
                  <a:pt x="354" y="282"/>
                  <a:pt x="302" y="348"/>
                  <a:pt x="302" y="363"/>
                </a:cubicBezTo>
                <a:cubicBezTo>
                  <a:pt x="302" y="378"/>
                  <a:pt x="325" y="356"/>
                  <a:pt x="348" y="363"/>
                </a:cubicBezTo>
                <a:cubicBezTo>
                  <a:pt x="371" y="370"/>
                  <a:pt x="447" y="401"/>
                  <a:pt x="439" y="408"/>
                </a:cubicBezTo>
                <a:cubicBezTo>
                  <a:pt x="431" y="415"/>
                  <a:pt x="319" y="394"/>
                  <a:pt x="302" y="408"/>
                </a:cubicBezTo>
                <a:cubicBezTo>
                  <a:pt x="285" y="422"/>
                  <a:pt x="321" y="469"/>
                  <a:pt x="336" y="492"/>
                </a:cubicBezTo>
                <a:cubicBezTo>
                  <a:pt x="351" y="515"/>
                  <a:pt x="391" y="528"/>
                  <a:pt x="393" y="544"/>
                </a:cubicBezTo>
                <a:cubicBezTo>
                  <a:pt x="395" y="560"/>
                  <a:pt x="371" y="605"/>
                  <a:pt x="348" y="590"/>
                </a:cubicBezTo>
                <a:cubicBezTo>
                  <a:pt x="325" y="575"/>
                  <a:pt x="272" y="461"/>
                  <a:pt x="257" y="453"/>
                </a:cubicBezTo>
                <a:cubicBezTo>
                  <a:pt x="242" y="445"/>
                  <a:pt x="264" y="521"/>
                  <a:pt x="257" y="544"/>
                </a:cubicBezTo>
                <a:cubicBezTo>
                  <a:pt x="250" y="567"/>
                  <a:pt x="227" y="605"/>
                  <a:pt x="212" y="590"/>
                </a:cubicBezTo>
                <a:cubicBezTo>
                  <a:pt x="197" y="575"/>
                  <a:pt x="174" y="468"/>
                  <a:pt x="166" y="453"/>
                </a:cubicBezTo>
                <a:cubicBezTo>
                  <a:pt x="158" y="438"/>
                  <a:pt x="177" y="476"/>
                  <a:pt x="166" y="499"/>
                </a:cubicBezTo>
                <a:cubicBezTo>
                  <a:pt x="155" y="522"/>
                  <a:pt x="111" y="561"/>
                  <a:pt x="101" y="592"/>
                </a:cubicBezTo>
                <a:cubicBezTo>
                  <a:pt x="91" y="623"/>
                  <a:pt x="105" y="662"/>
                  <a:pt x="108" y="684"/>
                </a:cubicBezTo>
                <a:cubicBezTo>
                  <a:pt x="111" y="706"/>
                  <a:pt x="111" y="719"/>
                  <a:pt x="121" y="726"/>
                </a:cubicBezTo>
                <a:cubicBezTo>
                  <a:pt x="131" y="733"/>
                  <a:pt x="152" y="715"/>
                  <a:pt x="166" y="726"/>
                </a:cubicBezTo>
                <a:cubicBezTo>
                  <a:pt x="180" y="737"/>
                  <a:pt x="185" y="784"/>
                  <a:pt x="208" y="791"/>
                </a:cubicBezTo>
                <a:cubicBezTo>
                  <a:pt x="231" y="798"/>
                  <a:pt x="280" y="773"/>
                  <a:pt x="302" y="771"/>
                </a:cubicBezTo>
                <a:cubicBezTo>
                  <a:pt x="324" y="769"/>
                  <a:pt x="327" y="782"/>
                  <a:pt x="343" y="777"/>
                </a:cubicBezTo>
                <a:cubicBezTo>
                  <a:pt x="359" y="772"/>
                  <a:pt x="384" y="757"/>
                  <a:pt x="400" y="741"/>
                </a:cubicBezTo>
                <a:cubicBezTo>
                  <a:pt x="416" y="725"/>
                  <a:pt x="426" y="712"/>
                  <a:pt x="439" y="680"/>
                </a:cubicBezTo>
                <a:cubicBezTo>
                  <a:pt x="452" y="648"/>
                  <a:pt x="468" y="596"/>
                  <a:pt x="478" y="549"/>
                </a:cubicBezTo>
                <a:cubicBezTo>
                  <a:pt x="488" y="502"/>
                  <a:pt x="499" y="439"/>
                  <a:pt x="500" y="400"/>
                </a:cubicBezTo>
                <a:cubicBezTo>
                  <a:pt x="501" y="361"/>
                  <a:pt x="494" y="361"/>
                  <a:pt x="484" y="317"/>
                </a:cubicBezTo>
                <a:cubicBezTo>
                  <a:pt x="474" y="273"/>
                  <a:pt x="484" y="189"/>
                  <a:pt x="439" y="136"/>
                </a:cubicBezTo>
                <a:cubicBezTo>
                  <a:pt x="394" y="83"/>
                  <a:pt x="280" y="0"/>
                  <a:pt x="212" y="0"/>
                </a:cubicBezTo>
                <a:cubicBezTo>
                  <a:pt x="144" y="0"/>
                  <a:pt x="60" y="91"/>
                  <a:pt x="30" y="136"/>
                </a:cubicBezTo>
                <a:cubicBezTo>
                  <a:pt x="0" y="181"/>
                  <a:pt x="22" y="227"/>
                  <a:pt x="30" y="272"/>
                </a:cubicBezTo>
                <a:cubicBezTo>
                  <a:pt x="38" y="317"/>
                  <a:pt x="53" y="393"/>
                  <a:pt x="76" y="408"/>
                </a:cubicBezTo>
                <a:cubicBezTo>
                  <a:pt x="99" y="423"/>
                  <a:pt x="132" y="393"/>
                  <a:pt x="166" y="363"/>
                </a:cubicBezTo>
              </a:path>
            </a:pathLst>
          </a:custGeom>
          <a:solidFill>
            <a:srgbClr val="99FF33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85" name="Text Box 53"/>
          <p:cNvSpPr txBox="1">
            <a:spLocks noChangeArrowheads="1"/>
          </p:cNvSpPr>
          <p:nvPr/>
        </p:nvSpPr>
        <p:spPr bwMode="auto">
          <a:xfrm>
            <a:off x="5076825" y="620713"/>
            <a:ext cx="2139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b="1"/>
              <a:t>Mesonephric duct</a:t>
            </a:r>
          </a:p>
        </p:txBody>
      </p:sp>
      <p:sp>
        <p:nvSpPr>
          <p:cNvPr id="69686" name="Text Box 54"/>
          <p:cNvSpPr txBox="1">
            <a:spLocks noChangeArrowheads="1"/>
          </p:cNvSpPr>
          <p:nvPr/>
        </p:nvSpPr>
        <p:spPr bwMode="auto">
          <a:xfrm>
            <a:off x="7380288" y="404813"/>
            <a:ext cx="186531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GB" sz="1600" b="1"/>
              <a:t>Metanephrogenic</a:t>
            </a:r>
          </a:p>
          <a:p>
            <a:r>
              <a:rPr lang="en-GB" sz="1600" b="1"/>
              <a:t>mass</a:t>
            </a:r>
          </a:p>
        </p:txBody>
      </p:sp>
      <p:sp>
        <p:nvSpPr>
          <p:cNvPr id="69687" name="Text Box 55"/>
          <p:cNvSpPr txBox="1">
            <a:spLocks noChangeArrowheads="1"/>
          </p:cNvSpPr>
          <p:nvPr/>
        </p:nvSpPr>
        <p:spPr bwMode="auto">
          <a:xfrm>
            <a:off x="7019925" y="3284538"/>
            <a:ext cx="1428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>
                <a:solidFill>
                  <a:schemeClr val="bg1"/>
                </a:solidFill>
              </a:rPr>
              <a:t>Ureteric bud</a:t>
            </a:r>
          </a:p>
        </p:txBody>
      </p:sp>
      <p:sp>
        <p:nvSpPr>
          <p:cNvPr id="69688" name="Text Box 56"/>
          <p:cNvSpPr txBox="1">
            <a:spLocks noChangeArrowheads="1"/>
          </p:cNvSpPr>
          <p:nvPr/>
        </p:nvSpPr>
        <p:spPr bwMode="auto">
          <a:xfrm>
            <a:off x="7164388" y="2349500"/>
            <a:ext cx="13477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1400" b="1">
                <a:solidFill>
                  <a:schemeClr val="bg1"/>
                </a:solidFill>
              </a:rPr>
              <a:t>Int.mesoderm</a:t>
            </a:r>
          </a:p>
        </p:txBody>
      </p:sp>
      <p:sp>
        <p:nvSpPr>
          <p:cNvPr id="69689" name="Text Box 57"/>
          <p:cNvSpPr txBox="1">
            <a:spLocks noChangeArrowheads="1"/>
          </p:cNvSpPr>
          <p:nvPr/>
        </p:nvSpPr>
        <p:spPr bwMode="auto">
          <a:xfrm>
            <a:off x="4932363" y="1176338"/>
            <a:ext cx="8937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1400" b="1">
                <a:solidFill>
                  <a:schemeClr val="bg1"/>
                </a:solidFill>
              </a:rPr>
              <a:t>Urachus</a:t>
            </a:r>
          </a:p>
        </p:txBody>
      </p:sp>
      <p:sp>
        <p:nvSpPr>
          <p:cNvPr id="69690" name="Text Box 58"/>
          <p:cNvSpPr txBox="1">
            <a:spLocks noChangeArrowheads="1"/>
          </p:cNvSpPr>
          <p:nvPr/>
        </p:nvSpPr>
        <p:spPr bwMode="auto">
          <a:xfrm>
            <a:off x="4859338" y="2276475"/>
            <a:ext cx="8445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1400" b="1">
                <a:solidFill>
                  <a:schemeClr val="bg1"/>
                </a:solidFill>
              </a:rPr>
              <a:t>Bladder</a:t>
            </a:r>
          </a:p>
        </p:txBody>
      </p:sp>
      <p:sp>
        <p:nvSpPr>
          <p:cNvPr id="69691" name="Text Box 59"/>
          <p:cNvSpPr txBox="1">
            <a:spLocks noChangeArrowheads="1"/>
          </p:cNvSpPr>
          <p:nvPr/>
        </p:nvSpPr>
        <p:spPr bwMode="auto">
          <a:xfrm>
            <a:off x="7235825" y="5229225"/>
            <a:ext cx="12858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1400" b="1">
                <a:solidFill>
                  <a:schemeClr val="bg1"/>
                </a:solidFill>
              </a:rPr>
              <a:t>Metanephros</a:t>
            </a:r>
          </a:p>
        </p:txBody>
      </p:sp>
      <p:sp>
        <p:nvSpPr>
          <p:cNvPr id="69692" name="Text Box 60"/>
          <p:cNvSpPr txBox="1">
            <a:spLocks noChangeArrowheads="1"/>
          </p:cNvSpPr>
          <p:nvPr/>
        </p:nvSpPr>
        <p:spPr bwMode="auto">
          <a:xfrm>
            <a:off x="7019925" y="3716338"/>
            <a:ext cx="15605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1400" b="1">
                <a:solidFill>
                  <a:schemeClr val="bg1"/>
                </a:solidFill>
              </a:rPr>
              <a:t>Collecting ducts</a:t>
            </a:r>
          </a:p>
        </p:txBody>
      </p:sp>
      <p:sp>
        <p:nvSpPr>
          <p:cNvPr id="69693" name="Text Box 61"/>
          <p:cNvSpPr txBox="1">
            <a:spLocks noChangeArrowheads="1"/>
          </p:cNvSpPr>
          <p:nvPr/>
        </p:nvSpPr>
        <p:spPr bwMode="auto">
          <a:xfrm>
            <a:off x="6877050" y="5613400"/>
            <a:ext cx="7826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1600" b="1">
                <a:solidFill>
                  <a:schemeClr val="bg1"/>
                </a:solidFill>
              </a:rPr>
              <a:t>Ureter</a:t>
            </a:r>
          </a:p>
        </p:txBody>
      </p:sp>
      <p:sp>
        <p:nvSpPr>
          <p:cNvPr id="69694" name="Line 62"/>
          <p:cNvSpPr>
            <a:spLocks noChangeShapeType="1"/>
          </p:cNvSpPr>
          <p:nvPr/>
        </p:nvSpPr>
        <p:spPr bwMode="auto">
          <a:xfrm>
            <a:off x="5219700" y="1484313"/>
            <a:ext cx="0" cy="5048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95" name="Line 63"/>
          <p:cNvSpPr>
            <a:spLocks noChangeShapeType="1"/>
          </p:cNvSpPr>
          <p:nvPr/>
        </p:nvSpPr>
        <p:spPr bwMode="auto">
          <a:xfrm>
            <a:off x="6227763" y="908050"/>
            <a:ext cx="720725" cy="7207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96" name="Line 64"/>
          <p:cNvSpPr>
            <a:spLocks noChangeShapeType="1"/>
          </p:cNvSpPr>
          <p:nvPr/>
        </p:nvSpPr>
        <p:spPr bwMode="auto">
          <a:xfrm flipH="1">
            <a:off x="7812088" y="836613"/>
            <a:ext cx="360362" cy="9366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98" name="Line 66"/>
          <p:cNvSpPr>
            <a:spLocks noChangeShapeType="1"/>
          </p:cNvSpPr>
          <p:nvPr/>
        </p:nvSpPr>
        <p:spPr bwMode="auto">
          <a:xfrm flipH="1" flipV="1">
            <a:off x="7812088" y="5084763"/>
            <a:ext cx="288925" cy="2159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699" name="Line 67"/>
          <p:cNvSpPr>
            <a:spLocks noChangeShapeType="1"/>
          </p:cNvSpPr>
          <p:nvPr/>
        </p:nvSpPr>
        <p:spPr bwMode="auto">
          <a:xfrm flipH="1">
            <a:off x="7380288" y="4005263"/>
            <a:ext cx="431800" cy="431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700" name="Line 68"/>
          <p:cNvSpPr>
            <a:spLocks noChangeShapeType="1"/>
          </p:cNvSpPr>
          <p:nvPr/>
        </p:nvSpPr>
        <p:spPr bwMode="auto">
          <a:xfrm flipH="1" flipV="1">
            <a:off x="7019925" y="2205038"/>
            <a:ext cx="647700" cy="10795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701" name="Line 69"/>
          <p:cNvSpPr>
            <a:spLocks noChangeShapeType="1"/>
          </p:cNvSpPr>
          <p:nvPr/>
        </p:nvSpPr>
        <p:spPr bwMode="auto">
          <a:xfrm flipV="1">
            <a:off x="6877050" y="4797425"/>
            <a:ext cx="287338" cy="863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702" name="Line 70"/>
          <p:cNvSpPr>
            <a:spLocks noChangeShapeType="1"/>
          </p:cNvSpPr>
          <p:nvPr/>
        </p:nvSpPr>
        <p:spPr bwMode="auto">
          <a:xfrm flipV="1">
            <a:off x="5651500" y="2205038"/>
            <a:ext cx="360363" cy="2159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9707" name="Text Box 75"/>
          <p:cNvSpPr txBox="1">
            <a:spLocks noChangeArrowheads="1"/>
          </p:cNvSpPr>
          <p:nvPr/>
        </p:nvSpPr>
        <p:spPr bwMode="auto">
          <a:xfrm>
            <a:off x="8367713" y="784225"/>
            <a:ext cx="404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2400" b="1">
                <a:solidFill>
                  <a:srgbClr val="FFFF00"/>
                </a:solidFill>
              </a:rPr>
              <a:t>A</a:t>
            </a:r>
          </a:p>
        </p:txBody>
      </p:sp>
      <p:sp>
        <p:nvSpPr>
          <p:cNvPr id="69708" name="Text Box 76"/>
          <p:cNvSpPr txBox="1">
            <a:spLocks noChangeArrowheads="1"/>
          </p:cNvSpPr>
          <p:nvPr/>
        </p:nvSpPr>
        <p:spPr bwMode="auto">
          <a:xfrm>
            <a:off x="8459788" y="5902325"/>
            <a:ext cx="404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2400" b="1">
                <a:solidFill>
                  <a:srgbClr val="FFFF00"/>
                </a:solidFill>
              </a:rPr>
              <a:t>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4" y="188913"/>
            <a:ext cx="7673975" cy="476250"/>
          </a:xfrm>
          <a:ln w="57150" cmpd="thinThick">
            <a:solidFill>
              <a:srgbClr val="FFFF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en-GB" sz="3100" b="1" dirty="0">
                <a:solidFill>
                  <a:srgbClr val="FF0000"/>
                </a:solidFill>
                <a:latin typeface="Arial" charset="0"/>
              </a:rPr>
              <a:t>Morphogenesis of the </a:t>
            </a:r>
            <a:r>
              <a:rPr lang="en-GB" sz="3100" b="1" dirty="0" err="1">
                <a:solidFill>
                  <a:srgbClr val="FF0000"/>
                </a:solidFill>
                <a:latin typeface="Arial" charset="0"/>
              </a:rPr>
              <a:t>ureteric</a:t>
            </a:r>
            <a:r>
              <a:rPr lang="en-GB" sz="3100" b="1" dirty="0">
                <a:solidFill>
                  <a:srgbClr val="FF0000"/>
                </a:solidFill>
                <a:latin typeface="Arial" charset="0"/>
              </a:rPr>
              <a:t> bud2)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" y="762000"/>
            <a:ext cx="5410200" cy="609600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Clr>
                <a:srgbClr val="FF0000"/>
              </a:buClr>
              <a:buSzPct val="130000"/>
              <a:buFont typeface="Marlett" pitchFamily="2" charset="2"/>
              <a:buNone/>
            </a:pPr>
            <a:r>
              <a:rPr lang="en-GB" sz="1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   </a:t>
            </a:r>
          </a:p>
          <a:p>
            <a:pPr marL="0" indent="0">
              <a:lnSpc>
                <a:spcPct val="90000"/>
              </a:lnSpc>
              <a:buClr>
                <a:srgbClr val="FF0000"/>
              </a:buClr>
              <a:buSzPct val="130000"/>
              <a:buFont typeface="Marlett" pitchFamily="2" charset="2"/>
              <a:buNone/>
            </a:pPr>
            <a:endParaRPr lang="en-GB" sz="14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>
              <a:buClr>
                <a:srgbClr val="FF0000"/>
              </a:buClr>
              <a:buSzPct val="130000"/>
              <a:buFont typeface="Marlett" pitchFamily="2" charset="2"/>
              <a:buChar char="4"/>
            </a:pPr>
            <a:r>
              <a:rPr lang="en-GB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The </a:t>
            </a:r>
            <a:r>
              <a:rPr lang="en-GB" sz="24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ureteric</a:t>
            </a:r>
            <a:r>
              <a:rPr lang="en-GB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bud  forms the duct </a:t>
            </a:r>
            <a:r>
              <a:rPr lang="en-GB" sz="2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system</a:t>
            </a:r>
          </a:p>
          <a:p>
            <a:pPr marL="0" indent="0">
              <a:buClr>
                <a:srgbClr val="FF0000"/>
              </a:buClr>
              <a:buSzPct val="130000"/>
              <a:buNone/>
            </a:pPr>
            <a:endParaRPr lang="en-GB" sz="2400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>
              <a:buClr>
                <a:srgbClr val="FF0000"/>
              </a:buClr>
              <a:buSzPct val="130000"/>
              <a:buFont typeface="Marlett" pitchFamily="2" charset="2"/>
              <a:buChar char="4"/>
            </a:pPr>
            <a:r>
              <a:rPr lang="en-GB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The </a:t>
            </a:r>
            <a:r>
              <a:rPr lang="en-GB" sz="24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metanephric</a:t>
            </a:r>
            <a:r>
              <a:rPr lang="en-GB" sz="2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GB" sz="24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Blastema</a:t>
            </a:r>
            <a:r>
              <a:rPr lang="en-GB" sz="2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forms </a:t>
            </a:r>
            <a:r>
              <a:rPr lang="en-GB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the </a:t>
            </a:r>
            <a:r>
              <a:rPr lang="en-GB" sz="24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nephrons</a:t>
            </a:r>
            <a:r>
              <a:rPr lang="en-GB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by </a:t>
            </a:r>
            <a:r>
              <a:rPr lang="en-GB" sz="24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nephrogenesis</a:t>
            </a:r>
            <a:r>
              <a:rPr lang="en-GB" sz="2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Clr>
                <a:srgbClr val="FF0000"/>
              </a:buClr>
              <a:buSzPct val="130000"/>
              <a:buFont typeface="Marlett" pitchFamily="2" charset="2"/>
              <a:buChar char="4"/>
            </a:pPr>
            <a:endParaRPr lang="en-GB" sz="2400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>
              <a:buClr>
                <a:srgbClr val="FF0000"/>
              </a:buClr>
              <a:buSzPct val="130000"/>
              <a:buFont typeface="Marlett" pitchFamily="2" charset="2"/>
              <a:buChar char="4"/>
            </a:pPr>
            <a:r>
              <a:rPr lang="en-GB" sz="2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Dichotomous 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branching pattern of the </a:t>
            </a:r>
            <a:r>
              <a:rPr lang="en-GB" sz="2400" dirty="0" err="1">
                <a:latin typeface="Arial" pitchFamily="34" charset="0"/>
                <a:cs typeface="Arial" pitchFamily="34" charset="0"/>
              </a:rPr>
              <a:t>ureteric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 bud is species specific. </a:t>
            </a:r>
          </a:p>
          <a:p>
            <a:pPr marL="0" indent="0">
              <a:lnSpc>
                <a:spcPct val="90000"/>
              </a:lnSpc>
            </a:pPr>
            <a:endParaRPr lang="en-GB" sz="2400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90000"/>
              </a:lnSpc>
            </a:pPr>
            <a:endParaRPr lang="en-GB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5782" name="Text Box 6"/>
          <p:cNvSpPr txBox="1">
            <a:spLocks noChangeArrowheads="1"/>
          </p:cNvSpPr>
          <p:nvPr/>
        </p:nvSpPr>
        <p:spPr bwMode="auto">
          <a:xfrm>
            <a:off x="323850" y="2603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75785" name="Freeform 9"/>
          <p:cNvSpPr>
            <a:spLocks/>
          </p:cNvSpPr>
          <p:nvPr/>
        </p:nvSpPr>
        <p:spPr bwMode="auto">
          <a:xfrm>
            <a:off x="7210425" y="2276475"/>
            <a:ext cx="711200" cy="636588"/>
          </a:xfrm>
          <a:custGeom>
            <a:avLst/>
            <a:gdLst/>
            <a:ahLst/>
            <a:cxnLst>
              <a:cxn ang="0">
                <a:pos x="288" y="363"/>
              </a:cxn>
              <a:cxn ang="0">
                <a:pos x="198" y="136"/>
              </a:cxn>
              <a:cxn ang="0">
                <a:pos x="107" y="91"/>
              </a:cxn>
              <a:cxn ang="0">
                <a:pos x="16" y="91"/>
              </a:cxn>
              <a:cxn ang="0">
                <a:pos x="13" y="116"/>
              </a:cxn>
              <a:cxn ang="0">
                <a:pos x="96" y="86"/>
              </a:cxn>
              <a:cxn ang="0">
                <a:pos x="137" y="92"/>
              </a:cxn>
              <a:cxn ang="0">
                <a:pos x="243" y="91"/>
              </a:cxn>
              <a:cxn ang="0">
                <a:pos x="288" y="136"/>
              </a:cxn>
              <a:cxn ang="0">
                <a:pos x="288" y="46"/>
              </a:cxn>
              <a:cxn ang="0">
                <a:pos x="425" y="0"/>
              </a:cxn>
              <a:cxn ang="0">
                <a:pos x="425" y="46"/>
              </a:cxn>
              <a:cxn ang="0">
                <a:pos x="334" y="136"/>
              </a:cxn>
              <a:cxn ang="0">
                <a:pos x="379" y="318"/>
              </a:cxn>
              <a:cxn ang="0">
                <a:pos x="379" y="363"/>
              </a:cxn>
              <a:cxn ang="0">
                <a:pos x="288" y="363"/>
              </a:cxn>
            </a:cxnLst>
            <a:rect l="0" t="0" r="r" b="b"/>
            <a:pathLst>
              <a:path w="448" h="401">
                <a:moveTo>
                  <a:pt x="288" y="363"/>
                </a:moveTo>
                <a:cubicBezTo>
                  <a:pt x="258" y="325"/>
                  <a:pt x="228" y="181"/>
                  <a:pt x="198" y="136"/>
                </a:cubicBezTo>
                <a:cubicBezTo>
                  <a:pt x="168" y="91"/>
                  <a:pt x="137" y="98"/>
                  <a:pt x="107" y="91"/>
                </a:cubicBezTo>
                <a:cubicBezTo>
                  <a:pt x="77" y="84"/>
                  <a:pt x="32" y="87"/>
                  <a:pt x="16" y="91"/>
                </a:cubicBezTo>
                <a:cubicBezTo>
                  <a:pt x="0" y="95"/>
                  <a:pt x="0" y="117"/>
                  <a:pt x="13" y="116"/>
                </a:cubicBezTo>
                <a:cubicBezTo>
                  <a:pt x="26" y="115"/>
                  <a:pt x="75" y="90"/>
                  <a:pt x="96" y="86"/>
                </a:cubicBezTo>
                <a:cubicBezTo>
                  <a:pt x="117" y="82"/>
                  <a:pt x="113" y="91"/>
                  <a:pt x="137" y="92"/>
                </a:cubicBezTo>
                <a:cubicBezTo>
                  <a:pt x="161" y="93"/>
                  <a:pt x="218" y="84"/>
                  <a:pt x="243" y="91"/>
                </a:cubicBezTo>
                <a:cubicBezTo>
                  <a:pt x="268" y="98"/>
                  <a:pt x="281" y="143"/>
                  <a:pt x="288" y="136"/>
                </a:cubicBezTo>
                <a:cubicBezTo>
                  <a:pt x="295" y="129"/>
                  <a:pt x="265" y="69"/>
                  <a:pt x="288" y="46"/>
                </a:cubicBezTo>
                <a:cubicBezTo>
                  <a:pt x="311" y="23"/>
                  <a:pt x="402" y="0"/>
                  <a:pt x="425" y="0"/>
                </a:cubicBezTo>
                <a:cubicBezTo>
                  <a:pt x="448" y="0"/>
                  <a:pt x="440" y="23"/>
                  <a:pt x="425" y="46"/>
                </a:cubicBezTo>
                <a:cubicBezTo>
                  <a:pt x="410" y="69"/>
                  <a:pt x="342" y="91"/>
                  <a:pt x="334" y="136"/>
                </a:cubicBezTo>
                <a:cubicBezTo>
                  <a:pt x="326" y="181"/>
                  <a:pt x="372" y="280"/>
                  <a:pt x="379" y="318"/>
                </a:cubicBezTo>
                <a:cubicBezTo>
                  <a:pt x="386" y="356"/>
                  <a:pt x="394" y="356"/>
                  <a:pt x="379" y="363"/>
                </a:cubicBezTo>
                <a:cubicBezTo>
                  <a:pt x="364" y="370"/>
                  <a:pt x="318" y="401"/>
                  <a:pt x="288" y="363"/>
                </a:cubicBezTo>
                <a:close/>
              </a:path>
            </a:pathLst>
          </a:custGeom>
          <a:solidFill>
            <a:srgbClr val="FFFFCC"/>
          </a:solidFill>
          <a:ln w="28575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5789" name="Freeform 13"/>
          <p:cNvSpPr>
            <a:spLocks/>
          </p:cNvSpPr>
          <p:nvPr/>
        </p:nvSpPr>
        <p:spPr bwMode="auto">
          <a:xfrm>
            <a:off x="6432550" y="1616075"/>
            <a:ext cx="2171700" cy="1165225"/>
          </a:xfrm>
          <a:custGeom>
            <a:avLst/>
            <a:gdLst/>
            <a:ahLst/>
            <a:cxnLst>
              <a:cxn ang="0">
                <a:pos x="642" y="507"/>
              </a:cxn>
              <a:cxn ang="0">
                <a:pos x="688" y="598"/>
              </a:cxn>
              <a:cxn ang="0">
                <a:pos x="688" y="643"/>
              </a:cxn>
              <a:cxn ang="0">
                <a:pos x="597" y="688"/>
              </a:cxn>
              <a:cxn ang="0">
                <a:pos x="370" y="734"/>
              </a:cxn>
              <a:cxn ang="0">
                <a:pos x="189" y="688"/>
              </a:cxn>
              <a:cxn ang="0">
                <a:pos x="98" y="598"/>
              </a:cxn>
              <a:cxn ang="0">
                <a:pos x="53" y="462"/>
              </a:cxn>
              <a:cxn ang="0">
                <a:pos x="53" y="326"/>
              </a:cxn>
              <a:cxn ang="0">
                <a:pos x="370" y="53"/>
              </a:cxn>
              <a:cxn ang="0">
                <a:pos x="733" y="8"/>
              </a:cxn>
              <a:cxn ang="0">
                <a:pos x="1051" y="99"/>
              </a:cxn>
              <a:cxn ang="0">
                <a:pos x="1323" y="326"/>
              </a:cxn>
              <a:cxn ang="0">
                <a:pos x="1323" y="462"/>
              </a:cxn>
              <a:cxn ang="0">
                <a:pos x="1323" y="552"/>
              </a:cxn>
              <a:cxn ang="0">
                <a:pos x="1232" y="688"/>
              </a:cxn>
              <a:cxn ang="0">
                <a:pos x="1141" y="688"/>
              </a:cxn>
              <a:cxn ang="0">
                <a:pos x="1005" y="688"/>
              </a:cxn>
              <a:cxn ang="0">
                <a:pos x="915" y="643"/>
              </a:cxn>
              <a:cxn ang="0">
                <a:pos x="824" y="598"/>
              </a:cxn>
              <a:cxn ang="0">
                <a:pos x="869" y="507"/>
              </a:cxn>
              <a:cxn ang="0">
                <a:pos x="960" y="462"/>
              </a:cxn>
              <a:cxn ang="0">
                <a:pos x="960" y="416"/>
              </a:cxn>
              <a:cxn ang="0">
                <a:pos x="915" y="371"/>
              </a:cxn>
              <a:cxn ang="0">
                <a:pos x="778" y="326"/>
              </a:cxn>
              <a:cxn ang="0">
                <a:pos x="642" y="326"/>
              </a:cxn>
              <a:cxn ang="0">
                <a:pos x="461" y="507"/>
              </a:cxn>
              <a:cxn ang="0">
                <a:pos x="506" y="552"/>
              </a:cxn>
              <a:cxn ang="0">
                <a:pos x="642" y="507"/>
              </a:cxn>
            </a:cxnLst>
            <a:rect l="0" t="0" r="r" b="b"/>
            <a:pathLst>
              <a:path w="1368" h="734">
                <a:moveTo>
                  <a:pt x="642" y="507"/>
                </a:moveTo>
                <a:cubicBezTo>
                  <a:pt x="672" y="515"/>
                  <a:pt x="680" y="575"/>
                  <a:pt x="688" y="598"/>
                </a:cubicBezTo>
                <a:cubicBezTo>
                  <a:pt x="696" y="621"/>
                  <a:pt x="703" y="628"/>
                  <a:pt x="688" y="643"/>
                </a:cubicBezTo>
                <a:cubicBezTo>
                  <a:pt x="673" y="658"/>
                  <a:pt x="650" y="673"/>
                  <a:pt x="597" y="688"/>
                </a:cubicBezTo>
                <a:cubicBezTo>
                  <a:pt x="544" y="703"/>
                  <a:pt x="438" y="734"/>
                  <a:pt x="370" y="734"/>
                </a:cubicBezTo>
                <a:cubicBezTo>
                  <a:pt x="302" y="734"/>
                  <a:pt x="234" y="711"/>
                  <a:pt x="189" y="688"/>
                </a:cubicBezTo>
                <a:cubicBezTo>
                  <a:pt x="144" y="665"/>
                  <a:pt x="121" y="635"/>
                  <a:pt x="98" y="598"/>
                </a:cubicBezTo>
                <a:cubicBezTo>
                  <a:pt x="75" y="561"/>
                  <a:pt x="60" y="507"/>
                  <a:pt x="53" y="462"/>
                </a:cubicBezTo>
                <a:cubicBezTo>
                  <a:pt x="46" y="417"/>
                  <a:pt x="0" y="394"/>
                  <a:pt x="53" y="326"/>
                </a:cubicBezTo>
                <a:cubicBezTo>
                  <a:pt x="106" y="258"/>
                  <a:pt x="257" y="106"/>
                  <a:pt x="370" y="53"/>
                </a:cubicBezTo>
                <a:cubicBezTo>
                  <a:pt x="483" y="0"/>
                  <a:pt x="620" y="0"/>
                  <a:pt x="733" y="8"/>
                </a:cubicBezTo>
                <a:cubicBezTo>
                  <a:pt x="846" y="16"/>
                  <a:pt x="953" y="46"/>
                  <a:pt x="1051" y="99"/>
                </a:cubicBezTo>
                <a:cubicBezTo>
                  <a:pt x="1149" y="152"/>
                  <a:pt x="1278" y="266"/>
                  <a:pt x="1323" y="326"/>
                </a:cubicBezTo>
                <a:cubicBezTo>
                  <a:pt x="1368" y="386"/>
                  <a:pt x="1323" y="424"/>
                  <a:pt x="1323" y="462"/>
                </a:cubicBezTo>
                <a:cubicBezTo>
                  <a:pt x="1323" y="500"/>
                  <a:pt x="1338" y="514"/>
                  <a:pt x="1323" y="552"/>
                </a:cubicBezTo>
                <a:cubicBezTo>
                  <a:pt x="1308" y="590"/>
                  <a:pt x="1262" y="665"/>
                  <a:pt x="1232" y="688"/>
                </a:cubicBezTo>
                <a:cubicBezTo>
                  <a:pt x="1202" y="711"/>
                  <a:pt x="1179" y="688"/>
                  <a:pt x="1141" y="688"/>
                </a:cubicBezTo>
                <a:cubicBezTo>
                  <a:pt x="1103" y="688"/>
                  <a:pt x="1043" y="696"/>
                  <a:pt x="1005" y="688"/>
                </a:cubicBezTo>
                <a:cubicBezTo>
                  <a:pt x="967" y="680"/>
                  <a:pt x="945" y="658"/>
                  <a:pt x="915" y="643"/>
                </a:cubicBezTo>
                <a:cubicBezTo>
                  <a:pt x="885" y="628"/>
                  <a:pt x="832" y="621"/>
                  <a:pt x="824" y="598"/>
                </a:cubicBezTo>
                <a:cubicBezTo>
                  <a:pt x="816" y="575"/>
                  <a:pt x="846" y="530"/>
                  <a:pt x="869" y="507"/>
                </a:cubicBezTo>
                <a:cubicBezTo>
                  <a:pt x="892" y="484"/>
                  <a:pt x="945" y="477"/>
                  <a:pt x="960" y="462"/>
                </a:cubicBezTo>
                <a:cubicBezTo>
                  <a:pt x="975" y="447"/>
                  <a:pt x="967" y="431"/>
                  <a:pt x="960" y="416"/>
                </a:cubicBezTo>
                <a:cubicBezTo>
                  <a:pt x="953" y="401"/>
                  <a:pt x="945" y="386"/>
                  <a:pt x="915" y="371"/>
                </a:cubicBezTo>
                <a:cubicBezTo>
                  <a:pt x="885" y="356"/>
                  <a:pt x="823" y="333"/>
                  <a:pt x="778" y="326"/>
                </a:cubicBezTo>
                <a:cubicBezTo>
                  <a:pt x="733" y="319"/>
                  <a:pt x="695" y="296"/>
                  <a:pt x="642" y="326"/>
                </a:cubicBezTo>
                <a:cubicBezTo>
                  <a:pt x="589" y="356"/>
                  <a:pt x="484" y="470"/>
                  <a:pt x="461" y="507"/>
                </a:cubicBezTo>
                <a:cubicBezTo>
                  <a:pt x="438" y="544"/>
                  <a:pt x="476" y="552"/>
                  <a:pt x="506" y="552"/>
                </a:cubicBezTo>
                <a:cubicBezTo>
                  <a:pt x="536" y="552"/>
                  <a:pt x="612" y="499"/>
                  <a:pt x="642" y="507"/>
                </a:cubicBezTo>
                <a:close/>
              </a:path>
            </a:pathLst>
          </a:custGeom>
          <a:solidFill>
            <a:srgbClr val="FFCC66">
              <a:alpha val="70000"/>
            </a:srgbClr>
          </a:solidFill>
          <a:ln w="28575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5790" name="Freeform 14"/>
          <p:cNvSpPr>
            <a:spLocks/>
          </p:cNvSpPr>
          <p:nvPr/>
        </p:nvSpPr>
        <p:spPr bwMode="auto">
          <a:xfrm>
            <a:off x="6419850" y="3776663"/>
            <a:ext cx="2208213" cy="1187450"/>
          </a:xfrm>
          <a:custGeom>
            <a:avLst/>
            <a:gdLst/>
            <a:ahLst/>
            <a:cxnLst>
              <a:cxn ang="0">
                <a:pos x="786" y="371"/>
              </a:cxn>
              <a:cxn ang="0">
                <a:pos x="650" y="371"/>
              </a:cxn>
              <a:cxn ang="0">
                <a:pos x="605" y="552"/>
              </a:cxn>
              <a:cxn ang="0">
                <a:pos x="560" y="371"/>
              </a:cxn>
              <a:cxn ang="0">
                <a:pos x="288" y="688"/>
              </a:cxn>
              <a:cxn ang="0">
                <a:pos x="242" y="643"/>
              </a:cxn>
              <a:cxn ang="0">
                <a:pos x="288" y="552"/>
              </a:cxn>
              <a:cxn ang="0">
                <a:pos x="61" y="507"/>
              </a:cxn>
              <a:cxn ang="0">
                <a:pos x="15" y="552"/>
              </a:cxn>
              <a:cxn ang="0">
                <a:pos x="15" y="461"/>
              </a:cxn>
              <a:cxn ang="0">
                <a:pos x="197" y="416"/>
              </a:cxn>
              <a:cxn ang="0">
                <a:pos x="151" y="325"/>
              </a:cxn>
              <a:cxn ang="0">
                <a:pos x="15" y="280"/>
              </a:cxn>
              <a:cxn ang="0">
                <a:pos x="106" y="144"/>
              </a:cxn>
              <a:cxn ang="0">
                <a:pos x="242" y="371"/>
              </a:cxn>
              <a:cxn ang="0">
                <a:pos x="288" y="144"/>
              </a:cxn>
              <a:cxn ang="0">
                <a:pos x="338" y="263"/>
              </a:cxn>
              <a:cxn ang="0">
                <a:pos x="514" y="280"/>
              </a:cxn>
              <a:cxn ang="0">
                <a:pos x="560" y="144"/>
              </a:cxn>
              <a:cxn ang="0">
                <a:pos x="605" y="53"/>
              </a:cxn>
              <a:cxn ang="0">
                <a:pos x="605" y="280"/>
              </a:cxn>
              <a:cxn ang="0">
                <a:pos x="741" y="280"/>
              </a:cxn>
              <a:cxn ang="0">
                <a:pos x="832" y="53"/>
              </a:cxn>
              <a:cxn ang="0">
                <a:pos x="923" y="53"/>
              </a:cxn>
              <a:cxn ang="0">
                <a:pos x="877" y="144"/>
              </a:cxn>
              <a:cxn ang="0">
                <a:pos x="832" y="235"/>
              </a:cxn>
              <a:cxn ang="0">
                <a:pos x="877" y="325"/>
              </a:cxn>
              <a:cxn ang="0">
                <a:pos x="1013" y="235"/>
              </a:cxn>
              <a:cxn ang="0">
                <a:pos x="1059" y="99"/>
              </a:cxn>
              <a:cxn ang="0">
                <a:pos x="1195" y="53"/>
              </a:cxn>
              <a:cxn ang="0">
                <a:pos x="1104" y="144"/>
              </a:cxn>
              <a:cxn ang="0">
                <a:pos x="1149" y="280"/>
              </a:cxn>
              <a:cxn ang="0">
                <a:pos x="1331" y="144"/>
              </a:cxn>
              <a:cxn ang="0">
                <a:pos x="1376" y="144"/>
              </a:cxn>
              <a:cxn ang="0">
                <a:pos x="1285" y="325"/>
              </a:cxn>
              <a:cxn ang="0">
                <a:pos x="1331" y="416"/>
              </a:cxn>
              <a:cxn ang="0">
                <a:pos x="1195" y="325"/>
              </a:cxn>
              <a:cxn ang="0">
                <a:pos x="1195" y="461"/>
              </a:cxn>
              <a:cxn ang="0">
                <a:pos x="1013" y="371"/>
              </a:cxn>
              <a:cxn ang="0">
                <a:pos x="1059" y="461"/>
              </a:cxn>
              <a:cxn ang="0">
                <a:pos x="968" y="552"/>
              </a:cxn>
              <a:cxn ang="0">
                <a:pos x="923" y="371"/>
              </a:cxn>
              <a:cxn ang="0">
                <a:pos x="832" y="552"/>
              </a:cxn>
              <a:cxn ang="0">
                <a:pos x="832" y="734"/>
              </a:cxn>
            </a:cxnLst>
            <a:rect l="0" t="0" r="r" b="b"/>
            <a:pathLst>
              <a:path w="1391" h="748">
                <a:moveTo>
                  <a:pt x="741" y="688"/>
                </a:moveTo>
                <a:cubicBezTo>
                  <a:pt x="733" y="628"/>
                  <a:pt x="786" y="431"/>
                  <a:pt x="786" y="371"/>
                </a:cubicBezTo>
                <a:cubicBezTo>
                  <a:pt x="786" y="311"/>
                  <a:pt x="764" y="325"/>
                  <a:pt x="741" y="325"/>
                </a:cubicBezTo>
                <a:cubicBezTo>
                  <a:pt x="718" y="325"/>
                  <a:pt x="673" y="341"/>
                  <a:pt x="650" y="371"/>
                </a:cubicBezTo>
                <a:cubicBezTo>
                  <a:pt x="627" y="401"/>
                  <a:pt x="612" y="477"/>
                  <a:pt x="605" y="507"/>
                </a:cubicBezTo>
                <a:cubicBezTo>
                  <a:pt x="598" y="537"/>
                  <a:pt x="612" y="545"/>
                  <a:pt x="605" y="552"/>
                </a:cubicBezTo>
                <a:cubicBezTo>
                  <a:pt x="598" y="559"/>
                  <a:pt x="567" y="582"/>
                  <a:pt x="560" y="552"/>
                </a:cubicBezTo>
                <a:cubicBezTo>
                  <a:pt x="553" y="522"/>
                  <a:pt x="590" y="386"/>
                  <a:pt x="560" y="371"/>
                </a:cubicBezTo>
                <a:cubicBezTo>
                  <a:pt x="530" y="356"/>
                  <a:pt x="423" y="408"/>
                  <a:pt x="378" y="461"/>
                </a:cubicBezTo>
                <a:cubicBezTo>
                  <a:pt x="333" y="514"/>
                  <a:pt x="303" y="658"/>
                  <a:pt x="288" y="688"/>
                </a:cubicBezTo>
                <a:cubicBezTo>
                  <a:pt x="273" y="718"/>
                  <a:pt x="296" y="650"/>
                  <a:pt x="288" y="643"/>
                </a:cubicBezTo>
                <a:cubicBezTo>
                  <a:pt x="280" y="636"/>
                  <a:pt x="257" y="643"/>
                  <a:pt x="242" y="643"/>
                </a:cubicBezTo>
                <a:cubicBezTo>
                  <a:pt x="227" y="643"/>
                  <a:pt x="189" y="658"/>
                  <a:pt x="197" y="643"/>
                </a:cubicBezTo>
                <a:cubicBezTo>
                  <a:pt x="205" y="628"/>
                  <a:pt x="265" y="582"/>
                  <a:pt x="288" y="552"/>
                </a:cubicBezTo>
                <a:cubicBezTo>
                  <a:pt x="311" y="522"/>
                  <a:pt x="371" y="468"/>
                  <a:pt x="333" y="461"/>
                </a:cubicBezTo>
                <a:cubicBezTo>
                  <a:pt x="295" y="454"/>
                  <a:pt x="106" y="492"/>
                  <a:pt x="61" y="507"/>
                </a:cubicBezTo>
                <a:cubicBezTo>
                  <a:pt x="16" y="522"/>
                  <a:pt x="69" y="545"/>
                  <a:pt x="61" y="552"/>
                </a:cubicBezTo>
                <a:cubicBezTo>
                  <a:pt x="53" y="559"/>
                  <a:pt x="23" y="559"/>
                  <a:pt x="15" y="552"/>
                </a:cubicBezTo>
                <a:cubicBezTo>
                  <a:pt x="7" y="545"/>
                  <a:pt x="15" y="522"/>
                  <a:pt x="15" y="507"/>
                </a:cubicBezTo>
                <a:cubicBezTo>
                  <a:pt x="15" y="492"/>
                  <a:pt x="0" y="469"/>
                  <a:pt x="15" y="461"/>
                </a:cubicBezTo>
                <a:cubicBezTo>
                  <a:pt x="30" y="453"/>
                  <a:pt x="76" y="468"/>
                  <a:pt x="106" y="461"/>
                </a:cubicBezTo>
                <a:cubicBezTo>
                  <a:pt x="136" y="454"/>
                  <a:pt x="182" y="431"/>
                  <a:pt x="197" y="416"/>
                </a:cubicBezTo>
                <a:cubicBezTo>
                  <a:pt x="212" y="401"/>
                  <a:pt x="205" y="386"/>
                  <a:pt x="197" y="371"/>
                </a:cubicBezTo>
                <a:cubicBezTo>
                  <a:pt x="189" y="356"/>
                  <a:pt x="166" y="333"/>
                  <a:pt x="151" y="325"/>
                </a:cubicBezTo>
                <a:cubicBezTo>
                  <a:pt x="136" y="317"/>
                  <a:pt x="129" y="332"/>
                  <a:pt x="106" y="325"/>
                </a:cubicBezTo>
                <a:cubicBezTo>
                  <a:pt x="83" y="318"/>
                  <a:pt x="22" y="295"/>
                  <a:pt x="15" y="280"/>
                </a:cubicBezTo>
                <a:cubicBezTo>
                  <a:pt x="8" y="265"/>
                  <a:pt x="46" y="258"/>
                  <a:pt x="61" y="235"/>
                </a:cubicBezTo>
                <a:cubicBezTo>
                  <a:pt x="76" y="212"/>
                  <a:pt x="83" y="129"/>
                  <a:pt x="106" y="144"/>
                </a:cubicBezTo>
                <a:cubicBezTo>
                  <a:pt x="129" y="159"/>
                  <a:pt x="174" y="287"/>
                  <a:pt x="197" y="325"/>
                </a:cubicBezTo>
                <a:cubicBezTo>
                  <a:pt x="220" y="363"/>
                  <a:pt x="227" y="356"/>
                  <a:pt x="242" y="371"/>
                </a:cubicBezTo>
                <a:cubicBezTo>
                  <a:pt x="257" y="386"/>
                  <a:pt x="280" y="454"/>
                  <a:pt x="288" y="416"/>
                </a:cubicBezTo>
                <a:cubicBezTo>
                  <a:pt x="296" y="378"/>
                  <a:pt x="282" y="179"/>
                  <a:pt x="288" y="144"/>
                </a:cubicBezTo>
                <a:cubicBezTo>
                  <a:pt x="294" y="109"/>
                  <a:pt x="318" y="184"/>
                  <a:pt x="326" y="204"/>
                </a:cubicBezTo>
                <a:cubicBezTo>
                  <a:pt x="334" y="224"/>
                  <a:pt x="329" y="235"/>
                  <a:pt x="338" y="263"/>
                </a:cubicBezTo>
                <a:cubicBezTo>
                  <a:pt x="347" y="291"/>
                  <a:pt x="349" y="368"/>
                  <a:pt x="378" y="371"/>
                </a:cubicBezTo>
                <a:cubicBezTo>
                  <a:pt x="407" y="374"/>
                  <a:pt x="484" y="310"/>
                  <a:pt x="514" y="280"/>
                </a:cubicBezTo>
                <a:cubicBezTo>
                  <a:pt x="544" y="250"/>
                  <a:pt x="552" y="212"/>
                  <a:pt x="560" y="189"/>
                </a:cubicBezTo>
                <a:cubicBezTo>
                  <a:pt x="568" y="166"/>
                  <a:pt x="568" y="167"/>
                  <a:pt x="560" y="144"/>
                </a:cubicBezTo>
                <a:cubicBezTo>
                  <a:pt x="552" y="121"/>
                  <a:pt x="507" y="68"/>
                  <a:pt x="514" y="53"/>
                </a:cubicBezTo>
                <a:cubicBezTo>
                  <a:pt x="521" y="38"/>
                  <a:pt x="590" y="30"/>
                  <a:pt x="605" y="53"/>
                </a:cubicBezTo>
                <a:cubicBezTo>
                  <a:pt x="620" y="76"/>
                  <a:pt x="605" y="151"/>
                  <a:pt x="605" y="189"/>
                </a:cubicBezTo>
                <a:cubicBezTo>
                  <a:pt x="605" y="227"/>
                  <a:pt x="590" y="265"/>
                  <a:pt x="605" y="280"/>
                </a:cubicBezTo>
                <a:cubicBezTo>
                  <a:pt x="620" y="295"/>
                  <a:pt x="673" y="280"/>
                  <a:pt x="696" y="280"/>
                </a:cubicBezTo>
                <a:cubicBezTo>
                  <a:pt x="719" y="280"/>
                  <a:pt x="718" y="310"/>
                  <a:pt x="741" y="280"/>
                </a:cubicBezTo>
                <a:cubicBezTo>
                  <a:pt x="764" y="250"/>
                  <a:pt x="817" y="137"/>
                  <a:pt x="832" y="99"/>
                </a:cubicBezTo>
                <a:cubicBezTo>
                  <a:pt x="847" y="61"/>
                  <a:pt x="825" y="61"/>
                  <a:pt x="832" y="53"/>
                </a:cubicBezTo>
                <a:cubicBezTo>
                  <a:pt x="839" y="45"/>
                  <a:pt x="862" y="53"/>
                  <a:pt x="877" y="53"/>
                </a:cubicBezTo>
                <a:cubicBezTo>
                  <a:pt x="892" y="53"/>
                  <a:pt x="915" y="45"/>
                  <a:pt x="923" y="53"/>
                </a:cubicBezTo>
                <a:cubicBezTo>
                  <a:pt x="931" y="61"/>
                  <a:pt x="931" y="84"/>
                  <a:pt x="923" y="99"/>
                </a:cubicBezTo>
                <a:cubicBezTo>
                  <a:pt x="915" y="114"/>
                  <a:pt x="885" y="121"/>
                  <a:pt x="877" y="144"/>
                </a:cubicBezTo>
                <a:cubicBezTo>
                  <a:pt x="869" y="167"/>
                  <a:pt x="884" y="220"/>
                  <a:pt x="877" y="235"/>
                </a:cubicBezTo>
                <a:cubicBezTo>
                  <a:pt x="870" y="250"/>
                  <a:pt x="832" y="228"/>
                  <a:pt x="832" y="235"/>
                </a:cubicBezTo>
                <a:cubicBezTo>
                  <a:pt x="832" y="242"/>
                  <a:pt x="870" y="265"/>
                  <a:pt x="877" y="280"/>
                </a:cubicBezTo>
                <a:cubicBezTo>
                  <a:pt x="884" y="295"/>
                  <a:pt x="862" y="318"/>
                  <a:pt x="877" y="325"/>
                </a:cubicBezTo>
                <a:cubicBezTo>
                  <a:pt x="892" y="332"/>
                  <a:pt x="945" y="340"/>
                  <a:pt x="968" y="325"/>
                </a:cubicBezTo>
                <a:cubicBezTo>
                  <a:pt x="991" y="310"/>
                  <a:pt x="998" y="265"/>
                  <a:pt x="1013" y="235"/>
                </a:cubicBezTo>
                <a:cubicBezTo>
                  <a:pt x="1028" y="205"/>
                  <a:pt x="1051" y="167"/>
                  <a:pt x="1059" y="144"/>
                </a:cubicBezTo>
                <a:cubicBezTo>
                  <a:pt x="1067" y="121"/>
                  <a:pt x="1059" y="122"/>
                  <a:pt x="1059" y="99"/>
                </a:cubicBezTo>
                <a:cubicBezTo>
                  <a:pt x="1059" y="76"/>
                  <a:pt x="1036" y="16"/>
                  <a:pt x="1059" y="8"/>
                </a:cubicBezTo>
                <a:cubicBezTo>
                  <a:pt x="1082" y="0"/>
                  <a:pt x="1180" y="38"/>
                  <a:pt x="1195" y="53"/>
                </a:cubicBezTo>
                <a:cubicBezTo>
                  <a:pt x="1210" y="68"/>
                  <a:pt x="1164" y="84"/>
                  <a:pt x="1149" y="99"/>
                </a:cubicBezTo>
                <a:cubicBezTo>
                  <a:pt x="1134" y="114"/>
                  <a:pt x="1119" y="114"/>
                  <a:pt x="1104" y="144"/>
                </a:cubicBezTo>
                <a:cubicBezTo>
                  <a:pt x="1089" y="174"/>
                  <a:pt x="1052" y="257"/>
                  <a:pt x="1059" y="280"/>
                </a:cubicBezTo>
                <a:cubicBezTo>
                  <a:pt x="1066" y="303"/>
                  <a:pt x="1126" y="280"/>
                  <a:pt x="1149" y="280"/>
                </a:cubicBezTo>
                <a:cubicBezTo>
                  <a:pt x="1172" y="280"/>
                  <a:pt x="1165" y="303"/>
                  <a:pt x="1195" y="280"/>
                </a:cubicBezTo>
                <a:cubicBezTo>
                  <a:pt x="1225" y="257"/>
                  <a:pt x="1301" y="174"/>
                  <a:pt x="1331" y="144"/>
                </a:cubicBezTo>
                <a:cubicBezTo>
                  <a:pt x="1361" y="114"/>
                  <a:pt x="1369" y="99"/>
                  <a:pt x="1376" y="99"/>
                </a:cubicBezTo>
                <a:cubicBezTo>
                  <a:pt x="1383" y="99"/>
                  <a:pt x="1391" y="114"/>
                  <a:pt x="1376" y="144"/>
                </a:cubicBezTo>
                <a:cubicBezTo>
                  <a:pt x="1361" y="174"/>
                  <a:pt x="1300" y="250"/>
                  <a:pt x="1285" y="280"/>
                </a:cubicBezTo>
                <a:cubicBezTo>
                  <a:pt x="1270" y="310"/>
                  <a:pt x="1270" y="318"/>
                  <a:pt x="1285" y="325"/>
                </a:cubicBezTo>
                <a:cubicBezTo>
                  <a:pt x="1300" y="332"/>
                  <a:pt x="1368" y="310"/>
                  <a:pt x="1376" y="325"/>
                </a:cubicBezTo>
                <a:cubicBezTo>
                  <a:pt x="1384" y="340"/>
                  <a:pt x="1354" y="408"/>
                  <a:pt x="1331" y="416"/>
                </a:cubicBezTo>
                <a:cubicBezTo>
                  <a:pt x="1308" y="424"/>
                  <a:pt x="1263" y="386"/>
                  <a:pt x="1240" y="371"/>
                </a:cubicBezTo>
                <a:cubicBezTo>
                  <a:pt x="1217" y="356"/>
                  <a:pt x="1202" y="325"/>
                  <a:pt x="1195" y="325"/>
                </a:cubicBezTo>
                <a:cubicBezTo>
                  <a:pt x="1188" y="325"/>
                  <a:pt x="1195" y="348"/>
                  <a:pt x="1195" y="371"/>
                </a:cubicBezTo>
                <a:cubicBezTo>
                  <a:pt x="1195" y="394"/>
                  <a:pt x="1210" y="469"/>
                  <a:pt x="1195" y="461"/>
                </a:cubicBezTo>
                <a:cubicBezTo>
                  <a:pt x="1180" y="453"/>
                  <a:pt x="1134" y="340"/>
                  <a:pt x="1104" y="325"/>
                </a:cubicBezTo>
                <a:cubicBezTo>
                  <a:pt x="1074" y="310"/>
                  <a:pt x="1036" y="363"/>
                  <a:pt x="1013" y="371"/>
                </a:cubicBezTo>
                <a:cubicBezTo>
                  <a:pt x="990" y="379"/>
                  <a:pt x="960" y="356"/>
                  <a:pt x="968" y="371"/>
                </a:cubicBezTo>
                <a:cubicBezTo>
                  <a:pt x="976" y="386"/>
                  <a:pt x="1044" y="438"/>
                  <a:pt x="1059" y="461"/>
                </a:cubicBezTo>
                <a:cubicBezTo>
                  <a:pt x="1074" y="484"/>
                  <a:pt x="1074" y="492"/>
                  <a:pt x="1059" y="507"/>
                </a:cubicBezTo>
                <a:cubicBezTo>
                  <a:pt x="1044" y="522"/>
                  <a:pt x="991" y="560"/>
                  <a:pt x="968" y="552"/>
                </a:cubicBezTo>
                <a:cubicBezTo>
                  <a:pt x="945" y="544"/>
                  <a:pt x="930" y="491"/>
                  <a:pt x="923" y="461"/>
                </a:cubicBezTo>
                <a:cubicBezTo>
                  <a:pt x="916" y="431"/>
                  <a:pt x="931" y="386"/>
                  <a:pt x="923" y="371"/>
                </a:cubicBezTo>
                <a:cubicBezTo>
                  <a:pt x="915" y="356"/>
                  <a:pt x="892" y="341"/>
                  <a:pt x="877" y="371"/>
                </a:cubicBezTo>
                <a:cubicBezTo>
                  <a:pt x="862" y="401"/>
                  <a:pt x="839" y="499"/>
                  <a:pt x="832" y="552"/>
                </a:cubicBezTo>
                <a:cubicBezTo>
                  <a:pt x="825" y="605"/>
                  <a:pt x="832" y="658"/>
                  <a:pt x="832" y="688"/>
                </a:cubicBezTo>
                <a:cubicBezTo>
                  <a:pt x="832" y="718"/>
                  <a:pt x="847" y="734"/>
                  <a:pt x="832" y="734"/>
                </a:cubicBezTo>
                <a:cubicBezTo>
                  <a:pt x="817" y="734"/>
                  <a:pt x="749" y="748"/>
                  <a:pt x="741" y="688"/>
                </a:cubicBezTo>
                <a:close/>
              </a:path>
            </a:pathLst>
          </a:cu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5791" name="Freeform 15"/>
          <p:cNvSpPr>
            <a:spLocks/>
          </p:cNvSpPr>
          <p:nvPr/>
        </p:nvSpPr>
        <p:spPr bwMode="auto">
          <a:xfrm>
            <a:off x="6143625" y="3463925"/>
            <a:ext cx="2760663" cy="1562100"/>
          </a:xfrm>
          <a:custGeom>
            <a:avLst/>
            <a:gdLst/>
            <a:ahLst/>
            <a:cxnLst>
              <a:cxn ang="0">
                <a:pos x="870" y="885"/>
              </a:cxn>
              <a:cxn ang="0">
                <a:pos x="598" y="931"/>
              </a:cxn>
              <a:cxn ang="0">
                <a:pos x="598" y="931"/>
              </a:cxn>
              <a:cxn ang="0">
                <a:pos x="462" y="976"/>
              </a:cxn>
              <a:cxn ang="0">
                <a:pos x="280" y="931"/>
              </a:cxn>
              <a:cxn ang="0">
                <a:pos x="189" y="885"/>
              </a:cxn>
              <a:cxn ang="0">
                <a:pos x="189" y="885"/>
              </a:cxn>
              <a:cxn ang="0">
                <a:pos x="8" y="658"/>
              </a:cxn>
              <a:cxn ang="0">
                <a:pos x="144" y="522"/>
              </a:cxn>
              <a:cxn ang="0">
                <a:pos x="144" y="250"/>
              </a:cxn>
              <a:cxn ang="0">
                <a:pos x="235" y="205"/>
              </a:cxn>
              <a:cxn ang="0">
                <a:pos x="325" y="159"/>
              </a:cxn>
              <a:cxn ang="0">
                <a:pos x="552" y="250"/>
              </a:cxn>
              <a:cxn ang="0">
                <a:pos x="552" y="114"/>
              </a:cxn>
              <a:cxn ang="0">
                <a:pos x="870" y="23"/>
              </a:cxn>
              <a:cxn ang="0">
                <a:pos x="960" y="159"/>
              </a:cxn>
              <a:cxn ang="0">
                <a:pos x="960" y="114"/>
              </a:cxn>
              <a:cxn ang="0">
                <a:pos x="1051" y="23"/>
              </a:cxn>
              <a:cxn ang="0">
                <a:pos x="1142" y="114"/>
              </a:cxn>
              <a:cxn ang="0">
                <a:pos x="1142" y="114"/>
              </a:cxn>
              <a:cxn ang="0">
                <a:pos x="1323" y="23"/>
              </a:cxn>
              <a:cxn ang="0">
                <a:pos x="1459" y="296"/>
              </a:cxn>
              <a:cxn ang="0">
                <a:pos x="1550" y="159"/>
              </a:cxn>
              <a:cxn ang="0">
                <a:pos x="1686" y="386"/>
              </a:cxn>
              <a:cxn ang="0">
                <a:pos x="1641" y="432"/>
              </a:cxn>
              <a:cxn ang="0">
                <a:pos x="1732" y="568"/>
              </a:cxn>
              <a:cxn ang="0">
                <a:pos x="1595" y="704"/>
              </a:cxn>
              <a:cxn ang="0">
                <a:pos x="1641" y="704"/>
              </a:cxn>
              <a:cxn ang="0">
                <a:pos x="1505" y="794"/>
              </a:cxn>
              <a:cxn ang="0">
                <a:pos x="1323" y="840"/>
              </a:cxn>
              <a:cxn ang="0">
                <a:pos x="1233" y="749"/>
              </a:cxn>
              <a:cxn ang="0">
                <a:pos x="1187" y="840"/>
              </a:cxn>
              <a:cxn ang="0">
                <a:pos x="1006" y="840"/>
              </a:cxn>
            </a:cxnLst>
            <a:rect l="0" t="0" r="r" b="b"/>
            <a:pathLst>
              <a:path w="1739" h="984">
                <a:moveTo>
                  <a:pt x="915" y="794"/>
                </a:moveTo>
                <a:cubicBezTo>
                  <a:pt x="911" y="824"/>
                  <a:pt x="908" y="855"/>
                  <a:pt x="870" y="885"/>
                </a:cubicBezTo>
                <a:cubicBezTo>
                  <a:pt x="832" y="915"/>
                  <a:pt x="733" y="968"/>
                  <a:pt x="688" y="976"/>
                </a:cubicBezTo>
                <a:cubicBezTo>
                  <a:pt x="643" y="984"/>
                  <a:pt x="613" y="984"/>
                  <a:pt x="598" y="931"/>
                </a:cubicBezTo>
                <a:cubicBezTo>
                  <a:pt x="583" y="878"/>
                  <a:pt x="598" y="658"/>
                  <a:pt x="598" y="658"/>
                </a:cubicBezTo>
                <a:cubicBezTo>
                  <a:pt x="598" y="658"/>
                  <a:pt x="613" y="878"/>
                  <a:pt x="598" y="931"/>
                </a:cubicBezTo>
                <a:cubicBezTo>
                  <a:pt x="583" y="984"/>
                  <a:pt x="530" y="969"/>
                  <a:pt x="507" y="976"/>
                </a:cubicBezTo>
                <a:cubicBezTo>
                  <a:pt x="484" y="983"/>
                  <a:pt x="485" y="976"/>
                  <a:pt x="462" y="976"/>
                </a:cubicBezTo>
                <a:cubicBezTo>
                  <a:pt x="439" y="976"/>
                  <a:pt x="401" y="983"/>
                  <a:pt x="371" y="976"/>
                </a:cubicBezTo>
                <a:cubicBezTo>
                  <a:pt x="341" y="969"/>
                  <a:pt x="310" y="938"/>
                  <a:pt x="280" y="931"/>
                </a:cubicBezTo>
                <a:cubicBezTo>
                  <a:pt x="250" y="924"/>
                  <a:pt x="204" y="939"/>
                  <a:pt x="189" y="931"/>
                </a:cubicBezTo>
                <a:cubicBezTo>
                  <a:pt x="174" y="923"/>
                  <a:pt x="159" y="923"/>
                  <a:pt x="189" y="885"/>
                </a:cubicBezTo>
                <a:cubicBezTo>
                  <a:pt x="219" y="847"/>
                  <a:pt x="371" y="704"/>
                  <a:pt x="371" y="704"/>
                </a:cubicBezTo>
                <a:cubicBezTo>
                  <a:pt x="371" y="704"/>
                  <a:pt x="234" y="862"/>
                  <a:pt x="189" y="885"/>
                </a:cubicBezTo>
                <a:cubicBezTo>
                  <a:pt x="144" y="908"/>
                  <a:pt x="129" y="878"/>
                  <a:pt x="99" y="840"/>
                </a:cubicBezTo>
                <a:cubicBezTo>
                  <a:pt x="69" y="802"/>
                  <a:pt x="16" y="711"/>
                  <a:pt x="8" y="658"/>
                </a:cubicBezTo>
                <a:cubicBezTo>
                  <a:pt x="0" y="605"/>
                  <a:pt x="30" y="545"/>
                  <a:pt x="53" y="522"/>
                </a:cubicBezTo>
                <a:cubicBezTo>
                  <a:pt x="76" y="499"/>
                  <a:pt x="144" y="537"/>
                  <a:pt x="144" y="522"/>
                </a:cubicBezTo>
                <a:cubicBezTo>
                  <a:pt x="144" y="507"/>
                  <a:pt x="53" y="477"/>
                  <a:pt x="53" y="432"/>
                </a:cubicBezTo>
                <a:cubicBezTo>
                  <a:pt x="53" y="387"/>
                  <a:pt x="121" y="288"/>
                  <a:pt x="144" y="250"/>
                </a:cubicBezTo>
                <a:cubicBezTo>
                  <a:pt x="167" y="212"/>
                  <a:pt x="174" y="212"/>
                  <a:pt x="189" y="205"/>
                </a:cubicBezTo>
                <a:cubicBezTo>
                  <a:pt x="204" y="198"/>
                  <a:pt x="212" y="198"/>
                  <a:pt x="235" y="205"/>
                </a:cubicBezTo>
                <a:cubicBezTo>
                  <a:pt x="258" y="212"/>
                  <a:pt x="310" y="258"/>
                  <a:pt x="325" y="250"/>
                </a:cubicBezTo>
                <a:cubicBezTo>
                  <a:pt x="340" y="242"/>
                  <a:pt x="295" y="182"/>
                  <a:pt x="325" y="159"/>
                </a:cubicBezTo>
                <a:cubicBezTo>
                  <a:pt x="355" y="136"/>
                  <a:pt x="469" y="99"/>
                  <a:pt x="507" y="114"/>
                </a:cubicBezTo>
                <a:cubicBezTo>
                  <a:pt x="545" y="129"/>
                  <a:pt x="545" y="243"/>
                  <a:pt x="552" y="250"/>
                </a:cubicBezTo>
                <a:cubicBezTo>
                  <a:pt x="559" y="257"/>
                  <a:pt x="552" y="182"/>
                  <a:pt x="552" y="159"/>
                </a:cubicBezTo>
                <a:cubicBezTo>
                  <a:pt x="552" y="136"/>
                  <a:pt x="537" y="129"/>
                  <a:pt x="552" y="114"/>
                </a:cubicBezTo>
                <a:cubicBezTo>
                  <a:pt x="567" y="99"/>
                  <a:pt x="590" y="84"/>
                  <a:pt x="643" y="69"/>
                </a:cubicBezTo>
                <a:cubicBezTo>
                  <a:pt x="696" y="54"/>
                  <a:pt x="817" y="23"/>
                  <a:pt x="870" y="23"/>
                </a:cubicBezTo>
                <a:cubicBezTo>
                  <a:pt x="923" y="23"/>
                  <a:pt x="945" y="46"/>
                  <a:pt x="960" y="69"/>
                </a:cubicBezTo>
                <a:cubicBezTo>
                  <a:pt x="975" y="92"/>
                  <a:pt x="967" y="121"/>
                  <a:pt x="960" y="159"/>
                </a:cubicBezTo>
                <a:cubicBezTo>
                  <a:pt x="953" y="197"/>
                  <a:pt x="915" y="303"/>
                  <a:pt x="915" y="296"/>
                </a:cubicBezTo>
                <a:cubicBezTo>
                  <a:pt x="915" y="289"/>
                  <a:pt x="953" y="159"/>
                  <a:pt x="960" y="114"/>
                </a:cubicBezTo>
                <a:cubicBezTo>
                  <a:pt x="967" y="69"/>
                  <a:pt x="945" y="38"/>
                  <a:pt x="960" y="23"/>
                </a:cubicBezTo>
                <a:cubicBezTo>
                  <a:pt x="975" y="8"/>
                  <a:pt x="1021" y="15"/>
                  <a:pt x="1051" y="23"/>
                </a:cubicBezTo>
                <a:cubicBezTo>
                  <a:pt x="1081" y="31"/>
                  <a:pt x="1127" y="54"/>
                  <a:pt x="1142" y="69"/>
                </a:cubicBezTo>
                <a:cubicBezTo>
                  <a:pt x="1157" y="84"/>
                  <a:pt x="1142" y="99"/>
                  <a:pt x="1142" y="114"/>
                </a:cubicBezTo>
                <a:cubicBezTo>
                  <a:pt x="1142" y="129"/>
                  <a:pt x="1142" y="159"/>
                  <a:pt x="1142" y="159"/>
                </a:cubicBezTo>
                <a:cubicBezTo>
                  <a:pt x="1142" y="159"/>
                  <a:pt x="1135" y="137"/>
                  <a:pt x="1142" y="114"/>
                </a:cubicBezTo>
                <a:cubicBezTo>
                  <a:pt x="1149" y="91"/>
                  <a:pt x="1157" y="38"/>
                  <a:pt x="1187" y="23"/>
                </a:cubicBezTo>
                <a:cubicBezTo>
                  <a:pt x="1217" y="8"/>
                  <a:pt x="1262" y="0"/>
                  <a:pt x="1323" y="23"/>
                </a:cubicBezTo>
                <a:cubicBezTo>
                  <a:pt x="1384" y="46"/>
                  <a:pt x="1527" y="114"/>
                  <a:pt x="1550" y="159"/>
                </a:cubicBezTo>
                <a:cubicBezTo>
                  <a:pt x="1573" y="204"/>
                  <a:pt x="1459" y="288"/>
                  <a:pt x="1459" y="296"/>
                </a:cubicBezTo>
                <a:cubicBezTo>
                  <a:pt x="1459" y="304"/>
                  <a:pt x="1535" y="228"/>
                  <a:pt x="1550" y="205"/>
                </a:cubicBezTo>
                <a:cubicBezTo>
                  <a:pt x="1565" y="182"/>
                  <a:pt x="1527" y="152"/>
                  <a:pt x="1550" y="159"/>
                </a:cubicBezTo>
                <a:cubicBezTo>
                  <a:pt x="1573" y="166"/>
                  <a:pt x="1663" y="212"/>
                  <a:pt x="1686" y="250"/>
                </a:cubicBezTo>
                <a:cubicBezTo>
                  <a:pt x="1709" y="288"/>
                  <a:pt x="1709" y="348"/>
                  <a:pt x="1686" y="386"/>
                </a:cubicBezTo>
                <a:cubicBezTo>
                  <a:pt x="1663" y="424"/>
                  <a:pt x="1557" y="469"/>
                  <a:pt x="1550" y="477"/>
                </a:cubicBezTo>
                <a:cubicBezTo>
                  <a:pt x="1543" y="485"/>
                  <a:pt x="1618" y="447"/>
                  <a:pt x="1641" y="432"/>
                </a:cubicBezTo>
                <a:cubicBezTo>
                  <a:pt x="1664" y="417"/>
                  <a:pt x="1671" y="363"/>
                  <a:pt x="1686" y="386"/>
                </a:cubicBezTo>
                <a:cubicBezTo>
                  <a:pt x="1701" y="409"/>
                  <a:pt x="1739" y="515"/>
                  <a:pt x="1732" y="568"/>
                </a:cubicBezTo>
                <a:cubicBezTo>
                  <a:pt x="1725" y="621"/>
                  <a:pt x="1664" y="681"/>
                  <a:pt x="1641" y="704"/>
                </a:cubicBezTo>
                <a:cubicBezTo>
                  <a:pt x="1618" y="727"/>
                  <a:pt x="1625" y="712"/>
                  <a:pt x="1595" y="704"/>
                </a:cubicBezTo>
                <a:cubicBezTo>
                  <a:pt x="1565" y="696"/>
                  <a:pt x="1451" y="658"/>
                  <a:pt x="1459" y="658"/>
                </a:cubicBezTo>
                <a:cubicBezTo>
                  <a:pt x="1467" y="658"/>
                  <a:pt x="1618" y="689"/>
                  <a:pt x="1641" y="704"/>
                </a:cubicBezTo>
                <a:cubicBezTo>
                  <a:pt x="1664" y="719"/>
                  <a:pt x="1618" y="734"/>
                  <a:pt x="1595" y="749"/>
                </a:cubicBezTo>
                <a:cubicBezTo>
                  <a:pt x="1572" y="764"/>
                  <a:pt x="1535" y="779"/>
                  <a:pt x="1505" y="794"/>
                </a:cubicBezTo>
                <a:cubicBezTo>
                  <a:pt x="1475" y="809"/>
                  <a:pt x="1444" y="832"/>
                  <a:pt x="1414" y="840"/>
                </a:cubicBezTo>
                <a:cubicBezTo>
                  <a:pt x="1384" y="848"/>
                  <a:pt x="1352" y="851"/>
                  <a:pt x="1323" y="840"/>
                </a:cubicBezTo>
                <a:cubicBezTo>
                  <a:pt x="1294" y="829"/>
                  <a:pt x="1252" y="790"/>
                  <a:pt x="1237" y="775"/>
                </a:cubicBezTo>
                <a:cubicBezTo>
                  <a:pt x="1222" y="760"/>
                  <a:pt x="1228" y="745"/>
                  <a:pt x="1233" y="749"/>
                </a:cubicBezTo>
                <a:cubicBezTo>
                  <a:pt x="1238" y="753"/>
                  <a:pt x="1274" y="784"/>
                  <a:pt x="1266" y="799"/>
                </a:cubicBezTo>
                <a:cubicBezTo>
                  <a:pt x="1258" y="814"/>
                  <a:pt x="1215" y="833"/>
                  <a:pt x="1187" y="840"/>
                </a:cubicBezTo>
                <a:cubicBezTo>
                  <a:pt x="1159" y="847"/>
                  <a:pt x="1127" y="840"/>
                  <a:pt x="1097" y="840"/>
                </a:cubicBezTo>
                <a:cubicBezTo>
                  <a:pt x="1067" y="840"/>
                  <a:pt x="1021" y="855"/>
                  <a:pt x="1006" y="840"/>
                </a:cubicBezTo>
                <a:cubicBezTo>
                  <a:pt x="991" y="825"/>
                  <a:pt x="998" y="787"/>
                  <a:pt x="1006" y="749"/>
                </a:cubicBezTo>
              </a:path>
            </a:pathLst>
          </a:custGeom>
          <a:solidFill>
            <a:srgbClr val="DDDDDD">
              <a:alpha val="47000"/>
            </a:srgbClr>
          </a:solidFill>
          <a:ln w="28575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5792" name="Freeform 16"/>
          <p:cNvSpPr>
            <a:spLocks/>
          </p:cNvSpPr>
          <p:nvPr/>
        </p:nvSpPr>
        <p:spPr bwMode="auto">
          <a:xfrm>
            <a:off x="6877050" y="1916113"/>
            <a:ext cx="1401763" cy="720725"/>
          </a:xfrm>
          <a:custGeom>
            <a:avLst/>
            <a:gdLst/>
            <a:ahLst/>
            <a:cxnLst>
              <a:cxn ang="0">
                <a:pos x="241" y="363"/>
              </a:cxn>
              <a:cxn ang="0">
                <a:pos x="332" y="318"/>
              </a:cxn>
              <a:cxn ang="0">
                <a:pos x="377" y="318"/>
              </a:cxn>
              <a:cxn ang="0">
                <a:pos x="377" y="363"/>
              </a:cxn>
              <a:cxn ang="0">
                <a:pos x="377" y="409"/>
              </a:cxn>
              <a:cxn ang="0">
                <a:pos x="196" y="454"/>
              </a:cxn>
              <a:cxn ang="0">
                <a:pos x="60" y="409"/>
              </a:cxn>
              <a:cxn ang="0">
                <a:pos x="15" y="273"/>
              </a:cxn>
              <a:cxn ang="0">
                <a:pos x="151" y="137"/>
              </a:cxn>
              <a:cxn ang="0">
                <a:pos x="423" y="0"/>
              </a:cxn>
              <a:cxn ang="0">
                <a:pos x="740" y="137"/>
              </a:cxn>
              <a:cxn ang="0">
                <a:pos x="876" y="318"/>
              </a:cxn>
              <a:cxn ang="0">
                <a:pos x="695" y="363"/>
              </a:cxn>
              <a:cxn ang="0">
                <a:pos x="559" y="363"/>
              </a:cxn>
              <a:cxn ang="0">
                <a:pos x="604" y="318"/>
              </a:cxn>
              <a:cxn ang="0">
                <a:pos x="695" y="273"/>
              </a:cxn>
              <a:cxn ang="0">
                <a:pos x="665" y="200"/>
              </a:cxn>
              <a:cxn ang="0">
                <a:pos x="468" y="137"/>
              </a:cxn>
              <a:cxn ang="0">
                <a:pos x="386" y="141"/>
              </a:cxn>
              <a:cxn ang="0">
                <a:pos x="333" y="188"/>
              </a:cxn>
              <a:cxn ang="0">
                <a:pos x="243" y="254"/>
              </a:cxn>
              <a:cxn ang="0">
                <a:pos x="187" y="319"/>
              </a:cxn>
              <a:cxn ang="0">
                <a:pos x="196" y="318"/>
              </a:cxn>
              <a:cxn ang="0">
                <a:pos x="196" y="363"/>
              </a:cxn>
              <a:cxn ang="0">
                <a:pos x="287" y="363"/>
              </a:cxn>
              <a:cxn ang="0">
                <a:pos x="377" y="318"/>
              </a:cxn>
              <a:cxn ang="0">
                <a:pos x="377" y="363"/>
              </a:cxn>
            </a:cxnLst>
            <a:rect l="0" t="0" r="r" b="b"/>
            <a:pathLst>
              <a:path w="883" h="454">
                <a:moveTo>
                  <a:pt x="241" y="363"/>
                </a:moveTo>
                <a:cubicBezTo>
                  <a:pt x="275" y="344"/>
                  <a:pt x="309" y="325"/>
                  <a:pt x="332" y="318"/>
                </a:cubicBezTo>
                <a:cubicBezTo>
                  <a:pt x="355" y="311"/>
                  <a:pt x="370" y="311"/>
                  <a:pt x="377" y="318"/>
                </a:cubicBezTo>
                <a:cubicBezTo>
                  <a:pt x="384" y="325"/>
                  <a:pt x="377" y="348"/>
                  <a:pt x="377" y="363"/>
                </a:cubicBezTo>
                <a:cubicBezTo>
                  <a:pt x="377" y="378"/>
                  <a:pt x="407" y="394"/>
                  <a:pt x="377" y="409"/>
                </a:cubicBezTo>
                <a:cubicBezTo>
                  <a:pt x="347" y="424"/>
                  <a:pt x="249" y="454"/>
                  <a:pt x="196" y="454"/>
                </a:cubicBezTo>
                <a:cubicBezTo>
                  <a:pt x="143" y="454"/>
                  <a:pt x="90" y="439"/>
                  <a:pt x="60" y="409"/>
                </a:cubicBezTo>
                <a:cubicBezTo>
                  <a:pt x="30" y="379"/>
                  <a:pt x="0" y="318"/>
                  <a:pt x="15" y="273"/>
                </a:cubicBezTo>
                <a:cubicBezTo>
                  <a:pt x="30" y="228"/>
                  <a:pt x="83" y="182"/>
                  <a:pt x="151" y="137"/>
                </a:cubicBezTo>
                <a:cubicBezTo>
                  <a:pt x="219" y="92"/>
                  <a:pt x="325" y="0"/>
                  <a:pt x="423" y="0"/>
                </a:cubicBezTo>
                <a:cubicBezTo>
                  <a:pt x="521" y="0"/>
                  <a:pt x="665" y="84"/>
                  <a:pt x="740" y="137"/>
                </a:cubicBezTo>
                <a:cubicBezTo>
                  <a:pt x="815" y="190"/>
                  <a:pt x="883" y="280"/>
                  <a:pt x="876" y="318"/>
                </a:cubicBezTo>
                <a:cubicBezTo>
                  <a:pt x="869" y="356"/>
                  <a:pt x="748" y="356"/>
                  <a:pt x="695" y="363"/>
                </a:cubicBezTo>
                <a:cubicBezTo>
                  <a:pt x="642" y="370"/>
                  <a:pt x="574" y="370"/>
                  <a:pt x="559" y="363"/>
                </a:cubicBezTo>
                <a:cubicBezTo>
                  <a:pt x="544" y="356"/>
                  <a:pt x="581" y="333"/>
                  <a:pt x="604" y="318"/>
                </a:cubicBezTo>
                <a:cubicBezTo>
                  <a:pt x="627" y="303"/>
                  <a:pt x="685" y="293"/>
                  <a:pt x="695" y="273"/>
                </a:cubicBezTo>
                <a:cubicBezTo>
                  <a:pt x="705" y="253"/>
                  <a:pt x="703" y="223"/>
                  <a:pt x="665" y="200"/>
                </a:cubicBezTo>
                <a:cubicBezTo>
                  <a:pt x="627" y="177"/>
                  <a:pt x="514" y="147"/>
                  <a:pt x="468" y="137"/>
                </a:cubicBezTo>
                <a:cubicBezTo>
                  <a:pt x="422" y="127"/>
                  <a:pt x="408" y="133"/>
                  <a:pt x="386" y="141"/>
                </a:cubicBezTo>
                <a:cubicBezTo>
                  <a:pt x="364" y="149"/>
                  <a:pt x="357" y="169"/>
                  <a:pt x="333" y="188"/>
                </a:cubicBezTo>
                <a:cubicBezTo>
                  <a:pt x="309" y="207"/>
                  <a:pt x="267" y="232"/>
                  <a:pt x="243" y="254"/>
                </a:cubicBezTo>
                <a:cubicBezTo>
                  <a:pt x="219" y="276"/>
                  <a:pt x="195" y="308"/>
                  <a:pt x="187" y="319"/>
                </a:cubicBezTo>
                <a:cubicBezTo>
                  <a:pt x="179" y="330"/>
                  <a:pt x="195" y="311"/>
                  <a:pt x="196" y="318"/>
                </a:cubicBezTo>
                <a:cubicBezTo>
                  <a:pt x="197" y="325"/>
                  <a:pt x="181" y="356"/>
                  <a:pt x="196" y="363"/>
                </a:cubicBezTo>
                <a:cubicBezTo>
                  <a:pt x="211" y="370"/>
                  <a:pt x="257" y="370"/>
                  <a:pt x="287" y="363"/>
                </a:cubicBezTo>
                <a:cubicBezTo>
                  <a:pt x="317" y="356"/>
                  <a:pt x="362" y="318"/>
                  <a:pt x="377" y="318"/>
                </a:cubicBezTo>
                <a:cubicBezTo>
                  <a:pt x="392" y="318"/>
                  <a:pt x="384" y="340"/>
                  <a:pt x="377" y="363"/>
                </a:cubicBezTo>
              </a:path>
            </a:pathLst>
          </a:custGeom>
          <a:solidFill>
            <a:srgbClr val="CC0000">
              <a:alpha val="10001"/>
            </a:srgbClr>
          </a:solidFill>
          <a:ln w="12700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5793" name="Freeform 17"/>
          <p:cNvSpPr>
            <a:spLocks/>
          </p:cNvSpPr>
          <p:nvPr/>
        </p:nvSpPr>
        <p:spPr bwMode="auto">
          <a:xfrm>
            <a:off x="7164388" y="2133600"/>
            <a:ext cx="803275" cy="358775"/>
          </a:xfrm>
          <a:custGeom>
            <a:avLst/>
            <a:gdLst/>
            <a:ahLst/>
            <a:cxnLst>
              <a:cxn ang="0">
                <a:pos x="181" y="181"/>
              </a:cxn>
              <a:cxn ang="0">
                <a:pos x="136" y="181"/>
              </a:cxn>
              <a:cxn ang="0">
                <a:pos x="45" y="226"/>
              </a:cxn>
              <a:cxn ang="0">
                <a:pos x="0" y="181"/>
              </a:cxn>
              <a:cxn ang="0">
                <a:pos x="45" y="136"/>
              </a:cxn>
              <a:cxn ang="0">
                <a:pos x="136" y="45"/>
              </a:cxn>
              <a:cxn ang="0">
                <a:pos x="227" y="0"/>
              </a:cxn>
              <a:cxn ang="0">
                <a:pos x="454" y="45"/>
              </a:cxn>
              <a:cxn ang="0">
                <a:pos x="499" y="90"/>
              </a:cxn>
              <a:cxn ang="0">
                <a:pos x="499" y="136"/>
              </a:cxn>
              <a:cxn ang="0">
                <a:pos x="454" y="90"/>
              </a:cxn>
              <a:cxn ang="0">
                <a:pos x="408" y="90"/>
              </a:cxn>
              <a:cxn ang="0">
                <a:pos x="317" y="136"/>
              </a:cxn>
              <a:cxn ang="0">
                <a:pos x="317" y="181"/>
              </a:cxn>
              <a:cxn ang="0">
                <a:pos x="232" y="170"/>
              </a:cxn>
              <a:cxn ang="0">
                <a:pos x="227" y="181"/>
              </a:cxn>
              <a:cxn ang="0">
                <a:pos x="181" y="181"/>
              </a:cxn>
            </a:cxnLst>
            <a:rect l="0" t="0" r="r" b="b"/>
            <a:pathLst>
              <a:path w="506" h="226">
                <a:moveTo>
                  <a:pt x="181" y="181"/>
                </a:moveTo>
                <a:cubicBezTo>
                  <a:pt x="166" y="181"/>
                  <a:pt x="159" y="174"/>
                  <a:pt x="136" y="181"/>
                </a:cubicBezTo>
                <a:cubicBezTo>
                  <a:pt x="113" y="188"/>
                  <a:pt x="68" y="226"/>
                  <a:pt x="45" y="226"/>
                </a:cubicBezTo>
                <a:cubicBezTo>
                  <a:pt x="22" y="226"/>
                  <a:pt x="0" y="196"/>
                  <a:pt x="0" y="181"/>
                </a:cubicBezTo>
                <a:cubicBezTo>
                  <a:pt x="0" y="166"/>
                  <a:pt x="22" y="159"/>
                  <a:pt x="45" y="136"/>
                </a:cubicBezTo>
                <a:cubicBezTo>
                  <a:pt x="68" y="113"/>
                  <a:pt x="106" y="68"/>
                  <a:pt x="136" y="45"/>
                </a:cubicBezTo>
                <a:cubicBezTo>
                  <a:pt x="166" y="22"/>
                  <a:pt x="174" y="0"/>
                  <a:pt x="227" y="0"/>
                </a:cubicBezTo>
                <a:cubicBezTo>
                  <a:pt x="280" y="0"/>
                  <a:pt x="409" y="30"/>
                  <a:pt x="454" y="45"/>
                </a:cubicBezTo>
                <a:cubicBezTo>
                  <a:pt x="499" y="60"/>
                  <a:pt x="492" y="75"/>
                  <a:pt x="499" y="90"/>
                </a:cubicBezTo>
                <a:cubicBezTo>
                  <a:pt x="506" y="105"/>
                  <a:pt x="506" y="136"/>
                  <a:pt x="499" y="136"/>
                </a:cubicBezTo>
                <a:cubicBezTo>
                  <a:pt x="492" y="136"/>
                  <a:pt x="469" y="98"/>
                  <a:pt x="454" y="90"/>
                </a:cubicBezTo>
                <a:cubicBezTo>
                  <a:pt x="439" y="82"/>
                  <a:pt x="431" y="82"/>
                  <a:pt x="408" y="90"/>
                </a:cubicBezTo>
                <a:cubicBezTo>
                  <a:pt x="385" y="98"/>
                  <a:pt x="332" y="121"/>
                  <a:pt x="317" y="136"/>
                </a:cubicBezTo>
                <a:cubicBezTo>
                  <a:pt x="302" y="151"/>
                  <a:pt x="331" y="175"/>
                  <a:pt x="317" y="181"/>
                </a:cubicBezTo>
                <a:cubicBezTo>
                  <a:pt x="303" y="187"/>
                  <a:pt x="247" y="170"/>
                  <a:pt x="232" y="170"/>
                </a:cubicBezTo>
                <a:cubicBezTo>
                  <a:pt x="217" y="170"/>
                  <a:pt x="235" y="179"/>
                  <a:pt x="227" y="181"/>
                </a:cubicBezTo>
                <a:cubicBezTo>
                  <a:pt x="219" y="183"/>
                  <a:pt x="196" y="181"/>
                  <a:pt x="181" y="181"/>
                </a:cubicBezTo>
                <a:close/>
              </a:path>
            </a:pathLst>
          </a:custGeom>
          <a:solidFill>
            <a:srgbClr val="FFFFCC">
              <a:alpha val="8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5794" name="Line 18"/>
          <p:cNvSpPr>
            <a:spLocks noChangeShapeType="1"/>
          </p:cNvSpPr>
          <p:nvPr/>
        </p:nvSpPr>
        <p:spPr bwMode="auto">
          <a:xfrm>
            <a:off x="7308850" y="3716338"/>
            <a:ext cx="0" cy="144462"/>
          </a:xfrm>
          <a:prstGeom prst="line">
            <a:avLst/>
          </a:prstGeom>
          <a:noFill/>
          <a:ln w="38100">
            <a:solidFill>
              <a:srgbClr val="FFCC00"/>
            </a:solidFill>
            <a:prstDash val="dash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5797" name="Line 21"/>
          <p:cNvSpPr>
            <a:spLocks noChangeShapeType="1"/>
          </p:cNvSpPr>
          <p:nvPr/>
        </p:nvSpPr>
        <p:spPr bwMode="auto">
          <a:xfrm>
            <a:off x="7524750" y="1989138"/>
            <a:ext cx="0" cy="144462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5799" name="Line 23"/>
          <p:cNvSpPr>
            <a:spLocks noChangeShapeType="1"/>
          </p:cNvSpPr>
          <p:nvPr/>
        </p:nvSpPr>
        <p:spPr bwMode="auto">
          <a:xfrm>
            <a:off x="7164388" y="2205038"/>
            <a:ext cx="144462" cy="71437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5800" name="Line 24"/>
          <p:cNvSpPr>
            <a:spLocks noChangeShapeType="1"/>
          </p:cNvSpPr>
          <p:nvPr/>
        </p:nvSpPr>
        <p:spPr bwMode="auto">
          <a:xfrm>
            <a:off x="7956550" y="2349500"/>
            <a:ext cx="144463" cy="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5801" name="Line 25"/>
          <p:cNvSpPr>
            <a:spLocks noChangeShapeType="1"/>
          </p:cNvSpPr>
          <p:nvPr/>
        </p:nvSpPr>
        <p:spPr bwMode="auto">
          <a:xfrm flipH="1">
            <a:off x="7019925" y="2492375"/>
            <a:ext cx="144463" cy="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5802" name="Line 26"/>
          <p:cNvSpPr>
            <a:spLocks noChangeShapeType="1"/>
          </p:cNvSpPr>
          <p:nvPr/>
        </p:nvSpPr>
        <p:spPr bwMode="auto">
          <a:xfrm flipV="1">
            <a:off x="7740650" y="2133600"/>
            <a:ext cx="144463" cy="71438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5803" name="Line 27"/>
          <p:cNvSpPr>
            <a:spLocks noChangeShapeType="1"/>
          </p:cNvSpPr>
          <p:nvPr/>
        </p:nvSpPr>
        <p:spPr bwMode="auto">
          <a:xfrm flipV="1">
            <a:off x="8172450" y="3716338"/>
            <a:ext cx="71438" cy="144462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5804" name="Line 28"/>
          <p:cNvSpPr>
            <a:spLocks noChangeShapeType="1"/>
          </p:cNvSpPr>
          <p:nvPr/>
        </p:nvSpPr>
        <p:spPr bwMode="auto">
          <a:xfrm flipH="1" flipV="1">
            <a:off x="6372225" y="4005263"/>
            <a:ext cx="144463" cy="144462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5805" name="Line 29"/>
          <p:cNvSpPr>
            <a:spLocks noChangeShapeType="1"/>
          </p:cNvSpPr>
          <p:nvPr/>
        </p:nvSpPr>
        <p:spPr bwMode="auto">
          <a:xfrm>
            <a:off x="7380288" y="4652963"/>
            <a:ext cx="0" cy="144462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5806" name="Line 30"/>
          <p:cNvSpPr>
            <a:spLocks noChangeShapeType="1"/>
          </p:cNvSpPr>
          <p:nvPr/>
        </p:nvSpPr>
        <p:spPr bwMode="auto">
          <a:xfrm>
            <a:off x="6877050" y="3789363"/>
            <a:ext cx="0" cy="287337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5807" name="Line 31"/>
          <p:cNvSpPr>
            <a:spLocks noChangeShapeType="1"/>
          </p:cNvSpPr>
          <p:nvPr/>
        </p:nvSpPr>
        <p:spPr bwMode="auto">
          <a:xfrm>
            <a:off x="8316913" y="4437063"/>
            <a:ext cx="0" cy="21590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5808" name="Line 32"/>
          <p:cNvSpPr>
            <a:spLocks noChangeShapeType="1"/>
          </p:cNvSpPr>
          <p:nvPr/>
        </p:nvSpPr>
        <p:spPr bwMode="auto">
          <a:xfrm>
            <a:off x="7812088" y="3716338"/>
            <a:ext cx="0" cy="217487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5809" name="Line 33"/>
          <p:cNvSpPr>
            <a:spLocks noChangeShapeType="1"/>
          </p:cNvSpPr>
          <p:nvPr/>
        </p:nvSpPr>
        <p:spPr bwMode="auto">
          <a:xfrm flipV="1">
            <a:off x="6300788" y="4581525"/>
            <a:ext cx="142875" cy="71438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5810" name="Line 34"/>
          <p:cNvSpPr>
            <a:spLocks noChangeShapeType="1"/>
          </p:cNvSpPr>
          <p:nvPr/>
        </p:nvSpPr>
        <p:spPr bwMode="auto">
          <a:xfrm>
            <a:off x="6804025" y="4797425"/>
            <a:ext cx="0" cy="144463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5812" name="Line 36"/>
          <p:cNvSpPr>
            <a:spLocks noChangeShapeType="1"/>
          </p:cNvSpPr>
          <p:nvPr/>
        </p:nvSpPr>
        <p:spPr bwMode="auto">
          <a:xfrm flipV="1">
            <a:off x="8532813" y="3860800"/>
            <a:ext cx="142875" cy="144463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5813" name="Line 37"/>
          <p:cNvSpPr>
            <a:spLocks noChangeShapeType="1"/>
          </p:cNvSpPr>
          <p:nvPr/>
        </p:nvSpPr>
        <p:spPr bwMode="auto">
          <a:xfrm>
            <a:off x="8532813" y="4365625"/>
            <a:ext cx="287337" cy="0"/>
          </a:xfrm>
          <a:prstGeom prst="line">
            <a:avLst/>
          </a:prstGeom>
          <a:noFill/>
          <a:ln w="28575">
            <a:solidFill>
              <a:srgbClr val="FFCC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5815" name="Line 39"/>
          <p:cNvSpPr>
            <a:spLocks noChangeShapeType="1"/>
          </p:cNvSpPr>
          <p:nvPr/>
        </p:nvSpPr>
        <p:spPr bwMode="auto">
          <a:xfrm>
            <a:off x="8027988" y="4581525"/>
            <a:ext cx="0" cy="71438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5816" name="Text Box 40"/>
          <p:cNvSpPr txBox="1">
            <a:spLocks noChangeArrowheads="1"/>
          </p:cNvSpPr>
          <p:nvPr/>
        </p:nvSpPr>
        <p:spPr bwMode="auto">
          <a:xfrm>
            <a:off x="6732588" y="620713"/>
            <a:ext cx="18780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2000" b="1"/>
              <a:t>Kidney of dog</a:t>
            </a:r>
          </a:p>
        </p:txBody>
      </p:sp>
      <p:sp>
        <p:nvSpPr>
          <p:cNvPr id="75817" name="Text Box 41"/>
          <p:cNvSpPr txBox="1">
            <a:spLocks noChangeArrowheads="1"/>
          </p:cNvSpPr>
          <p:nvPr/>
        </p:nvSpPr>
        <p:spPr bwMode="auto">
          <a:xfrm>
            <a:off x="6443663" y="981075"/>
            <a:ext cx="869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b="1"/>
              <a:t>cortex</a:t>
            </a:r>
          </a:p>
        </p:txBody>
      </p:sp>
      <p:sp>
        <p:nvSpPr>
          <p:cNvPr id="75818" name="Text Box 42"/>
          <p:cNvSpPr txBox="1">
            <a:spLocks noChangeArrowheads="1"/>
          </p:cNvSpPr>
          <p:nvPr/>
        </p:nvSpPr>
        <p:spPr bwMode="auto">
          <a:xfrm>
            <a:off x="7308850" y="1052513"/>
            <a:ext cx="1047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b="1"/>
              <a:t>medulla</a:t>
            </a:r>
          </a:p>
        </p:txBody>
      </p:sp>
      <p:sp>
        <p:nvSpPr>
          <p:cNvPr id="75819" name="Text Box 43"/>
          <p:cNvSpPr txBox="1">
            <a:spLocks noChangeArrowheads="1"/>
          </p:cNvSpPr>
          <p:nvPr/>
        </p:nvSpPr>
        <p:spPr bwMode="auto">
          <a:xfrm>
            <a:off x="7812088" y="1268413"/>
            <a:ext cx="17637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GB" b="1"/>
              <a:t>renal pelvis</a:t>
            </a:r>
          </a:p>
        </p:txBody>
      </p:sp>
      <p:sp>
        <p:nvSpPr>
          <p:cNvPr id="75820" name="Text Box 44"/>
          <p:cNvSpPr txBox="1">
            <a:spLocks noChangeArrowheads="1"/>
          </p:cNvSpPr>
          <p:nvPr/>
        </p:nvSpPr>
        <p:spPr bwMode="auto">
          <a:xfrm>
            <a:off x="8027988" y="27813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75821" name="Text Box 45"/>
          <p:cNvSpPr txBox="1">
            <a:spLocks noChangeArrowheads="1"/>
          </p:cNvSpPr>
          <p:nvPr/>
        </p:nvSpPr>
        <p:spPr bwMode="auto">
          <a:xfrm>
            <a:off x="7893050" y="2708275"/>
            <a:ext cx="1250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b="1" dirty="0"/>
              <a:t>collecting</a:t>
            </a:r>
          </a:p>
          <a:p>
            <a:r>
              <a:rPr lang="en-GB" b="1" dirty="0"/>
              <a:t>duct</a:t>
            </a:r>
          </a:p>
        </p:txBody>
      </p:sp>
      <p:sp>
        <p:nvSpPr>
          <p:cNvPr id="75822" name="Text Box 46"/>
          <p:cNvSpPr txBox="1">
            <a:spLocks noChangeArrowheads="1"/>
          </p:cNvSpPr>
          <p:nvPr/>
        </p:nvSpPr>
        <p:spPr bwMode="auto">
          <a:xfrm>
            <a:off x="6948488" y="2852738"/>
            <a:ext cx="831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b="1"/>
              <a:t>ureter</a:t>
            </a:r>
          </a:p>
        </p:txBody>
      </p:sp>
      <p:sp>
        <p:nvSpPr>
          <p:cNvPr id="75823" name="Line 47"/>
          <p:cNvSpPr>
            <a:spLocks noChangeShapeType="1"/>
          </p:cNvSpPr>
          <p:nvPr/>
        </p:nvSpPr>
        <p:spPr bwMode="auto">
          <a:xfrm>
            <a:off x="6804025" y="1268413"/>
            <a:ext cx="215900" cy="5048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5824" name="Line 48"/>
          <p:cNvSpPr>
            <a:spLocks noChangeShapeType="1"/>
          </p:cNvSpPr>
          <p:nvPr/>
        </p:nvSpPr>
        <p:spPr bwMode="auto">
          <a:xfrm flipH="1">
            <a:off x="7380288" y="1341438"/>
            <a:ext cx="71437" cy="6477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5825" name="Line 49"/>
          <p:cNvSpPr>
            <a:spLocks noChangeShapeType="1"/>
          </p:cNvSpPr>
          <p:nvPr/>
        </p:nvSpPr>
        <p:spPr bwMode="auto">
          <a:xfrm flipH="1">
            <a:off x="7667625" y="1557338"/>
            <a:ext cx="649288" cy="6477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5826" name="Line 50"/>
          <p:cNvSpPr>
            <a:spLocks noChangeShapeType="1"/>
          </p:cNvSpPr>
          <p:nvPr/>
        </p:nvSpPr>
        <p:spPr bwMode="auto">
          <a:xfrm flipH="1" flipV="1">
            <a:off x="8027988" y="2349500"/>
            <a:ext cx="576262" cy="3587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5827" name="Line 51"/>
          <p:cNvSpPr>
            <a:spLocks noChangeShapeType="1"/>
          </p:cNvSpPr>
          <p:nvPr/>
        </p:nvSpPr>
        <p:spPr bwMode="auto">
          <a:xfrm flipV="1">
            <a:off x="7308850" y="2781300"/>
            <a:ext cx="358775" cy="1428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5828" name="Text Box 52"/>
          <p:cNvSpPr txBox="1">
            <a:spLocks noChangeArrowheads="1"/>
          </p:cNvSpPr>
          <p:nvPr/>
        </p:nvSpPr>
        <p:spPr bwMode="auto">
          <a:xfrm>
            <a:off x="8337550" y="4724400"/>
            <a:ext cx="869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b="1"/>
              <a:t>cortex</a:t>
            </a:r>
          </a:p>
        </p:txBody>
      </p:sp>
      <p:sp>
        <p:nvSpPr>
          <p:cNvPr id="75829" name="Text Box 53"/>
          <p:cNvSpPr txBox="1">
            <a:spLocks noChangeArrowheads="1"/>
          </p:cNvSpPr>
          <p:nvPr/>
        </p:nvSpPr>
        <p:spPr bwMode="auto">
          <a:xfrm>
            <a:off x="8096250" y="5157788"/>
            <a:ext cx="1047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b="1"/>
              <a:t>medulla</a:t>
            </a:r>
          </a:p>
        </p:txBody>
      </p:sp>
      <p:sp>
        <p:nvSpPr>
          <p:cNvPr id="75830" name="Text Box 54"/>
          <p:cNvSpPr txBox="1">
            <a:spLocks noChangeArrowheads="1"/>
          </p:cNvSpPr>
          <p:nvPr/>
        </p:nvSpPr>
        <p:spPr bwMode="auto">
          <a:xfrm>
            <a:off x="7451725" y="4941888"/>
            <a:ext cx="831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b="1"/>
              <a:t>ureter</a:t>
            </a:r>
          </a:p>
        </p:txBody>
      </p:sp>
      <p:sp>
        <p:nvSpPr>
          <p:cNvPr id="75831" name="Text Box 55"/>
          <p:cNvSpPr txBox="1">
            <a:spLocks noChangeArrowheads="1"/>
          </p:cNvSpPr>
          <p:nvPr/>
        </p:nvSpPr>
        <p:spPr bwMode="auto">
          <a:xfrm>
            <a:off x="6588125" y="5253038"/>
            <a:ext cx="13033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1600" b="1"/>
              <a:t>major calyx</a:t>
            </a:r>
          </a:p>
        </p:txBody>
      </p:sp>
      <p:sp>
        <p:nvSpPr>
          <p:cNvPr id="75832" name="Text Box 56"/>
          <p:cNvSpPr txBox="1">
            <a:spLocks noChangeArrowheads="1"/>
          </p:cNvSpPr>
          <p:nvPr/>
        </p:nvSpPr>
        <p:spPr bwMode="auto">
          <a:xfrm>
            <a:off x="5940425" y="4965700"/>
            <a:ext cx="13144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1600" b="1"/>
              <a:t>minor calyx</a:t>
            </a:r>
          </a:p>
        </p:txBody>
      </p:sp>
      <p:sp>
        <p:nvSpPr>
          <p:cNvPr id="75833" name="Text Box 57"/>
          <p:cNvSpPr txBox="1">
            <a:spLocks noChangeArrowheads="1"/>
          </p:cNvSpPr>
          <p:nvPr/>
        </p:nvSpPr>
        <p:spPr bwMode="auto">
          <a:xfrm>
            <a:off x="6011863" y="3213100"/>
            <a:ext cx="1619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1600" b="1"/>
              <a:t>collecting duct</a:t>
            </a:r>
          </a:p>
        </p:txBody>
      </p:sp>
      <p:sp>
        <p:nvSpPr>
          <p:cNvPr id="75834" name="Line 58"/>
          <p:cNvSpPr>
            <a:spLocks noChangeShapeType="1"/>
          </p:cNvSpPr>
          <p:nvPr/>
        </p:nvSpPr>
        <p:spPr bwMode="auto">
          <a:xfrm>
            <a:off x="6516688" y="3500438"/>
            <a:ext cx="360362" cy="3603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5835" name="Line 59"/>
          <p:cNvSpPr>
            <a:spLocks noChangeShapeType="1"/>
          </p:cNvSpPr>
          <p:nvPr/>
        </p:nvSpPr>
        <p:spPr bwMode="auto">
          <a:xfrm flipH="1" flipV="1">
            <a:off x="8388350" y="4581525"/>
            <a:ext cx="431800" cy="2159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5836" name="Line 60"/>
          <p:cNvSpPr>
            <a:spLocks noChangeShapeType="1"/>
          </p:cNvSpPr>
          <p:nvPr/>
        </p:nvSpPr>
        <p:spPr bwMode="auto">
          <a:xfrm flipH="1" flipV="1">
            <a:off x="8101013" y="4365625"/>
            <a:ext cx="287337" cy="9350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5837" name="Line 61"/>
          <p:cNvSpPr>
            <a:spLocks noChangeShapeType="1"/>
          </p:cNvSpPr>
          <p:nvPr/>
        </p:nvSpPr>
        <p:spPr bwMode="auto">
          <a:xfrm flipH="1" flipV="1">
            <a:off x="7740650" y="4581525"/>
            <a:ext cx="215900" cy="431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5838" name="Line 62"/>
          <p:cNvSpPr>
            <a:spLocks noChangeShapeType="1"/>
          </p:cNvSpPr>
          <p:nvPr/>
        </p:nvSpPr>
        <p:spPr bwMode="auto">
          <a:xfrm flipV="1">
            <a:off x="7451725" y="4292600"/>
            <a:ext cx="0" cy="108108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5839" name="Line 63"/>
          <p:cNvSpPr>
            <a:spLocks noChangeShapeType="1"/>
          </p:cNvSpPr>
          <p:nvPr/>
        </p:nvSpPr>
        <p:spPr bwMode="auto">
          <a:xfrm flipV="1">
            <a:off x="6300788" y="4797425"/>
            <a:ext cx="431800" cy="2873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5840" name="Text Box 64"/>
          <p:cNvSpPr txBox="1">
            <a:spLocks noChangeArrowheads="1"/>
          </p:cNvSpPr>
          <p:nvPr/>
        </p:nvSpPr>
        <p:spPr bwMode="auto">
          <a:xfrm>
            <a:off x="6804025" y="5734050"/>
            <a:ext cx="170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2000" b="1"/>
              <a:t>Kidney of ox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IN" b="1" dirty="0" smtClean="0">
                <a:solidFill>
                  <a:srgbClr val="FF0000"/>
                </a:solidFill>
                <a:latin typeface="Algerian" pitchFamily="82" charset="0"/>
              </a:rPr>
              <a:t>DEVELOPMENT OF KIDNEY</a:t>
            </a:r>
            <a:r>
              <a:rPr lang="en-US" b="1" dirty="0" smtClean="0">
                <a:solidFill>
                  <a:srgbClr val="FF0000"/>
                </a:solidFill>
                <a:latin typeface="Algerian" pitchFamily="82" charset="0"/>
              </a:rPr>
              <a:t/>
            </a:r>
            <a:br>
              <a:rPr lang="en-US" b="1" dirty="0" smtClean="0">
                <a:solidFill>
                  <a:srgbClr val="FF0000"/>
                </a:solidFill>
                <a:latin typeface="Algerian" pitchFamily="82" charset="0"/>
              </a:rPr>
            </a:br>
            <a:endParaRPr lang="en-US" b="1" dirty="0">
              <a:solidFill>
                <a:srgbClr val="FF0000"/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IN" dirty="0" smtClean="0"/>
              <a:t>Formation</a:t>
            </a:r>
            <a:endParaRPr lang="en-US" dirty="0" smtClean="0"/>
          </a:p>
          <a:p>
            <a:pPr lvl="0"/>
            <a:r>
              <a:rPr lang="en-IN" dirty="0" smtClean="0"/>
              <a:t>Ascent</a:t>
            </a:r>
            <a:endParaRPr lang="en-US" dirty="0" smtClean="0"/>
          </a:p>
          <a:p>
            <a:pPr lvl="0"/>
            <a:r>
              <a:rPr lang="en-IN" dirty="0" smtClean="0"/>
              <a:t>Rotation</a:t>
            </a:r>
            <a:endParaRPr lang="en-US" dirty="0" smtClean="0"/>
          </a:p>
          <a:p>
            <a:pPr lvl="0"/>
            <a:r>
              <a:rPr lang="en-IN" dirty="0" smtClean="0"/>
              <a:t>Shaping of kidney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3411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53000"/>
          </a:xfrm>
        </p:spPr>
        <p:txBody>
          <a:bodyPr/>
          <a:lstStyle/>
          <a:p>
            <a:pPr lvl="0">
              <a:buNone/>
            </a:pPr>
            <a:r>
              <a:rPr lang="en-IN" b="1" dirty="0" smtClean="0"/>
              <a:t>A.  Formation </a:t>
            </a:r>
            <a:r>
              <a:rPr lang="en-IN" dirty="0" smtClean="0"/>
              <a:t>: </a:t>
            </a:r>
            <a:r>
              <a:rPr lang="en-IN" dirty="0" err="1" smtClean="0"/>
              <a:t>Metanephric</a:t>
            </a:r>
            <a:r>
              <a:rPr lang="en-IN" dirty="0" smtClean="0"/>
              <a:t> kidney develops in </a:t>
            </a:r>
            <a:r>
              <a:rPr lang="en-IN" dirty="0" err="1" smtClean="0"/>
              <a:t>lumbosacral</a:t>
            </a:r>
            <a:r>
              <a:rPr lang="en-IN" dirty="0" smtClean="0"/>
              <a:t> region.</a:t>
            </a:r>
          </a:p>
          <a:p>
            <a:pPr lvl="0"/>
            <a:r>
              <a:rPr lang="en-IN" dirty="0" smtClean="0"/>
              <a:t> </a:t>
            </a:r>
            <a:r>
              <a:rPr lang="en-IN" b="1" dirty="0" smtClean="0">
                <a:solidFill>
                  <a:srgbClr val="FF0000"/>
                </a:solidFill>
              </a:rPr>
              <a:t>Kidney develops from – </a:t>
            </a:r>
          </a:p>
          <a:p>
            <a:pPr lvl="0"/>
            <a:endParaRPr lang="en-US" b="1" dirty="0" smtClean="0">
              <a:solidFill>
                <a:srgbClr val="FF0000"/>
              </a:solidFill>
            </a:endParaRPr>
          </a:p>
          <a:p>
            <a:pPr lvl="0">
              <a:buNone/>
            </a:pPr>
            <a:r>
              <a:rPr lang="en-IN" b="1" dirty="0" smtClean="0">
                <a:solidFill>
                  <a:srgbClr val="00B0F0"/>
                </a:solidFill>
              </a:rPr>
              <a:t>1.   Collecting Part</a:t>
            </a:r>
            <a:r>
              <a:rPr lang="en-IN" dirty="0" smtClean="0">
                <a:solidFill>
                  <a:srgbClr val="00B0F0"/>
                </a:solidFill>
              </a:rPr>
              <a:t> </a:t>
            </a:r>
            <a:r>
              <a:rPr lang="en-IN" dirty="0" smtClean="0"/>
              <a:t>– </a:t>
            </a:r>
            <a:r>
              <a:rPr lang="en-IN" dirty="0" smtClean="0">
                <a:solidFill>
                  <a:srgbClr val="FF0000"/>
                </a:solidFill>
              </a:rPr>
              <a:t>Ureteric bud </a:t>
            </a:r>
            <a:r>
              <a:rPr lang="en-IN" dirty="0" smtClean="0"/>
              <a:t>(Arise </a:t>
            </a:r>
            <a:r>
              <a:rPr lang="en-IN" dirty="0" err="1" smtClean="0"/>
              <a:t>fom</a:t>
            </a:r>
            <a:r>
              <a:rPr lang="en-IN" dirty="0" smtClean="0"/>
              <a:t> caudal aspect of Mesonephric duct MND)</a:t>
            </a:r>
            <a:endParaRPr lang="en-US" dirty="0" smtClean="0"/>
          </a:p>
          <a:p>
            <a:pPr lvl="0"/>
            <a:r>
              <a:rPr lang="en-IN" dirty="0" smtClean="0"/>
              <a:t>Pelvis of </a:t>
            </a:r>
            <a:r>
              <a:rPr lang="en-IN" dirty="0" err="1" smtClean="0"/>
              <a:t>ureter</a:t>
            </a:r>
            <a:endParaRPr lang="en-US" dirty="0" smtClean="0"/>
          </a:p>
          <a:p>
            <a:pPr lvl="0"/>
            <a:r>
              <a:rPr lang="en-IN" dirty="0" smtClean="0"/>
              <a:t>Major calyx</a:t>
            </a:r>
            <a:endParaRPr lang="en-US" dirty="0" smtClean="0"/>
          </a:p>
          <a:p>
            <a:pPr lvl="0"/>
            <a:r>
              <a:rPr lang="en-IN" dirty="0" smtClean="0"/>
              <a:t>Minor Calyx</a:t>
            </a:r>
            <a:endParaRPr lang="en-US" dirty="0" smtClean="0"/>
          </a:p>
          <a:p>
            <a:pPr lvl="0"/>
            <a:r>
              <a:rPr lang="en-IN" dirty="0" smtClean="0"/>
              <a:t>Collecting tubules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en-IN" b="1" dirty="0" smtClean="0">
                <a:solidFill>
                  <a:srgbClr val="00B0F0"/>
                </a:solidFill>
              </a:rPr>
              <a:t>2.   Excretory part</a:t>
            </a:r>
            <a:r>
              <a:rPr lang="en-IN" dirty="0" smtClean="0">
                <a:solidFill>
                  <a:srgbClr val="00B0F0"/>
                </a:solidFill>
              </a:rPr>
              <a:t> –  </a:t>
            </a:r>
            <a:r>
              <a:rPr lang="en-IN" dirty="0" err="1" smtClean="0">
                <a:solidFill>
                  <a:srgbClr val="FF0000"/>
                </a:solidFill>
              </a:rPr>
              <a:t>Metanephric</a:t>
            </a:r>
            <a:r>
              <a:rPr lang="en-IN" dirty="0" smtClean="0">
                <a:solidFill>
                  <a:srgbClr val="FF0000"/>
                </a:solidFill>
              </a:rPr>
              <a:t> </a:t>
            </a:r>
            <a:r>
              <a:rPr lang="en-IN" dirty="0" err="1" smtClean="0">
                <a:solidFill>
                  <a:srgbClr val="FF0000"/>
                </a:solidFill>
              </a:rPr>
              <a:t>blastema</a:t>
            </a:r>
            <a:r>
              <a:rPr lang="en-IN" dirty="0" smtClean="0">
                <a:solidFill>
                  <a:srgbClr val="FF0000"/>
                </a:solidFill>
              </a:rPr>
              <a:t> </a:t>
            </a:r>
            <a:r>
              <a:rPr lang="en-IN" dirty="0" smtClean="0"/>
              <a:t>(Derived from lower part of Nephrogenic cord)</a:t>
            </a:r>
            <a:endParaRPr lang="en-US" dirty="0" smtClean="0"/>
          </a:p>
          <a:p>
            <a:pPr lvl="0"/>
            <a:r>
              <a:rPr lang="en-IN" dirty="0" smtClean="0"/>
              <a:t>Bowman’s capsule</a:t>
            </a:r>
            <a:endParaRPr lang="en-US" dirty="0" smtClean="0"/>
          </a:p>
          <a:p>
            <a:pPr lvl="0"/>
            <a:r>
              <a:rPr lang="en-IN" dirty="0" err="1" smtClean="0"/>
              <a:t>Proxymal</a:t>
            </a:r>
            <a:r>
              <a:rPr lang="en-IN" dirty="0" smtClean="0"/>
              <a:t> </a:t>
            </a:r>
            <a:r>
              <a:rPr lang="en-IN" dirty="0" err="1" smtClean="0"/>
              <a:t>convulated</a:t>
            </a:r>
            <a:r>
              <a:rPr lang="en-IN" dirty="0" smtClean="0"/>
              <a:t> tubule</a:t>
            </a:r>
            <a:endParaRPr lang="en-US" dirty="0" smtClean="0"/>
          </a:p>
          <a:p>
            <a:pPr lvl="0"/>
            <a:r>
              <a:rPr lang="en-IN" dirty="0" smtClean="0"/>
              <a:t>Loop of </a:t>
            </a:r>
            <a:r>
              <a:rPr lang="en-IN" dirty="0" err="1" smtClean="0"/>
              <a:t>Henle</a:t>
            </a:r>
            <a:endParaRPr lang="en-US" dirty="0" smtClean="0"/>
          </a:p>
          <a:p>
            <a:pPr lvl="0"/>
            <a:r>
              <a:rPr lang="en-IN" dirty="0" smtClean="0"/>
              <a:t>Distal </a:t>
            </a:r>
            <a:r>
              <a:rPr lang="en-IN" dirty="0" err="1" smtClean="0"/>
              <a:t>convulated</a:t>
            </a:r>
            <a:r>
              <a:rPr lang="en-IN" dirty="0" smtClean="0"/>
              <a:t> tubule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7" descr="Picture1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09800"/>
            <a:ext cx="8652490" cy="3886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DELL\Desktop\Urogenital system dev\Development-of-the-Bladder-Ureter-Mesonephric-Duct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533400"/>
            <a:ext cx="8776096" cy="5943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E6103DE-C10B-EB45-9700-45C560BA7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 descr="Diagram&#10;&#10;Description automatically generated">
            <a:extLst>
              <a:ext uri="{FF2B5EF4-FFF2-40B4-BE49-F238E27FC236}">
                <a16:creationId xmlns="" xmlns:a16="http://schemas.microsoft.com/office/drawing/2014/main" id="{6A6D7AC3-6F4B-C3AF-EE09-56412E7616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1600"/>
            <a:ext cx="9081689" cy="4198776"/>
          </a:xfrm>
        </p:spPr>
      </p:pic>
    </p:spTree>
    <p:extLst>
      <p:ext uri="{BB962C8B-B14F-4D97-AF65-F5344CB8AC3E}">
        <p14:creationId xmlns="" xmlns:p14="http://schemas.microsoft.com/office/powerpoint/2010/main" val="4008914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6C6009B-A3EC-824A-88A1-C688B5A01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 descr="Diagram&#10;&#10;Description automatically generated">
            <a:extLst>
              <a:ext uri="{FF2B5EF4-FFF2-40B4-BE49-F238E27FC236}">
                <a16:creationId xmlns="" xmlns:a16="http://schemas.microsoft.com/office/drawing/2014/main" id="{15B55D21-3FD2-816E-2B96-97ECAE3F46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0" y="1524000"/>
            <a:ext cx="9113010" cy="4137894"/>
          </a:xfrm>
        </p:spPr>
      </p:pic>
    </p:spTree>
    <p:extLst>
      <p:ext uri="{BB962C8B-B14F-4D97-AF65-F5344CB8AC3E}">
        <p14:creationId xmlns="" xmlns:p14="http://schemas.microsoft.com/office/powerpoint/2010/main" val="80016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DELL\Desktop\Urogenital system dev\embryology-urogenital-system-18-72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091" y="308770"/>
            <a:ext cx="8732307" cy="65492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3411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410200"/>
          </a:xfrm>
        </p:spPr>
        <p:txBody>
          <a:bodyPr/>
          <a:lstStyle/>
          <a:p>
            <a:pPr lvl="0" algn="just">
              <a:buNone/>
            </a:pPr>
            <a:r>
              <a:rPr lang="en-IN" b="1" dirty="0" smtClean="0">
                <a:solidFill>
                  <a:srgbClr val="FF0000"/>
                </a:solidFill>
              </a:rPr>
              <a:t>B.  Ascent  Of  Kidney</a:t>
            </a:r>
            <a:r>
              <a:rPr lang="en-IN" dirty="0" smtClean="0">
                <a:solidFill>
                  <a:srgbClr val="FF0000"/>
                </a:solidFill>
              </a:rPr>
              <a:t> </a:t>
            </a:r>
            <a:r>
              <a:rPr lang="en-IN" dirty="0" smtClean="0"/>
              <a:t>: </a:t>
            </a:r>
          </a:p>
          <a:p>
            <a:pPr lvl="0" algn="just">
              <a:buNone/>
            </a:pPr>
            <a:r>
              <a:rPr lang="en-IN" dirty="0" smtClean="0"/>
              <a:t>    Initially kidney lie in front of sacrum. From here it ascends up to the adult position </a:t>
            </a:r>
            <a:r>
              <a:rPr lang="en-IN" dirty="0" err="1" smtClean="0"/>
              <a:t>ie</a:t>
            </a:r>
            <a:r>
              <a:rPr lang="en-IN" dirty="0" smtClean="0"/>
              <a:t>. Lumbar region in 9</a:t>
            </a:r>
            <a:r>
              <a:rPr lang="en-IN" baseline="30000" dirty="0" smtClean="0"/>
              <a:t>th</a:t>
            </a:r>
            <a:r>
              <a:rPr lang="en-IN" dirty="0" smtClean="0"/>
              <a:t> week.</a:t>
            </a:r>
            <a:endParaRPr lang="en-US" dirty="0" smtClean="0"/>
          </a:p>
          <a:p>
            <a:pPr algn="just">
              <a:buNone/>
            </a:pPr>
            <a:r>
              <a:rPr lang="en-IN" dirty="0" smtClean="0"/>
              <a:t>    </a:t>
            </a:r>
            <a:r>
              <a:rPr lang="en-IN" b="1" dirty="0" smtClean="0">
                <a:solidFill>
                  <a:srgbClr val="7030A0"/>
                </a:solidFill>
              </a:rPr>
              <a:t>Factors responsible for ascent – </a:t>
            </a:r>
            <a:endParaRPr lang="en-US" b="1" dirty="0" smtClean="0">
              <a:solidFill>
                <a:srgbClr val="7030A0"/>
              </a:solidFill>
            </a:endParaRPr>
          </a:p>
          <a:p>
            <a:pPr lvl="0" algn="just"/>
            <a:r>
              <a:rPr lang="en-IN" dirty="0" smtClean="0"/>
              <a:t>Continuous lengthening of </a:t>
            </a:r>
            <a:r>
              <a:rPr lang="en-IN" dirty="0" err="1" smtClean="0"/>
              <a:t>ureteric</a:t>
            </a:r>
            <a:r>
              <a:rPr lang="en-IN" dirty="0" smtClean="0"/>
              <a:t> bud</a:t>
            </a:r>
            <a:endParaRPr lang="en-US" dirty="0" smtClean="0"/>
          </a:p>
          <a:p>
            <a:pPr lvl="0" algn="just"/>
            <a:r>
              <a:rPr lang="en-IN" dirty="0" smtClean="0"/>
              <a:t>Diminution of </a:t>
            </a:r>
            <a:r>
              <a:rPr lang="en-IN" dirty="0" err="1" smtClean="0"/>
              <a:t>fetal</a:t>
            </a:r>
            <a:r>
              <a:rPr lang="en-IN" dirty="0" smtClean="0"/>
              <a:t> curvature</a:t>
            </a:r>
            <a:endParaRPr lang="en-US" dirty="0" smtClean="0"/>
          </a:p>
          <a:p>
            <a:pPr lvl="0" algn="just"/>
            <a:r>
              <a:rPr lang="en-IN" dirty="0" smtClean="0"/>
              <a:t>Pelvic cavity not suits for its growth so pelvic viscera displaces kidney upwards</a:t>
            </a:r>
            <a:endParaRPr lang="en-US" dirty="0" smtClean="0"/>
          </a:p>
          <a:p>
            <a:pPr lvl="0" algn="just"/>
            <a:r>
              <a:rPr lang="en-IN" dirty="0" smtClean="0"/>
              <a:t>It ascends in search of better nutrition</a:t>
            </a:r>
            <a:endParaRPr lang="en-US" dirty="0" smtClean="0"/>
          </a:p>
          <a:p>
            <a:pPr algn="just"/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310662" y="304800"/>
            <a:ext cx="8528538" cy="1143000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rgbClr val="FFC000"/>
                </a:solidFill>
              </a:rPr>
              <a:t>Ascent of the Kidneys</a:t>
            </a:r>
            <a:endParaRPr lang="en-US" sz="3600" b="1" dirty="0">
              <a:solidFill>
                <a:srgbClr val="FFC000"/>
              </a:solidFill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7908" y="1676400"/>
            <a:ext cx="8598877" cy="5181600"/>
          </a:xfrm>
        </p:spPr>
        <p:txBody>
          <a:bodyPr>
            <a:normAutofit/>
          </a:bodyPr>
          <a:lstStyle/>
          <a:p>
            <a:pPr algn="just"/>
            <a:r>
              <a:rPr lang="en-US" sz="2400" dirty="0"/>
              <a:t>In the 6</a:t>
            </a:r>
            <a:r>
              <a:rPr lang="en-US" sz="2400" baseline="30000" dirty="0"/>
              <a:t>th</a:t>
            </a:r>
            <a:r>
              <a:rPr lang="en-US" sz="2400" dirty="0"/>
              <a:t> week the kidneys begin to ascend from the sacral region to their position in the upper abdomen.</a:t>
            </a:r>
          </a:p>
          <a:p>
            <a:pPr algn="just"/>
            <a:r>
              <a:rPr lang="en-US" sz="2400" dirty="0"/>
              <a:t>The </a:t>
            </a:r>
            <a:r>
              <a:rPr lang="en-US" sz="2400" dirty="0" err="1"/>
              <a:t>metanephric</a:t>
            </a:r>
            <a:r>
              <a:rPr lang="en-US" sz="2400" dirty="0"/>
              <a:t> ducts elongate and become the </a:t>
            </a:r>
            <a:r>
              <a:rPr lang="en-US" sz="2400" dirty="0" err="1"/>
              <a:t>ureters</a:t>
            </a:r>
            <a:r>
              <a:rPr lang="en-US" sz="2400" dirty="0"/>
              <a:t>.</a:t>
            </a:r>
          </a:p>
          <a:p>
            <a:pPr algn="just"/>
            <a:r>
              <a:rPr lang="en-US" sz="2400" dirty="0"/>
              <a:t>As the kidney ascends it receives new segmental arteries from the aorta and loses those vessels below (“climbing a ladder”).  Thus sometimes there is more than one renal artery.</a:t>
            </a:r>
          </a:p>
          <a:p>
            <a:pPr algn="just"/>
            <a:r>
              <a:rPr lang="en-US" sz="2400" dirty="0"/>
              <a:t>Sometimes one kidney fails to ascend =&gt; pelvic kidney</a:t>
            </a:r>
          </a:p>
          <a:p>
            <a:pPr algn="just"/>
            <a:r>
              <a:rPr lang="en-US" sz="2400" dirty="0"/>
              <a:t>Sometimes the left and right kidneys become attached in the pelvis then the horseshoe kidney can’t ascend above the inferior mesenteric artery  </a:t>
            </a: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791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029200"/>
          </a:xfrm>
        </p:spPr>
        <p:txBody>
          <a:bodyPr/>
          <a:lstStyle/>
          <a:p>
            <a:pPr lvl="0" algn="just">
              <a:buNone/>
            </a:pPr>
            <a:r>
              <a:rPr lang="en-IN" b="1" dirty="0" smtClean="0">
                <a:solidFill>
                  <a:srgbClr val="7030A0"/>
                </a:solidFill>
              </a:rPr>
              <a:t>3. Rotation of Kidney</a:t>
            </a:r>
            <a:r>
              <a:rPr lang="en-IN" dirty="0" smtClean="0">
                <a:solidFill>
                  <a:srgbClr val="7030A0"/>
                </a:solidFill>
              </a:rPr>
              <a:t> </a:t>
            </a:r>
            <a:r>
              <a:rPr lang="en-IN" dirty="0" smtClean="0"/>
              <a:t>: Initially </a:t>
            </a:r>
            <a:r>
              <a:rPr lang="en-IN" dirty="0" err="1" smtClean="0"/>
              <a:t>hilum</a:t>
            </a:r>
            <a:r>
              <a:rPr lang="en-IN" dirty="0" smtClean="0"/>
              <a:t> of </a:t>
            </a:r>
            <a:r>
              <a:rPr lang="en-IN" dirty="0" err="1" smtClean="0"/>
              <a:t>kiney</a:t>
            </a:r>
            <a:r>
              <a:rPr lang="en-IN" dirty="0" smtClean="0"/>
              <a:t> is directed ventrally. After rotation </a:t>
            </a:r>
            <a:r>
              <a:rPr lang="en-IN" dirty="0" err="1" smtClean="0"/>
              <a:t>hilum</a:t>
            </a:r>
            <a:r>
              <a:rPr lang="en-IN" dirty="0" smtClean="0"/>
              <a:t> is directed medially.</a:t>
            </a:r>
          </a:p>
          <a:p>
            <a:pPr lvl="0" algn="just"/>
            <a:endParaRPr lang="en-US" dirty="0" smtClean="0"/>
          </a:p>
          <a:p>
            <a:pPr lvl="0" algn="just">
              <a:buNone/>
            </a:pPr>
            <a:r>
              <a:rPr lang="en-IN" b="1" dirty="0" smtClean="0">
                <a:solidFill>
                  <a:srgbClr val="7030A0"/>
                </a:solidFill>
              </a:rPr>
              <a:t>4.  Shaping of kidney </a:t>
            </a:r>
            <a:r>
              <a:rPr lang="en-IN" b="1" dirty="0" smtClean="0"/>
              <a:t>:</a:t>
            </a:r>
            <a:r>
              <a:rPr lang="en-IN" dirty="0" smtClean="0"/>
              <a:t> Embryonic kidney is </a:t>
            </a:r>
            <a:r>
              <a:rPr lang="en-IN" dirty="0" err="1" smtClean="0"/>
              <a:t>lobulated</a:t>
            </a:r>
            <a:r>
              <a:rPr lang="en-IN" dirty="0" smtClean="0"/>
              <a:t> as parenchyma is not completely </a:t>
            </a:r>
            <a:r>
              <a:rPr lang="en-IN" dirty="0" err="1" smtClean="0"/>
              <a:t>formed.At</a:t>
            </a:r>
            <a:r>
              <a:rPr lang="en-IN" dirty="0" smtClean="0"/>
              <a:t> infancy parenchyma is completely formed gives smooth appearance of </a:t>
            </a:r>
            <a:r>
              <a:rPr lang="en-IN" dirty="0" err="1" smtClean="0"/>
              <a:t>fetal</a:t>
            </a:r>
            <a:r>
              <a:rPr lang="en-IN" dirty="0" smtClean="0"/>
              <a:t> kidney.</a:t>
            </a:r>
            <a:endParaRPr lang="en-US" dirty="0" smtClean="0"/>
          </a:p>
          <a:p>
            <a:pPr algn="just"/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15043F1-2E89-4C46-90C7-94E28B067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091569F-67BB-1A46-BB47-1577F475142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19200"/>
            <a:ext cx="9144000" cy="400279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50070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057400"/>
          </a:xfrm>
        </p:spPr>
        <p:txBody>
          <a:bodyPr>
            <a:normAutofit fontScale="90000"/>
          </a:bodyPr>
          <a:lstStyle/>
          <a:p>
            <a:pPr algn="ctr"/>
            <a:r>
              <a:rPr lang="en-IN" sz="4900" b="1" dirty="0" smtClean="0">
                <a:solidFill>
                  <a:srgbClr val="7030A0"/>
                </a:solidFill>
              </a:rPr>
              <a:t>Anomalies related to development of kidney 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562600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en-IN" dirty="0" smtClean="0"/>
              <a:t>1. Renal agenesis – Kidney may be absent at one side or both side. It give rise to </a:t>
            </a:r>
            <a:r>
              <a:rPr lang="en-IN" dirty="0" err="1" smtClean="0"/>
              <a:t>Olighydramnios</a:t>
            </a:r>
            <a:r>
              <a:rPr lang="en-IN" dirty="0" smtClean="0"/>
              <a:t> (SALL-1, PAX-2, EYA-1 Genes involved).</a:t>
            </a:r>
            <a:endParaRPr lang="en-US" dirty="0" smtClean="0"/>
          </a:p>
          <a:p>
            <a:pPr lvl="0">
              <a:buNone/>
            </a:pPr>
            <a:r>
              <a:rPr lang="en-IN" dirty="0" smtClean="0"/>
              <a:t>2. Renal </a:t>
            </a:r>
            <a:r>
              <a:rPr lang="en-IN" dirty="0" err="1" smtClean="0"/>
              <a:t>hypoplasia</a:t>
            </a:r>
            <a:r>
              <a:rPr lang="en-IN" dirty="0" smtClean="0"/>
              <a:t> – Underdeveloped kidney</a:t>
            </a:r>
            <a:endParaRPr lang="en-US" dirty="0" smtClean="0"/>
          </a:p>
          <a:p>
            <a:pPr lvl="0">
              <a:buNone/>
            </a:pPr>
            <a:r>
              <a:rPr lang="en-IN" dirty="0" smtClean="0"/>
              <a:t>3. Renal hyperplasia – Overdeveloped kidney</a:t>
            </a:r>
            <a:endParaRPr lang="en-US" dirty="0" smtClean="0"/>
          </a:p>
          <a:p>
            <a:pPr lvl="0">
              <a:buNone/>
            </a:pPr>
            <a:r>
              <a:rPr lang="en-IN" dirty="0" smtClean="0">
                <a:solidFill>
                  <a:srgbClr val="00B050"/>
                </a:solidFill>
              </a:rPr>
              <a:t>    Anomalies in position – </a:t>
            </a:r>
            <a:endParaRPr lang="en-US" dirty="0" smtClean="0">
              <a:solidFill>
                <a:srgbClr val="00B050"/>
              </a:solidFill>
            </a:endParaRPr>
          </a:p>
          <a:p>
            <a:pPr lvl="0"/>
            <a:r>
              <a:rPr lang="en-IN" dirty="0" smtClean="0"/>
              <a:t>Faulty ascent – Sacral, Lower lumbar, Thoracic kidney</a:t>
            </a:r>
            <a:endParaRPr lang="en-US" dirty="0" smtClean="0"/>
          </a:p>
          <a:p>
            <a:pPr lvl="0"/>
            <a:r>
              <a:rPr lang="en-IN" dirty="0" smtClean="0"/>
              <a:t>Both kidney lie on one side</a:t>
            </a:r>
            <a:endParaRPr lang="en-US" dirty="0" smtClean="0"/>
          </a:p>
          <a:p>
            <a:pPr lvl="0"/>
            <a:r>
              <a:rPr lang="en-IN" dirty="0" smtClean="0"/>
              <a:t>Both kidney displaces towards opposite side. It is indicated by </a:t>
            </a:r>
            <a:r>
              <a:rPr lang="en-IN" dirty="0" smtClean="0">
                <a:solidFill>
                  <a:srgbClr val="FF0000"/>
                </a:solidFill>
              </a:rPr>
              <a:t>Crossing of </a:t>
            </a:r>
            <a:r>
              <a:rPr lang="en-IN" dirty="0" err="1" smtClean="0">
                <a:solidFill>
                  <a:srgbClr val="FF0000"/>
                </a:solidFill>
              </a:rPr>
              <a:t>ureters</a:t>
            </a:r>
            <a:r>
              <a:rPr lang="en-IN" dirty="0" smtClean="0"/>
              <a:t>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0B06546-80BF-C046-AEAE-B0F4FB6260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6408" y="1690688"/>
            <a:ext cx="3868942" cy="4486275"/>
          </a:xfrm>
        </p:spPr>
        <p:txBody>
          <a:bodyPr/>
          <a:lstStyle/>
          <a:p>
            <a:pPr marL="0" indent="0">
              <a:buNone/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– Pelvic kidney: Kidney lies in pelvic cavity.</a:t>
            </a:r>
          </a:p>
          <a:p>
            <a:pPr marL="0" indent="0">
              <a:buNone/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– Lower lumbar kidneys: Kidney lies against lower lumbar vertebrae.</a:t>
            </a:r>
          </a:p>
          <a:p>
            <a:pPr marL="0" indent="0">
              <a:buNone/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– Thoracic kidneys: Abnormally high ascent of kidneys in thoracic cavity.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="" xmlns:a16="http://schemas.microsoft.com/office/drawing/2014/main" id="{DA4EE74B-AAF8-E949-919D-C2ACDAB9811F}"/>
              </a:ext>
            </a:extLst>
          </p:cNvPr>
          <p:cNvSpPr txBox="1">
            <a:spLocks/>
          </p:cNvSpPr>
          <p:nvPr/>
        </p:nvSpPr>
        <p:spPr>
          <a:xfrm>
            <a:off x="525780" y="341506"/>
            <a:ext cx="7886700" cy="5525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N" sz="3600" dirty="0">
                <a:latin typeface="Arial" panose="020B0604020202020204" pitchFamily="34" charset="0"/>
                <a:cs typeface="Arial" panose="020B0604020202020204" pitchFamily="34" charset="0"/>
              </a:rPr>
              <a:t>Anomalies of ascent of kidney 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="" xmlns:a16="http://schemas.microsoft.com/office/drawing/2014/main" id="{6B20E6F6-3DB5-EC45-8E48-177035F29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z="1100" dirty="0">
                <a:latin typeface="Arial" panose="020B0604020202020204" pitchFamily="34" charset="0"/>
                <a:cs typeface="Arial" panose="020B0604020202020204" pitchFamily="34" charset="0"/>
              </a:rPr>
              <a:t>Human Embryology/Yogesh Sontakke/2nd </a:t>
            </a:r>
            <a:r>
              <a:rPr lang="en-IN" sz="1100" dirty="0" err="1">
                <a:latin typeface="Arial" panose="020B0604020202020204" pitchFamily="34" charset="0"/>
                <a:cs typeface="Arial" panose="020B0604020202020204" pitchFamily="34" charset="0"/>
              </a:rPr>
              <a:t>edn</a:t>
            </a:r>
            <a:r>
              <a:rPr lang="en-IN" sz="1100" dirty="0">
                <a:latin typeface="Arial" panose="020B0604020202020204" pitchFamily="34" charset="0"/>
                <a:cs typeface="Arial" panose="020B0604020202020204" pitchFamily="34" charset="0"/>
              </a:rPr>
              <a:t>/CBS Publishers</a:t>
            </a:r>
          </a:p>
        </p:txBody>
      </p:sp>
      <p:pic>
        <p:nvPicPr>
          <p:cNvPr id="8" name="Picture 7" descr="Diagram&#10;&#10;Description automatically generated">
            <a:extLst>
              <a:ext uri="{FF2B5EF4-FFF2-40B4-BE49-F238E27FC236}">
                <a16:creationId xmlns="" xmlns:a16="http://schemas.microsoft.com/office/drawing/2014/main" id="{8CCEAB8A-9668-8E38-459D-FCEC94FB03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5788"/>
            <a:ext cx="4114800" cy="512942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683551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791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715000"/>
          </a:xfrm>
        </p:spPr>
        <p:txBody>
          <a:bodyPr>
            <a:normAutofit/>
          </a:bodyPr>
          <a:lstStyle/>
          <a:p>
            <a:pPr lvl="0"/>
            <a:r>
              <a:rPr lang="en-IN" dirty="0" err="1" smtClean="0"/>
              <a:t>Malrotation</a:t>
            </a:r>
            <a:r>
              <a:rPr lang="en-IN" dirty="0" smtClean="0"/>
              <a:t> of kidney – </a:t>
            </a:r>
            <a:r>
              <a:rPr lang="en-IN" dirty="0" err="1" smtClean="0"/>
              <a:t>Hilum</a:t>
            </a:r>
            <a:r>
              <a:rPr lang="en-IN" dirty="0" smtClean="0"/>
              <a:t> of kidney may be on ventral or lateral side</a:t>
            </a:r>
            <a:endParaRPr lang="en-US" dirty="0" smtClean="0"/>
          </a:p>
          <a:p>
            <a:pPr lvl="0">
              <a:buNone/>
            </a:pPr>
            <a:r>
              <a:rPr lang="en-IN" dirty="0" smtClean="0"/>
              <a:t>   </a:t>
            </a:r>
            <a:r>
              <a:rPr lang="en-IN" b="1" dirty="0" smtClean="0">
                <a:solidFill>
                  <a:srgbClr val="FF0000"/>
                </a:solidFill>
              </a:rPr>
              <a:t>Anomalies in shape – </a:t>
            </a:r>
            <a:endParaRPr lang="en-US" b="1" dirty="0" smtClean="0">
              <a:solidFill>
                <a:srgbClr val="FF0000"/>
              </a:solidFill>
            </a:endParaRPr>
          </a:p>
          <a:p>
            <a:pPr lvl="0"/>
            <a:r>
              <a:rPr lang="en-IN" dirty="0" err="1" smtClean="0"/>
              <a:t>Lobulated</a:t>
            </a:r>
            <a:r>
              <a:rPr lang="en-IN" dirty="0" smtClean="0"/>
              <a:t> kidney</a:t>
            </a:r>
            <a:endParaRPr lang="en-US" dirty="0" smtClean="0"/>
          </a:p>
          <a:p>
            <a:pPr lvl="0"/>
            <a:r>
              <a:rPr lang="en-IN" b="1" dirty="0" smtClean="0">
                <a:solidFill>
                  <a:srgbClr val="00B050"/>
                </a:solidFill>
              </a:rPr>
              <a:t>Horseshoe  shaped  kidney</a:t>
            </a:r>
            <a:r>
              <a:rPr lang="en-IN" dirty="0" smtClean="0">
                <a:solidFill>
                  <a:srgbClr val="00B050"/>
                </a:solidFill>
              </a:rPr>
              <a:t> </a:t>
            </a:r>
            <a:r>
              <a:rPr lang="en-IN" dirty="0" smtClean="0"/>
              <a:t>– Two sides of kidney are fused at lower pole by isthmus.</a:t>
            </a:r>
            <a:endParaRPr lang="en-US" dirty="0" smtClean="0"/>
          </a:p>
          <a:p>
            <a:pPr lvl="0"/>
            <a:r>
              <a:rPr lang="en-IN" dirty="0" smtClean="0"/>
              <a:t>Fusion at upper pole of kidney</a:t>
            </a:r>
            <a:endParaRPr lang="en-US" dirty="0" smtClean="0"/>
          </a:p>
          <a:p>
            <a:pPr lvl="0"/>
            <a:r>
              <a:rPr lang="en-IN" dirty="0" smtClean="0"/>
              <a:t>Pancake kidney – Excessive fusion</a:t>
            </a:r>
            <a:endParaRPr lang="en-US" dirty="0" smtClean="0"/>
          </a:p>
          <a:p>
            <a:pPr lvl="0"/>
            <a:r>
              <a:rPr lang="en-IN" dirty="0" smtClean="0"/>
              <a:t>Floating kidney – Suspended from posterior </a:t>
            </a:r>
            <a:r>
              <a:rPr lang="en-IN" dirty="0" err="1" smtClean="0"/>
              <a:t>bodywall</a:t>
            </a:r>
            <a:r>
              <a:rPr lang="en-IN" dirty="0" smtClean="0"/>
              <a:t> by folds of peritoneum.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6" descr="Diagram&#10;&#10;Description automatically generated">
            <a:extLst>
              <a:ext uri="{FF2B5EF4-FFF2-40B4-BE49-F238E27FC236}">
                <a16:creationId xmlns="" xmlns:a16="http://schemas.microsoft.com/office/drawing/2014/main" id="{49D4FFB5-C655-7845-FA17-AC3AED9E64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28600"/>
            <a:ext cx="8153401" cy="6259486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Diagram&#10;&#10;Description automatically generated">
            <a:extLst>
              <a:ext uri="{FF2B5EF4-FFF2-40B4-BE49-F238E27FC236}">
                <a16:creationId xmlns="" xmlns:a16="http://schemas.microsoft.com/office/drawing/2014/main" id="{AEDB32FF-9F39-3A94-36F6-C5813CBBC8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99" y="917704"/>
            <a:ext cx="6340337" cy="5787896"/>
          </a:xfrm>
        </p:spPr>
      </p:pic>
      <p:sp>
        <p:nvSpPr>
          <p:cNvPr id="5" name="Title 1">
            <a:extLst>
              <a:ext uri="{FF2B5EF4-FFF2-40B4-BE49-F238E27FC236}">
                <a16:creationId xmlns="" xmlns:a16="http://schemas.microsoft.com/office/drawing/2014/main" id="{227DF91F-63B0-7943-A9A1-E8AA3BE2BB3F}"/>
              </a:ext>
            </a:extLst>
          </p:cNvPr>
          <p:cNvSpPr txBox="1">
            <a:spLocks/>
          </p:cNvSpPr>
          <p:nvPr/>
        </p:nvSpPr>
        <p:spPr>
          <a:xfrm>
            <a:off x="628650" y="128460"/>
            <a:ext cx="7886700" cy="5525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3600">
                <a:latin typeface="Arial" panose="020B0604020202020204" pitchFamily="34" charset="0"/>
                <a:cs typeface="Arial" panose="020B0604020202020204" pitchFamily="34" charset="0"/>
              </a:rPr>
              <a:t>Congenital Anomalies of Kidney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262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E8362E3-90DC-434E-9B88-F0EA8E3F9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28460"/>
            <a:ext cx="7886700" cy="552579"/>
          </a:xfrm>
        </p:spPr>
        <p:txBody>
          <a:bodyPr>
            <a:noAutofit/>
          </a:bodyPr>
          <a:lstStyle/>
          <a:p>
            <a:r>
              <a:rPr lang="en-IN" sz="3600" dirty="0">
                <a:latin typeface="Arial" panose="020B0604020202020204" pitchFamily="34" charset="0"/>
                <a:cs typeface="Arial" panose="020B0604020202020204" pitchFamily="34" charset="0"/>
              </a:rPr>
              <a:t>Congenital Anomalies of Kidney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Content Placeholder 6" descr="Diagram&#10;&#10;Description automatically generated">
            <a:extLst>
              <a:ext uri="{FF2B5EF4-FFF2-40B4-BE49-F238E27FC236}">
                <a16:creationId xmlns="" xmlns:a16="http://schemas.microsoft.com/office/drawing/2014/main" id="{6BAE3D92-C5D0-E360-2B08-5F36FF5BCE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49316"/>
            <a:ext cx="9013372" cy="5114093"/>
          </a:xfrm>
        </p:spPr>
      </p:pic>
    </p:spTree>
    <p:extLst>
      <p:ext uri="{BB962C8B-B14F-4D97-AF65-F5344CB8AC3E}">
        <p14:creationId xmlns="" xmlns:p14="http://schemas.microsoft.com/office/powerpoint/2010/main" val="1331848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Diagram&#10;&#10;Description automatically generated">
            <a:extLst>
              <a:ext uri="{FF2B5EF4-FFF2-40B4-BE49-F238E27FC236}">
                <a16:creationId xmlns="" xmlns:a16="http://schemas.microsoft.com/office/drawing/2014/main" id="{59D5011F-63EF-F6AD-113F-97E9BD51FC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19755"/>
            <a:ext cx="8831425" cy="4904453"/>
          </a:xfrm>
        </p:spPr>
      </p:pic>
      <p:sp>
        <p:nvSpPr>
          <p:cNvPr id="5" name="Title 1">
            <a:extLst>
              <a:ext uri="{FF2B5EF4-FFF2-40B4-BE49-F238E27FC236}">
                <a16:creationId xmlns="" xmlns:a16="http://schemas.microsoft.com/office/drawing/2014/main" id="{CB2D727C-B8D3-394B-A498-8C34C6FF4648}"/>
              </a:ext>
            </a:extLst>
          </p:cNvPr>
          <p:cNvSpPr txBox="1">
            <a:spLocks/>
          </p:cNvSpPr>
          <p:nvPr/>
        </p:nvSpPr>
        <p:spPr>
          <a:xfrm>
            <a:off x="472361" y="448398"/>
            <a:ext cx="7886700" cy="5525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3600" dirty="0">
                <a:latin typeface="Arial" panose="020B0604020202020204" pitchFamily="34" charset="0"/>
                <a:cs typeface="Arial" panose="020B0604020202020204" pitchFamily="34" charset="0"/>
              </a:rPr>
              <a:t>Congenital Anomalies of Kidney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="" xmlns:a16="http://schemas.microsoft.com/office/drawing/2014/main" id="{7723BC51-7DAE-DA41-85D0-54983A718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z="1100" dirty="0">
                <a:latin typeface="Arial" panose="020B0604020202020204" pitchFamily="34" charset="0"/>
                <a:cs typeface="Arial" panose="020B0604020202020204" pitchFamily="34" charset="0"/>
              </a:rPr>
              <a:t>Human Embryology/Yogesh Sontakke/2nd </a:t>
            </a:r>
            <a:r>
              <a:rPr lang="en-IN" sz="1100" dirty="0" err="1">
                <a:latin typeface="Arial" panose="020B0604020202020204" pitchFamily="34" charset="0"/>
                <a:cs typeface="Arial" panose="020B0604020202020204" pitchFamily="34" charset="0"/>
              </a:rPr>
              <a:t>edn</a:t>
            </a:r>
            <a:r>
              <a:rPr lang="en-IN" sz="1100" dirty="0">
                <a:latin typeface="Arial" panose="020B0604020202020204" pitchFamily="34" charset="0"/>
                <a:cs typeface="Arial" panose="020B0604020202020204" pitchFamily="34" charset="0"/>
              </a:rPr>
              <a:t>/CBS Publishers</a:t>
            </a:r>
          </a:p>
        </p:txBody>
      </p:sp>
    </p:spTree>
    <p:extLst>
      <p:ext uri="{BB962C8B-B14F-4D97-AF65-F5344CB8AC3E}">
        <p14:creationId xmlns="" xmlns:p14="http://schemas.microsoft.com/office/powerpoint/2010/main" val="79896439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303689"/>
            <a:ext cx="5029200" cy="6475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90600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rgbClr val="FFC000"/>
                </a:solidFill>
              </a:rPr>
              <a:t>Anomales</a:t>
            </a:r>
            <a:r>
              <a:rPr lang="en-US" sz="5400" b="1" dirty="0" smtClean="0">
                <a:solidFill>
                  <a:srgbClr val="FFC000"/>
                </a:solidFill>
              </a:rPr>
              <a:t> of  Kidneys</a:t>
            </a:r>
            <a:endParaRPr lang="en-US" dirty="0"/>
          </a:p>
        </p:txBody>
      </p:sp>
      <p:pic>
        <p:nvPicPr>
          <p:cNvPr id="4" name="Picture 5" descr="Picture1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676400"/>
            <a:ext cx="8077200" cy="48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3411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81600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en-IN" b="1" dirty="0" smtClean="0">
                <a:solidFill>
                  <a:srgbClr val="FF0000"/>
                </a:solidFill>
              </a:rPr>
              <a:t>   POLYCYSTIC KIDNEY</a:t>
            </a:r>
            <a:r>
              <a:rPr lang="en-IN" dirty="0" smtClean="0">
                <a:solidFill>
                  <a:srgbClr val="FF0000"/>
                </a:solidFill>
              </a:rPr>
              <a:t> </a:t>
            </a:r>
            <a:r>
              <a:rPr lang="en-IN" dirty="0" smtClean="0"/>
              <a:t>– Cyst like formation or wide dilation of </a:t>
            </a:r>
            <a:r>
              <a:rPr lang="en-IN" dirty="0" err="1" smtClean="0"/>
              <a:t>Nephron</a:t>
            </a:r>
            <a:r>
              <a:rPr lang="en-IN" dirty="0" smtClean="0"/>
              <a:t>, PCT, DCT or Collecting tubule.          </a:t>
            </a:r>
          </a:p>
          <a:p>
            <a:pPr lvl="0">
              <a:buNone/>
            </a:pPr>
            <a:r>
              <a:rPr lang="en-IN" dirty="0" smtClean="0"/>
              <a:t> 2 types are- </a:t>
            </a:r>
            <a:endParaRPr lang="en-US" dirty="0" smtClean="0"/>
          </a:p>
          <a:p>
            <a:pPr>
              <a:buNone/>
            </a:pPr>
            <a:r>
              <a:rPr lang="en-IN" b="1" dirty="0" smtClean="0">
                <a:solidFill>
                  <a:srgbClr val="FF0000"/>
                </a:solidFill>
              </a:rPr>
              <a:t>             Adult</a:t>
            </a:r>
            <a:r>
              <a:rPr lang="en-US" b="1" dirty="0" smtClean="0">
                <a:solidFill>
                  <a:srgbClr val="FF0000"/>
                </a:solidFill>
              </a:rPr>
              <a:t>                                              </a:t>
            </a:r>
            <a:r>
              <a:rPr lang="en-IN" b="1" dirty="0" smtClean="0">
                <a:solidFill>
                  <a:srgbClr val="FF0000"/>
                </a:solidFill>
              </a:rPr>
              <a:t>Congenital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en-IN" dirty="0" smtClean="0"/>
              <a:t>1. More common 1:500</a:t>
            </a:r>
            <a:r>
              <a:rPr lang="en-US" dirty="0" smtClean="0"/>
              <a:t>                     </a:t>
            </a:r>
            <a:r>
              <a:rPr lang="en-IN" dirty="0" smtClean="0"/>
              <a:t>Less common 1:5000</a:t>
            </a:r>
            <a:endParaRPr lang="en-US" dirty="0" smtClean="0"/>
          </a:p>
          <a:p>
            <a:r>
              <a:rPr lang="en-IN" sz="2400" dirty="0" smtClean="0"/>
              <a:t>2. Defect lies in </a:t>
            </a:r>
            <a:r>
              <a:rPr lang="en-IN" sz="2400" dirty="0" err="1" smtClean="0"/>
              <a:t>nephron</a:t>
            </a:r>
            <a:r>
              <a:rPr lang="en-IN" sz="2400" dirty="0" smtClean="0"/>
              <a:t> PCT , DCT</a:t>
            </a:r>
            <a:r>
              <a:rPr lang="en-US" sz="2400" dirty="0" smtClean="0"/>
              <a:t>   </a:t>
            </a:r>
            <a:r>
              <a:rPr lang="en-IN" dirty="0" smtClean="0"/>
              <a:t>Defect lies in Collecting tubule</a:t>
            </a:r>
            <a:endParaRPr lang="en-US" dirty="0" smtClean="0"/>
          </a:p>
          <a:p>
            <a:r>
              <a:rPr lang="en-IN" dirty="0" smtClean="0"/>
              <a:t>3.  Not causes renal failure</a:t>
            </a:r>
            <a:r>
              <a:rPr lang="en-US" dirty="0" smtClean="0"/>
              <a:t>              </a:t>
            </a:r>
            <a:r>
              <a:rPr lang="en-IN" dirty="0" smtClean="0"/>
              <a:t>Causes renal failure</a:t>
            </a:r>
            <a:endParaRPr lang="en-US" dirty="0" smtClean="0"/>
          </a:p>
          <a:p>
            <a:r>
              <a:rPr lang="en-IN" dirty="0" smtClean="0"/>
              <a:t>4. Genes located on short        Genes on 6 </a:t>
            </a:r>
            <a:r>
              <a:rPr lang="en-IN" dirty="0" err="1" smtClean="0"/>
              <a:t>chromoome</a:t>
            </a:r>
            <a:endParaRPr lang="en-IN" dirty="0" smtClean="0"/>
          </a:p>
          <a:p>
            <a:pPr>
              <a:buNone/>
            </a:pPr>
            <a:r>
              <a:rPr lang="en-IN" dirty="0" smtClean="0"/>
              <a:t>   Arm  of 16p chromosome</a:t>
            </a:r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8800" dirty="0" smtClean="0">
                <a:solidFill>
                  <a:srgbClr val="0070C0"/>
                </a:solidFill>
              </a:rPr>
              <a:t>Thank  You</a:t>
            </a:r>
            <a:endParaRPr lang="en-US" sz="8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2009, John Wiley &amp; Sons, Inc.</a:t>
            </a:r>
          </a:p>
        </p:txBody>
      </p:sp>
      <p:sp>
        <p:nvSpPr>
          <p:cNvPr id="1955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Blood supply of the kidneys</a:t>
            </a:r>
          </a:p>
        </p:txBody>
      </p:sp>
      <p:pic>
        <p:nvPicPr>
          <p:cNvPr id="195589" name="Picture 5" descr="26_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92250" y="1096963"/>
            <a:ext cx="6156325" cy="4981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b="1" dirty="0" smtClean="0">
                <a:solidFill>
                  <a:srgbClr val="FF0000"/>
                </a:solidFill>
              </a:rPr>
              <a:t>Internal Anatomy of the Kidneys</a:t>
            </a:r>
          </a:p>
        </p:txBody>
      </p:sp>
      <p:sp>
        <p:nvSpPr>
          <p:cNvPr id="23555" name="Text Box 6"/>
          <p:cNvSpPr txBox="1">
            <a:spLocks noChangeArrowheads="1"/>
          </p:cNvSpPr>
          <p:nvPr/>
        </p:nvSpPr>
        <p:spPr bwMode="auto">
          <a:xfrm>
            <a:off x="6400800" y="6400800"/>
            <a:ext cx="2362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8" tIns="45709" rIns="91418" bIns="45709">
            <a:spAutoFit/>
          </a:bodyPr>
          <a:lstStyle/>
          <a:p>
            <a:pPr algn="r"/>
            <a:r>
              <a:rPr lang="en-US" altLang="en-US" sz="1400" b="1">
                <a:latin typeface="Times New Roman" pitchFamily="18" charset="0"/>
              </a:rPr>
              <a:t>Figure 23.3b</a:t>
            </a:r>
          </a:p>
        </p:txBody>
      </p:sp>
      <p:pic>
        <p:nvPicPr>
          <p:cNvPr id="23556" name="Picture 7"/>
          <p:cNvPicPr>
            <a:picLocks noChangeAspect="1" noChangeArrowheads="1"/>
          </p:cNvPicPr>
          <p:nvPr/>
        </p:nvPicPr>
        <p:blipFill>
          <a:blip r:embed="rId3" cstate="print"/>
          <a:srcRect l="33333" t="13725" b="6863"/>
          <a:stretch>
            <a:fillRect/>
          </a:stretch>
        </p:blipFill>
        <p:spPr bwMode="auto">
          <a:xfrm>
            <a:off x="1662113" y="1008063"/>
            <a:ext cx="6096000" cy="544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Text Box 9"/>
          <p:cNvSpPr txBox="1">
            <a:spLocks noChangeArrowheads="1"/>
          </p:cNvSpPr>
          <p:nvPr/>
        </p:nvSpPr>
        <p:spPr bwMode="auto">
          <a:xfrm>
            <a:off x="6477000" y="4419600"/>
            <a:ext cx="914400" cy="457200"/>
          </a:xfrm>
          <a:prstGeom prst="rect">
            <a:avLst/>
          </a:prstGeom>
          <a:solidFill>
            <a:srgbClr val="FFFF00">
              <a:alpha val="29019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 sz="2400"/>
          </a:p>
        </p:txBody>
      </p:sp>
      <p:sp>
        <p:nvSpPr>
          <p:cNvPr id="23558" name="Text Box 10"/>
          <p:cNvSpPr txBox="1">
            <a:spLocks noChangeArrowheads="1"/>
          </p:cNvSpPr>
          <p:nvPr/>
        </p:nvSpPr>
        <p:spPr bwMode="auto">
          <a:xfrm>
            <a:off x="6553200" y="4876800"/>
            <a:ext cx="914400" cy="457200"/>
          </a:xfrm>
          <a:prstGeom prst="rect">
            <a:avLst/>
          </a:prstGeom>
          <a:solidFill>
            <a:srgbClr val="FFFF00">
              <a:alpha val="29019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 sz="2400"/>
          </a:p>
        </p:txBody>
      </p:sp>
      <p:sp>
        <p:nvSpPr>
          <p:cNvPr id="23559" name="Text Box 11"/>
          <p:cNvSpPr txBox="1">
            <a:spLocks noChangeArrowheads="1"/>
          </p:cNvSpPr>
          <p:nvPr/>
        </p:nvSpPr>
        <p:spPr bwMode="auto">
          <a:xfrm>
            <a:off x="1752600" y="5410200"/>
            <a:ext cx="1066800" cy="457200"/>
          </a:xfrm>
          <a:prstGeom prst="rect">
            <a:avLst/>
          </a:prstGeom>
          <a:solidFill>
            <a:srgbClr val="FFFF00">
              <a:alpha val="29019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 sz="2400"/>
          </a:p>
        </p:txBody>
      </p:sp>
      <p:sp>
        <p:nvSpPr>
          <p:cNvPr id="23560" name="Text Box 12"/>
          <p:cNvSpPr txBox="1">
            <a:spLocks noChangeArrowheads="1"/>
          </p:cNvSpPr>
          <p:nvPr/>
        </p:nvSpPr>
        <p:spPr bwMode="auto">
          <a:xfrm>
            <a:off x="1676400" y="4800600"/>
            <a:ext cx="1143000" cy="457200"/>
          </a:xfrm>
          <a:prstGeom prst="rect">
            <a:avLst/>
          </a:prstGeom>
          <a:solidFill>
            <a:srgbClr val="FFFF00">
              <a:alpha val="29019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 sz="2400"/>
          </a:p>
        </p:txBody>
      </p:sp>
      <p:sp>
        <p:nvSpPr>
          <p:cNvPr id="23561" name="Text Box 13"/>
          <p:cNvSpPr txBox="1">
            <a:spLocks noChangeArrowheads="1"/>
          </p:cNvSpPr>
          <p:nvPr/>
        </p:nvSpPr>
        <p:spPr bwMode="auto">
          <a:xfrm>
            <a:off x="1676400" y="3352800"/>
            <a:ext cx="914400" cy="457200"/>
          </a:xfrm>
          <a:prstGeom prst="rect">
            <a:avLst/>
          </a:prstGeom>
          <a:solidFill>
            <a:srgbClr val="FFFF00">
              <a:alpha val="29019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 sz="2400"/>
          </a:p>
        </p:txBody>
      </p:sp>
      <p:sp>
        <p:nvSpPr>
          <p:cNvPr id="23562" name="TextBox 9"/>
          <p:cNvSpPr txBox="1">
            <a:spLocks noChangeArrowheads="1"/>
          </p:cNvSpPr>
          <p:nvPr/>
        </p:nvSpPr>
        <p:spPr bwMode="auto">
          <a:xfrm>
            <a:off x="6172200" y="2771775"/>
            <a:ext cx="1524000" cy="27622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n-US" sz="1200">
                <a:solidFill>
                  <a:srgbClr val="000000"/>
                </a:solidFill>
              </a:rPr>
              <a:t>Interlobar artery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7985D7-B74D-4AC3-876D-DF8D681E64AF}" type="slidenum">
              <a:rPr lang="en-US" altLang="en-US"/>
              <a:pPr/>
              <a:t>48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r>
              <a:rPr lang="en-US" dirty="0"/>
              <a:t>Path of Blood Through Kidney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066800"/>
            <a:ext cx="8915400" cy="5791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Renal artery </a:t>
            </a:r>
          </a:p>
          <a:p>
            <a:pPr lvl="1">
              <a:buFontTx/>
              <a:buNone/>
            </a:pPr>
            <a:r>
              <a:rPr lang="en-US" dirty="0">
                <a:sym typeface="Symbol" pitchFamily="18" charset="2"/>
              </a:rPr>
              <a:t> </a:t>
            </a:r>
            <a:r>
              <a:rPr lang="en-US" sz="3200" dirty="0" err="1">
                <a:sym typeface="Symbol" pitchFamily="18" charset="2"/>
              </a:rPr>
              <a:t>interlobar</a:t>
            </a:r>
            <a:r>
              <a:rPr lang="en-US" dirty="0">
                <a:sym typeface="Symbol" pitchFamily="18" charset="2"/>
              </a:rPr>
              <a:t> </a:t>
            </a:r>
            <a:r>
              <a:rPr lang="en-US" sz="3200" dirty="0">
                <a:sym typeface="Symbol" pitchFamily="18" charset="2"/>
              </a:rPr>
              <a:t>arteries</a:t>
            </a:r>
            <a:r>
              <a:rPr lang="en-US" dirty="0">
                <a:sym typeface="Symbol" pitchFamily="18" charset="2"/>
              </a:rPr>
              <a:t> </a:t>
            </a:r>
            <a:r>
              <a:rPr lang="en-US" sz="2400" b="1" dirty="0">
                <a:sym typeface="Symbol" pitchFamily="18" charset="2"/>
              </a:rPr>
              <a:t>(up renal columns, between lobes) </a:t>
            </a:r>
          </a:p>
          <a:p>
            <a:pPr lvl="1">
              <a:buFontTx/>
              <a:buNone/>
            </a:pPr>
            <a:r>
              <a:rPr lang="en-US" dirty="0">
                <a:sym typeface="Symbol" pitchFamily="18" charset="2"/>
              </a:rPr>
              <a:t> </a:t>
            </a:r>
            <a:r>
              <a:rPr lang="en-US" sz="3200" dirty="0" err="1">
                <a:sym typeface="Symbol" pitchFamily="18" charset="2"/>
              </a:rPr>
              <a:t>arcuate</a:t>
            </a:r>
            <a:r>
              <a:rPr lang="en-US" dirty="0">
                <a:sym typeface="Symbol" pitchFamily="18" charset="2"/>
              </a:rPr>
              <a:t> </a:t>
            </a:r>
            <a:r>
              <a:rPr lang="en-US" sz="3200" dirty="0">
                <a:sym typeface="Symbol" pitchFamily="18" charset="2"/>
              </a:rPr>
              <a:t>arteries</a:t>
            </a:r>
            <a:r>
              <a:rPr lang="en-US" dirty="0">
                <a:sym typeface="Symbol" pitchFamily="18" charset="2"/>
              </a:rPr>
              <a:t> (over pyramids) </a:t>
            </a:r>
          </a:p>
          <a:p>
            <a:pPr lvl="1">
              <a:buFontTx/>
              <a:buNone/>
            </a:pPr>
            <a:r>
              <a:rPr lang="en-US" dirty="0">
                <a:sym typeface="Symbol" pitchFamily="18" charset="2"/>
              </a:rPr>
              <a:t> </a:t>
            </a:r>
            <a:r>
              <a:rPr lang="en-US" sz="3200" dirty="0">
                <a:sym typeface="Symbol" pitchFamily="18" charset="2"/>
              </a:rPr>
              <a:t>interlobular</a:t>
            </a:r>
            <a:r>
              <a:rPr lang="en-US" dirty="0">
                <a:sym typeface="Symbol" pitchFamily="18" charset="2"/>
              </a:rPr>
              <a:t> </a:t>
            </a:r>
            <a:r>
              <a:rPr lang="en-US" sz="3200" dirty="0">
                <a:sym typeface="Symbol" pitchFamily="18" charset="2"/>
              </a:rPr>
              <a:t>arteries</a:t>
            </a:r>
            <a:r>
              <a:rPr lang="en-US" dirty="0">
                <a:sym typeface="Symbol" pitchFamily="18" charset="2"/>
              </a:rPr>
              <a:t> (up into cortex) </a:t>
            </a:r>
          </a:p>
          <a:p>
            <a:pPr lvl="1">
              <a:buFontTx/>
              <a:buNone/>
            </a:pPr>
            <a:r>
              <a:rPr lang="en-US" dirty="0">
                <a:sym typeface="Symbol" pitchFamily="18" charset="2"/>
              </a:rPr>
              <a:t> </a:t>
            </a:r>
            <a:r>
              <a:rPr lang="en-US" sz="3200" dirty="0">
                <a:sym typeface="Symbol" pitchFamily="18" charset="2"/>
              </a:rPr>
              <a:t>afferent</a:t>
            </a:r>
            <a:r>
              <a:rPr lang="en-US" dirty="0">
                <a:sym typeface="Symbol" pitchFamily="18" charset="2"/>
              </a:rPr>
              <a:t> </a:t>
            </a:r>
            <a:r>
              <a:rPr lang="en-US" sz="3200" dirty="0">
                <a:sym typeface="Symbol" pitchFamily="18" charset="2"/>
              </a:rPr>
              <a:t>arterioles</a:t>
            </a:r>
            <a:r>
              <a:rPr lang="en-US" dirty="0">
                <a:sym typeface="Symbol" pitchFamily="18" charset="2"/>
              </a:rPr>
              <a:t> </a:t>
            </a:r>
          </a:p>
          <a:p>
            <a:pPr lvl="1">
              <a:buFontTx/>
              <a:buNone/>
            </a:pPr>
            <a:r>
              <a:rPr lang="en-US" dirty="0">
                <a:sym typeface="Symbol" pitchFamily="18" charset="2"/>
              </a:rPr>
              <a:t> </a:t>
            </a:r>
            <a:r>
              <a:rPr lang="en-US" sz="3200" dirty="0" err="1">
                <a:sym typeface="Symbol" pitchFamily="18" charset="2"/>
              </a:rPr>
              <a:t>glomerulus</a:t>
            </a:r>
            <a:r>
              <a:rPr lang="en-US" dirty="0">
                <a:sym typeface="Symbol" pitchFamily="18" charset="2"/>
              </a:rPr>
              <a:t> (cluster of capillaries) </a:t>
            </a:r>
          </a:p>
          <a:p>
            <a:pPr lvl="1">
              <a:buFontTx/>
              <a:buNone/>
            </a:pPr>
            <a:r>
              <a:rPr lang="en-US" dirty="0">
                <a:sym typeface="Symbol" pitchFamily="18" charset="2"/>
              </a:rPr>
              <a:t> </a:t>
            </a:r>
            <a:r>
              <a:rPr lang="en-US" sz="3200" dirty="0">
                <a:sym typeface="Symbol" pitchFamily="18" charset="2"/>
              </a:rPr>
              <a:t>efferent</a:t>
            </a:r>
            <a:r>
              <a:rPr lang="en-US" dirty="0">
                <a:sym typeface="Symbol" pitchFamily="18" charset="2"/>
              </a:rPr>
              <a:t> </a:t>
            </a:r>
            <a:r>
              <a:rPr lang="en-US" sz="3200" dirty="0">
                <a:sym typeface="Symbol" pitchFamily="18" charset="2"/>
              </a:rPr>
              <a:t>arterioles</a:t>
            </a:r>
            <a:r>
              <a:rPr lang="en-US" dirty="0">
                <a:sym typeface="Symbol" pitchFamily="18" charset="2"/>
              </a:rPr>
              <a:t> (near medulla  </a:t>
            </a:r>
            <a:r>
              <a:rPr lang="en-US" dirty="0" err="1">
                <a:sym typeface="Symbol" pitchFamily="18" charset="2"/>
              </a:rPr>
              <a:t>vasa</a:t>
            </a:r>
            <a:r>
              <a:rPr lang="en-US" dirty="0">
                <a:sym typeface="Symbol" pitchFamily="18" charset="2"/>
              </a:rPr>
              <a:t> recta)</a:t>
            </a:r>
          </a:p>
          <a:p>
            <a:pPr lvl="1">
              <a:buFontTx/>
              <a:buNone/>
            </a:pPr>
            <a:r>
              <a:rPr lang="en-US" dirty="0">
                <a:sym typeface="Symbol" pitchFamily="18" charset="2"/>
              </a:rPr>
              <a:t> </a:t>
            </a:r>
            <a:r>
              <a:rPr lang="en-US" sz="3200" dirty="0" err="1">
                <a:sym typeface="Symbol" pitchFamily="18" charset="2"/>
              </a:rPr>
              <a:t>peritubular</a:t>
            </a:r>
            <a:r>
              <a:rPr lang="en-US" sz="3200" dirty="0">
                <a:sym typeface="Symbol" pitchFamily="18" charset="2"/>
              </a:rPr>
              <a:t> capillaries</a:t>
            </a:r>
            <a:r>
              <a:rPr lang="en-US" dirty="0">
                <a:sym typeface="Symbol" pitchFamily="18" charset="2"/>
              </a:rPr>
              <a:t> </a:t>
            </a:r>
          </a:p>
          <a:p>
            <a:pPr lvl="1">
              <a:buFontTx/>
              <a:buNone/>
            </a:pPr>
            <a:r>
              <a:rPr lang="en-US" dirty="0">
                <a:sym typeface="Symbol" pitchFamily="18" charset="2"/>
              </a:rPr>
              <a:t> interlobular veins  </a:t>
            </a:r>
            <a:r>
              <a:rPr lang="en-US" dirty="0" err="1">
                <a:sym typeface="Symbol" pitchFamily="18" charset="2"/>
              </a:rPr>
              <a:t>arcuate</a:t>
            </a:r>
            <a:r>
              <a:rPr lang="en-US" dirty="0">
                <a:sym typeface="Symbol" pitchFamily="18" charset="2"/>
              </a:rPr>
              <a:t> veins  </a:t>
            </a:r>
            <a:r>
              <a:rPr lang="en-US" dirty="0" err="1">
                <a:sym typeface="Symbol" pitchFamily="18" charset="2"/>
              </a:rPr>
              <a:t>interlobar</a:t>
            </a:r>
            <a:r>
              <a:rPr lang="en-US" dirty="0">
                <a:sym typeface="Symbol" pitchFamily="18" charset="2"/>
              </a:rPr>
              <a:t> veins</a:t>
            </a:r>
          </a:p>
          <a:p>
            <a:r>
              <a:rPr lang="en-US" dirty="0">
                <a:sym typeface="Symbol" pitchFamily="18" charset="2"/>
              </a:rPr>
              <a:t>Renal vein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>
                <a:solidFill>
                  <a:srgbClr val="7030A0"/>
                </a:solidFill>
                <a:latin typeface="Algerian" pitchFamily="82" charset="0"/>
              </a:rPr>
              <a:t>A.   </a:t>
            </a:r>
            <a:r>
              <a:rPr lang="en-IN" b="1" dirty="0" err="1" smtClean="0">
                <a:solidFill>
                  <a:srgbClr val="7030A0"/>
                </a:solidFill>
                <a:latin typeface="Algerian" pitchFamily="82" charset="0"/>
              </a:rPr>
              <a:t>cLOACA</a:t>
            </a:r>
            <a:endParaRPr lang="en-US" dirty="0">
              <a:solidFill>
                <a:srgbClr val="7030A0"/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b="1" dirty="0" smtClean="0"/>
              <a:t>–</a:t>
            </a:r>
            <a:r>
              <a:rPr lang="en-IN" dirty="0" smtClean="0"/>
              <a:t> Post </a:t>
            </a:r>
            <a:r>
              <a:rPr lang="en-IN" dirty="0" err="1" smtClean="0"/>
              <a:t>allantoic</a:t>
            </a:r>
            <a:r>
              <a:rPr lang="en-IN" dirty="0" smtClean="0"/>
              <a:t> dilated part of Hind gut</a:t>
            </a:r>
            <a:endParaRPr lang="en-US" dirty="0" smtClean="0"/>
          </a:p>
          <a:p>
            <a:endParaRPr lang="en-IN" dirty="0" smtClean="0"/>
          </a:p>
          <a:p>
            <a:r>
              <a:rPr lang="en-IN" dirty="0" smtClean="0"/>
              <a:t>By </a:t>
            </a:r>
            <a:r>
              <a:rPr lang="en-IN" dirty="0" err="1" smtClean="0">
                <a:solidFill>
                  <a:srgbClr val="FF0000"/>
                </a:solidFill>
              </a:rPr>
              <a:t>Urorectal</a:t>
            </a:r>
            <a:r>
              <a:rPr lang="en-IN" dirty="0" smtClean="0">
                <a:solidFill>
                  <a:srgbClr val="FF0000"/>
                </a:solidFill>
              </a:rPr>
              <a:t> septum </a:t>
            </a:r>
            <a:r>
              <a:rPr lang="en-IN" dirty="0" err="1" smtClean="0"/>
              <a:t>cloaca</a:t>
            </a:r>
            <a:r>
              <a:rPr lang="en-IN" dirty="0" smtClean="0"/>
              <a:t> is divided </a:t>
            </a:r>
            <a:r>
              <a:rPr lang="en-IN" dirty="0" err="1" smtClean="0"/>
              <a:t>intotwo</a:t>
            </a:r>
            <a:r>
              <a:rPr lang="en-IN" dirty="0" smtClean="0"/>
              <a:t> parts </a:t>
            </a:r>
            <a:endParaRPr lang="en-US" dirty="0" smtClean="0"/>
          </a:p>
          <a:p>
            <a:pPr lvl="0">
              <a:buNone/>
            </a:pPr>
            <a:r>
              <a:rPr lang="en-IN" dirty="0" smtClean="0"/>
              <a:t>        1. Primitive urogenital sinus</a:t>
            </a:r>
            <a:endParaRPr lang="en-US" dirty="0" smtClean="0"/>
          </a:p>
          <a:p>
            <a:pPr lvl="0">
              <a:buNone/>
            </a:pPr>
            <a:r>
              <a:rPr lang="en-IN" dirty="0" smtClean="0"/>
              <a:t>       2. Primitive rectum </a:t>
            </a:r>
            <a:endParaRPr lang="en-US" dirty="0" smtClean="0"/>
          </a:p>
          <a:p>
            <a:pPr>
              <a:buNone/>
            </a:pPr>
            <a:r>
              <a:rPr lang="en-IN" dirty="0" smtClean="0"/>
              <a:t>           Initially these two are connected by </a:t>
            </a:r>
            <a:r>
              <a:rPr lang="en-IN" dirty="0" err="1" smtClean="0"/>
              <a:t>Cloacal</a:t>
            </a:r>
            <a:r>
              <a:rPr lang="en-IN" dirty="0" smtClean="0"/>
              <a:t> duct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5" descr="2605a-cBloodSupplyKidney_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8257" t="16304" r="5095" b="15083"/>
          <a:stretch>
            <a:fillRect/>
          </a:stretch>
        </p:blipFill>
        <p:spPr bwMode="auto">
          <a:xfrm>
            <a:off x="1066800" y="225574"/>
            <a:ext cx="6472184" cy="66324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VASCULAR SEGMENTS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5122" name="Picture 2" descr="C:\Users\DELL_2\Desktop\Anatomy Class PPT\Kidney\B9780443066849500822_gr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8409" y="2057400"/>
            <a:ext cx="8662333" cy="4190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96112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 smtClean="0">
                <a:solidFill>
                  <a:srgbClr val="FF0000"/>
                </a:solidFill>
                <a:latin typeface="Arial Rounded MT Bold" pitchFamily="34" charset="0"/>
              </a:rPr>
              <a:t>URINARY  BLADDER</a:t>
            </a:r>
            <a:r>
              <a:rPr lang="en-US" dirty="0" smtClean="0">
                <a:solidFill>
                  <a:srgbClr val="FF0000"/>
                </a:solidFill>
                <a:latin typeface="Arial Rounded MT Bold" pitchFamily="34" charset="0"/>
              </a:rPr>
              <a:t/>
            </a:r>
            <a:br>
              <a:rPr lang="en-US" dirty="0" smtClean="0">
                <a:solidFill>
                  <a:srgbClr val="FF0000"/>
                </a:solidFill>
                <a:latin typeface="Arial Rounded MT Bold" pitchFamily="34" charset="0"/>
              </a:rPr>
            </a:br>
            <a:endParaRPr lang="en-US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53000"/>
          </a:xfrm>
        </p:spPr>
        <p:txBody>
          <a:bodyPr>
            <a:normAutofit fontScale="85000" lnSpcReduction="10000"/>
          </a:bodyPr>
          <a:lstStyle/>
          <a:p>
            <a:pPr lvl="0" algn="just"/>
            <a:r>
              <a:rPr lang="en-IN" b="1" dirty="0" smtClean="0">
                <a:solidFill>
                  <a:srgbClr val="00B050"/>
                </a:solidFill>
              </a:rPr>
              <a:t>Epithelium</a:t>
            </a:r>
            <a:endParaRPr lang="en-US" dirty="0" smtClean="0">
              <a:solidFill>
                <a:srgbClr val="00B050"/>
              </a:solidFill>
            </a:endParaRPr>
          </a:p>
          <a:p>
            <a:pPr lvl="0" algn="just"/>
            <a:r>
              <a:rPr lang="en-IN" dirty="0" smtClean="0"/>
              <a:t>Most of UB except </a:t>
            </a:r>
            <a:r>
              <a:rPr lang="en-IN" dirty="0" err="1" smtClean="0"/>
              <a:t>Trigone</a:t>
            </a:r>
            <a:r>
              <a:rPr lang="en-IN" dirty="0" smtClean="0"/>
              <a:t>  – Cranial part  of </a:t>
            </a:r>
            <a:r>
              <a:rPr lang="en-IN" dirty="0" err="1" smtClean="0"/>
              <a:t>Vesico</a:t>
            </a:r>
            <a:r>
              <a:rPr lang="en-IN" dirty="0" smtClean="0"/>
              <a:t> urethral canal – Endodermal</a:t>
            </a:r>
            <a:endParaRPr lang="en-US" dirty="0" smtClean="0"/>
          </a:p>
          <a:p>
            <a:pPr lvl="0" algn="just"/>
            <a:r>
              <a:rPr lang="en-IN" dirty="0" smtClean="0"/>
              <a:t>Epithelium of </a:t>
            </a:r>
            <a:r>
              <a:rPr lang="en-IN" dirty="0" err="1" smtClean="0"/>
              <a:t>Trigone</a:t>
            </a:r>
            <a:r>
              <a:rPr lang="en-IN" dirty="0" smtClean="0"/>
              <a:t> —Absorbed part of </a:t>
            </a:r>
            <a:r>
              <a:rPr lang="en-IN" dirty="0" err="1" smtClean="0"/>
              <a:t>Meso</a:t>
            </a:r>
            <a:r>
              <a:rPr lang="en-IN" dirty="0" smtClean="0"/>
              <a:t> </a:t>
            </a:r>
            <a:r>
              <a:rPr lang="en-IN" dirty="0" err="1" smtClean="0"/>
              <a:t>nephic</a:t>
            </a:r>
            <a:r>
              <a:rPr lang="en-IN" dirty="0" smtClean="0"/>
              <a:t> duct MND (Common excretory duct)  -- Mesodermal</a:t>
            </a:r>
            <a:endParaRPr lang="en-US" dirty="0" smtClean="0"/>
          </a:p>
          <a:p>
            <a:pPr lvl="0" algn="just"/>
            <a:r>
              <a:rPr lang="en-IN" dirty="0" smtClean="0"/>
              <a:t>Apex of UB – </a:t>
            </a:r>
            <a:r>
              <a:rPr lang="en-IN" dirty="0" err="1" smtClean="0"/>
              <a:t>Allantois</a:t>
            </a:r>
            <a:r>
              <a:rPr lang="en-IN" dirty="0" smtClean="0"/>
              <a:t> (</a:t>
            </a:r>
            <a:r>
              <a:rPr lang="en-IN" dirty="0" err="1" smtClean="0"/>
              <a:t>Urachus</a:t>
            </a:r>
            <a:r>
              <a:rPr lang="en-IN" dirty="0" smtClean="0"/>
              <a:t> -  Medial umbilical ligament)</a:t>
            </a:r>
          </a:p>
          <a:p>
            <a:pPr lvl="0" algn="just"/>
            <a:endParaRPr lang="en-US" dirty="0" smtClean="0"/>
          </a:p>
          <a:p>
            <a:pPr lvl="0" algn="just"/>
            <a:r>
              <a:rPr lang="en-IN" b="1" dirty="0" smtClean="0">
                <a:solidFill>
                  <a:srgbClr val="00B050"/>
                </a:solidFill>
              </a:rPr>
              <a:t>Musculature</a:t>
            </a:r>
            <a:r>
              <a:rPr lang="en-IN" dirty="0" smtClean="0"/>
              <a:t> – Splanchnopleuric mesoderm surrounding Cloaca</a:t>
            </a:r>
            <a:endParaRPr lang="en-US" dirty="0" smtClean="0"/>
          </a:p>
          <a:p>
            <a:pPr algn="just"/>
            <a:r>
              <a:rPr lang="en-IN" dirty="0" smtClean="0"/>
              <a:t>Note: </a:t>
            </a:r>
            <a:r>
              <a:rPr lang="en-IN" dirty="0" err="1" smtClean="0"/>
              <a:t>Allantois</a:t>
            </a:r>
            <a:r>
              <a:rPr lang="en-IN" dirty="0" smtClean="0"/>
              <a:t> attaches apex of urinary bladder to umbilicus .</a:t>
            </a:r>
            <a:endParaRPr lang="en-US" dirty="0" smtClean="0"/>
          </a:p>
          <a:p>
            <a:pPr lvl="0" algn="just"/>
            <a:r>
              <a:rPr lang="en-IN" dirty="0" smtClean="0"/>
              <a:t>Proximal part contribute in formation of apex of bladder</a:t>
            </a:r>
            <a:endParaRPr lang="en-US" dirty="0" smtClean="0"/>
          </a:p>
          <a:p>
            <a:pPr lvl="0" algn="just"/>
            <a:r>
              <a:rPr lang="en-IN" dirty="0" smtClean="0"/>
              <a:t>Distal part obliterate to form </a:t>
            </a:r>
            <a:r>
              <a:rPr lang="en-IN" dirty="0" err="1" smtClean="0"/>
              <a:t>urachus</a:t>
            </a:r>
            <a:r>
              <a:rPr lang="en-IN" dirty="0" smtClean="0"/>
              <a:t> which after birth forms Median umbilical ligament.</a:t>
            </a:r>
            <a:endParaRPr lang="en-US" dirty="0" smtClean="0"/>
          </a:p>
          <a:p>
            <a:pPr algn="just"/>
            <a:endParaRPr lang="en-US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DC0D34C-1C59-DA4C-8A01-49AE39907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 descr="Diagram&#10;&#10;Description automatically generated">
            <a:extLst>
              <a:ext uri="{FF2B5EF4-FFF2-40B4-BE49-F238E27FC236}">
                <a16:creationId xmlns="" xmlns:a16="http://schemas.microsoft.com/office/drawing/2014/main" id="{2D81C999-4B78-6A26-2DD3-0C181C20C9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58060"/>
          <a:stretch/>
        </p:blipFill>
        <p:spPr>
          <a:xfrm>
            <a:off x="0" y="-1"/>
            <a:ext cx="9144000" cy="5209640"/>
          </a:xfrm>
        </p:spPr>
      </p:pic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AFE7FE6-91A1-1440-9CBD-5E2E585D5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/>
              <a:t>Human Embryology/Yogesh Sontakke/2nd </a:t>
            </a:r>
            <a:r>
              <a:rPr lang="en-IN" dirty="0" err="1"/>
              <a:t>edn</a:t>
            </a:r>
            <a:r>
              <a:rPr lang="en-IN" dirty="0"/>
              <a:t>/CBS Publishers</a:t>
            </a:r>
          </a:p>
        </p:txBody>
      </p:sp>
    </p:spTree>
    <p:extLst>
      <p:ext uri="{BB962C8B-B14F-4D97-AF65-F5344CB8AC3E}">
        <p14:creationId xmlns="" xmlns:p14="http://schemas.microsoft.com/office/powerpoint/2010/main" val="370512694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Diagram&#10;&#10;Description automatically generated">
            <a:extLst>
              <a:ext uri="{FF2B5EF4-FFF2-40B4-BE49-F238E27FC236}">
                <a16:creationId xmlns="" xmlns:a16="http://schemas.microsoft.com/office/drawing/2014/main" id="{3BA43E62-7F22-4462-39B6-FE8D3BB8AD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5505"/>
          <a:stretch/>
        </p:blipFill>
        <p:spPr>
          <a:xfrm>
            <a:off x="306161" y="234136"/>
            <a:ext cx="8531678" cy="6389729"/>
          </a:xfrm>
        </p:spPr>
      </p:pic>
    </p:spTree>
    <p:extLst>
      <p:ext uri="{BB962C8B-B14F-4D97-AF65-F5344CB8AC3E}">
        <p14:creationId xmlns="" xmlns:p14="http://schemas.microsoft.com/office/powerpoint/2010/main" val="369641651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ELL\Desktop\Urogenital system dev\embryology-urogenital-system-34-7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400" y="304800"/>
            <a:ext cx="8534400" cy="6400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6" descr="Diagram&#10;&#10;Description automatically generated">
            <a:extLst>
              <a:ext uri="{FF2B5EF4-FFF2-40B4-BE49-F238E27FC236}">
                <a16:creationId xmlns="" xmlns:a16="http://schemas.microsoft.com/office/drawing/2014/main" id="{6414C553-0790-C75C-AF7B-0E2CFA83AB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71" y="457200"/>
            <a:ext cx="8893629" cy="58429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ELL\Desktop\Urogenital system dev\embryology-urogenital-system-36-7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04800"/>
            <a:ext cx="8763000" cy="6553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0559BFB-D6E0-DF4A-B0B5-C400E5250EE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94448" y="0"/>
            <a:ext cx="6955105" cy="6858000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0A4CC2B-908F-DD41-8C73-BF3C0BEA6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z="1100" dirty="0">
                <a:latin typeface="Arial" panose="020B0604020202020204" pitchFamily="34" charset="0"/>
                <a:cs typeface="Arial" panose="020B0604020202020204" pitchFamily="34" charset="0"/>
              </a:rPr>
              <a:t>Human Embryology/Yogesh Sontakke/2nd </a:t>
            </a:r>
            <a:r>
              <a:rPr lang="en-IN" sz="1100" dirty="0" err="1">
                <a:latin typeface="Arial" panose="020B0604020202020204" pitchFamily="34" charset="0"/>
                <a:cs typeface="Arial" panose="020B0604020202020204" pitchFamily="34" charset="0"/>
              </a:rPr>
              <a:t>edn</a:t>
            </a:r>
            <a:r>
              <a:rPr lang="en-IN" sz="1100" dirty="0">
                <a:latin typeface="Arial" panose="020B0604020202020204" pitchFamily="34" charset="0"/>
                <a:cs typeface="Arial" panose="020B0604020202020204" pitchFamily="34" charset="0"/>
              </a:rPr>
              <a:t>/CBS Publishers</a:t>
            </a:r>
          </a:p>
        </p:txBody>
      </p:sp>
    </p:spTree>
    <p:extLst>
      <p:ext uri="{BB962C8B-B14F-4D97-AF65-F5344CB8AC3E}">
        <p14:creationId xmlns="" xmlns:p14="http://schemas.microsoft.com/office/powerpoint/2010/main" val="22091046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IN" b="1" dirty="0" smtClean="0">
                <a:solidFill>
                  <a:srgbClr val="0070C0"/>
                </a:solidFill>
              </a:rPr>
              <a:t>Anomalies </a:t>
            </a:r>
            <a:r>
              <a:rPr lang="en-US" dirty="0" smtClean="0">
                <a:solidFill>
                  <a:srgbClr val="0070C0"/>
                </a:solidFill>
              </a:rPr>
              <a:t/>
            </a:r>
            <a:br>
              <a:rPr lang="en-US" dirty="0" smtClean="0">
                <a:solidFill>
                  <a:srgbClr val="0070C0"/>
                </a:solidFill>
              </a:rPr>
            </a:b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53000"/>
          </a:xfrm>
        </p:spPr>
        <p:txBody>
          <a:bodyPr>
            <a:normAutofit/>
          </a:bodyPr>
          <a:lstStyle/>
          <a:p>
            <a:pPr lvl="0" algn="just"/>
            <a:r>
              <a:rPr lang="en-IN" b="1" dirty="0" smtClean="0">
                <a:solidFill>
                  <a:srgbClr val="FF0000"/>
                </a:solidFill>
              </a:rPr>
              <a:t>Remnants of </a:t>
            </a:r>
            <a:r>
              <a:rPr lang="en-IN" b="1" dirty="0" err="1" smtClean="0">
                <a:solidFill>
                  <a:srgbClr val="FF0000"/>
                </a:solidFill>
              </a:rPr>
              <a:t>urachus</a:t>
            </a:r>
            <a:r>
              <a:rPr lang="en-IN" b="1" dirty="0" smtClean="0">
                <a:solidFill>
                  <a:srgbClr val="FF0000"/>
                </a:solidFill>
              </a:rPr>
              <a:t>- </a:t>
            </a:r>
            <a:endParaRPr lang="en-US" b="1" dirty="0" smtClean="0">
              <a:solidFill>
                <a:srgbClr val="FF0000"/>
              </a:solidFill>
            </a:endParaRPr>
          </a:p>
          <a:p>
            <a:pPr lvl="0" algn="just"/>
            <a:r>
              <a:rPr lang="en-IN" dirty="0" err="1" smtClean="0"/>
              <a:t>Urachal</a:t>
            </a:r>
            <a:r>
              <a:rPr lang="en-IN" dirty="0" smtClean="0"/>
              <a:t> fistula – Total patency of lumen of  </a:t>
            </a:r>
            <a:r>
              <a:rPr lang="en-IN" dirty="0" err="1" smtClean="0"/>
              <a:t>urachus</a:t>
            </a:r>
            <a:r>
              <a:rPr lang="en-IN" dirty="0" smtClean="0"/>
              <a:t> .Urine come out from umbilicus .</a:t>
            </a:r>
            <a:endParaRPr lang="en-US" dirty="0" smtClean="0"/>
          </a:p>
          <a:p>
            <a:pPr lvl="0" algn="just"/>
            <a:r>
              <a:rPr lang="en-IN" dirty="0" err="1" smtClean="0"/>
              <a:t>Urachal</a:t>
            </a:r>
            <a:r>
              <a:rPr lang="en-IN" dirty="0" smtClean="0"/>
              <a:t> </a:t>
            </a:r>
            <a:r>
              <a:rPr lang="en-IN" dirty="0" err="1" smtClean="0"/>
              <a:t>diverticulum</a:t>
            </a:r>
            <a:r>
              <a:rPr lang="en-IN" dirty="0" smtClean="0"/>
              <a:t> –Proximal part of </a:t>
            </a:r>
            <a:r>
              <a:rPr lang="en-IN" dirty="0" err="1" smtClean="0"/>
              <a:t>urachus</a:t>
            </a:r>
            <a:r>
              <a:rPr lang="en-IN" dirty="0" smtClean="0"/>
              <a:t> is patent</a:t>
            </a:r>
            <a:endParaRPr lang="en-US" dirty="0" smtClean="0"/>
          </a:p>
          <a:p>
            <a:pPr lvl="0" algn="just"/>
            <a:r>
              <a:rPr lang="en-IN" dirty="0" err="1" smtClean="0"/>
              <a:t>Urachal</a:t>
            </a:r>
            <a:r>
              <a:rPr lang="en-IN" dirty="0" smtClean="0"/>
              <a:t> cyst – Middle part of </a:t>
            </a:r>
            <a:r>
              <a:rPr lang="en-IN" dirty="0" err="1" smtClean="0"/>
              <a:t>urachus</a:t>
            </a:r>
            <a:r>
              <a:rPr lang="en-IN" dirty="0" smtClean="0"/>
              <a:t>  is patent</a:t>
            </a:r>
            <a:endParaRPr lang="en-US" dirty="0" smtClean="0"/>
          </a:p>
          <a:p>
            <a:pPr lvl="0" algn="just"/>
            <a:r>
              <a:rPr lang="en-IN" dirty="0" err="1" smtClean="0"/>
              <a:t>Urachal</a:t>
            </a:r>
            <a:r>
              <a:rPr lang="en-IN" dirty="0" smtClean="0"/>
              <a:t> sinus – Distal part of </a:t>
            </a:r>
            <a:r>
              <a:rPr lang="en-IN" dirty="0" err="1" smtClean="0"/>
              <a:t>urachus</a:t>
            </a:r>
            <a:r>
              <a:rPr lang="en-IN" dirty="0" smtClean="0"/>
              <a:t> is patent</a:t>
            </a:r>
            <a:endParaRPr lang="en-US" dirty="0" smtClean="0"/>
          </a:p>
          <a:p>
            <a:pPr lvl="0" algn="just"/>
            <a:r>
              <a:rPr lang="en-IN" dirty="0" err="1" smtClean="0">
                <a:solidFill>
                  <a:srgbClr val="FF0000"/>
                </a:solidFill>
              </a:rPr>
              <a:t>Ectopia</a:t>
            </a:r>
            <a:r>
              <a:rPr lang="en-IN" dirty="0" smtClean="0">
                <a:solidFill>
                  <a:srgbClr val="FF0000"/>
                </a:solidFill>
              </a:rPr>
              <a:t> </a:t>
            </a:r>
            <a:r>
              <a:rPr lang="en-IN" dirty="0" err="1" smtClean="0">
                <a:solidFill>
                  <a:srgbClr val="FF0000"/>
                </a:solidFill>
              </a:rPr>
              <a:t>vesicae</a:t>
            </a:r>
            <a:r>
              <a:rPr lang="en-IN" dirty="0" smtClean="0">
                <a:solidFill>
                  <a:srgbClr val="FF0000"/>
                </a:solidFill>
              </a:rPr>
              <a:t> </a:t>
            </a:r>
            <a:r>
              <a:rPr lang="en-IN" dirty="0" smtClean="0"/>
              <a:t>– </a:t>
            </a:r>
            <a:r>
              <a:rPr lang="en-IN" dirty="0" err="1" smtClean="0"/>
              <a:t>Infraumbilical</a:t>
            </a:r>
            <a:r>
              <a:rPr lang="en-IN" dirty="0" smtClean="0"/>
              <a:t> part of anterior abdominal wall and anterior wall of urinary bladder is not developed. So cavity of bladder is exposed to exterior.</a:t>
            </a:r>
            <a:endParaRPr lang="en-US" dirty="0" smtClean="0"/>
          </a:p>
          <a:p>
            <a:pPr algn="just"/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met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7937"/>
            <a:ext cx="4724400" cy="685006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066800" y="16764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VUC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219200" y="236220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DUGS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858000" y="2514600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Primitive Rectum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781800" y="1828800"/>
            <a:ext cx="137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Ureteric bud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781800" y="1219200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Metanephric</a:t>
            </a:r>
            <a:r>
              <a:rPr lang="en-US" dirty="0" smtClean="0"/>
              <a:t> </a:t>
            </a:r>
            <a:r>
              <a:rPr lang="en-US" dirty="0" err="1" smtClean="0"/>
              <a:t>blastema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1752600" y="1676400"/>
            <a:ext cx="14478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1981200" y="2133600"/>
            <a:ext cx="19050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endCxn id="9" idx="1"/>
          </p:cNvCxnSpPr>
          <p:nvPr/>
        </p:nvCxnSpPr>
        <p:spPr>
          <a:xfrm>
            <a:off x="5943600" y="1371600"/>
            <a:ext cx="838200" cy="1707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endCxn id="8" idx="1"/>
          </p:cNvCxnSpPr>
          <p:nvPr/>
        </p:nvCxnSpPr>
        <p:spPr>
          <a:xfrm>
            <a:off x="5257800" y="1828800"/>
            <a:ext cx="1524000" cy="3231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4800600" y="2286000"/>
            <a:ext cx="213360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Diagram&#10;&#10;Description automatically generated">
            <a:extLst>
              <a:ext uri="{FF2B5EF4-FFF2-40B4-BE49-F238E27FC236}">
                <a16:creationId xmlns="" xmlns:a16="http://schemas.microsoft.com/office/drawing/2014/main" id="{8293125B-9283-6A46-42C1-5659727A98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84" y="1305802"/>
            <a:ext cx="8849033" cy="4246396"/>
          </a:xfrm>
        </p:spPr>
      </p:pic>
    </p:spTree>
    <p:extLst>
      <p:ext uri="{BB962C8B-B14F-4D97-AF65-F5344CB8AC3E}">
        <p14:creationId xmlns="" xmlns:p14="http://schemas.microsoft.com/office/powerpoint/2010/main" val="298970899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5BA5A7F-8218-CF4E-B4BB-88863BB0F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>
            <a:normAutofit/>
          </a:bodyPr>
          <a:lstStyle/>
          <a:p>
            <a:pPr algn="ctr"/>
            <a:r>
              <a:rPr lang="en-IN" sz="4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Ectopia</a:t>
            </a:r>
            <a:r>
              <a:rPr lang="en-IN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N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vesicae</a:t>
            </a:r>
            <a:endParaRPr lang="en-US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AB0DD44-CDDB-AD42-939C-2160E58A9A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69572"/>
            <a:ext cx="7886700" cy="4702629"/>
          </a:xfrm>
        </p:spPr>
        <p:txBody>
          <a:bodyPr numCol="2"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endParaRPr lang="en-IN" sz="2000" dirty="0">
              <a:solidFill>
                <a:srgbClr val="D2541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IN" sz="2000" dirty="0">
                <a:solidFill>
                  <a:srgbClr val="7B34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IN" sz="20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is also called </a:t>
            </a:r>
            <a:r>
              <a:rPr lang="en-IN" sz="20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extrophy</a:t>
            </a:r>
            <a:r>
              <a:rPr lang="en-IN" sz="20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urinary bladder.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IN" sz="2000" dirty="0">
                <a:solidFill>
                  <a:srgbClr val="7B34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IN" sz="20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Abnormality: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IN" sz="20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Deficient midline </a:t>
            </a:r>
            <a:r>
              <a:rPr lang="en-IN" sz="20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infraumbilical</a:t>
            </a:r>
            <a:r>
              <a:rPr lang="en-IN" sz="20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part of anterior abdominal wall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IN" sz="20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Deficient anterior wall of urinary bladder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IN" sz="20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Interior of bladder exposed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IN" sz="20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Urine dribbles from exposed bladder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IN" sz="2000" dirty="0">
                <a:solidFill>
                  <a:srgbClr val="7B34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IN" sz="20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Embryological basis: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IN" sz="1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Failure of complete formation of lateral fold of embryo.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IN" sz="1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Failure of migration of mesoderm in lateral folds.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IN" sz="2000" dirty="0">
                <a:solidFill>
                  <a:srgbClr val="7B34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IN" sz="20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Incidence: 1:10,000 births.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IN" sz="2000" dirty="0">
                <a:solidFill>
                  <a:srgbClr val="7B34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IN" sz="20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Constant association: Ectopia </a:t>
            </a:r>
            <a:r>
              <a:rPr lang="en-IN" sz="20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vesicae</a:t>
            </a:r>
            <a:r>
              <a:rPr lang="en-IN" sz="20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always associated with </a:t>
            </a:r>
            <a:r>
              <a:rPr lang="en-IN" sz="20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epispadias</a:t>
            </a:r>
            <a:r>
              <a:rPr lang="en-IN" sz="20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60393331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5988628-4B6D-4B47-9232-1ABCC9F9045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b="30635"/>
          <a:stretch/>
        </p:blipFill>
        <p:spPr>
          <a:xfrm>
            <a:off x="-1" y="152401"/>
            <a:ext cx="5885731" cy="560614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D678EF3-2126-5D48-BD12-2A0A1FF0F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1908" y="283029"/>
            <a:ext cx="3404507" cy="5893934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en-IN" sz="2400" dirty="0" smtClean="0">
                <a:solidFill>
                  <a:srgbClr val="006C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: </a:t>
            </a:r>
            <a:r>
              <a:rPr lang="en-IN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Bladder exstrophy (ectopia </a:t>
            </a:r>
            <a:r>
              <a:rPr lang="en-IN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vesicae</a:t>
            </a:r>
            <a:r>
              <a:rPr lang="en-IN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is a congenital anomaly that includes exstrophy and </a:t>
            </a:r>
            <a:r>
              <a:rPr lang="en-IN" sz="24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epispadias</a:t>
            </a:r>
            <a:r>
              <a:rPr lang="en-IN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with protrusion of the urinary bladder through a defect in the anterior abdominal wall. </a:t>
            </a:r>
            <a:endParaRPr lang="en-IN" sz="2400" dirty="0" smtClean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en-IN" sz="24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IN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condition, posterior wall of the bladder is seen externally just below the </a:t>
            </a:r>
            <a:r>
              <a:rPr lang="en-IN" sz="24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umbilicus.</a:t>
            </a:r>
          </a:p>
          <a:p>
            <a:pPr algn="just">
              <a:buNone/>
            </a:pPr>
            <a:r>
              <a:rPr lang="en-IN" sz="24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Incidence </a:t>
            </a:r>
            <a:r>
              <a:rPr lang="en-IN" sz="2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1:10,000–50,000 live births with male preponderance (3:1) </a:t>
            </a:r>
          </a:p>
          <a:p>
            <a:pPr algn="just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7469103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IN" sz="4000" b="1" dirty="0" smtClean="0">
                <a:solidFill>
                  <a:srgbClr val="FF0000"/>
                </a:solidFill>
                <a:latin typeface="Arial Black" pitchFamily="34" charset="0"/>
              </a:rPr>
              <a:t>MALE  URETHRA</a:t>
            </a:r>
            <a:r>
              <a:rPr lang="en-US" sz="4000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en-US" sz="4000" dirty="0" smtClean="0">
                <a:solidFill>
                  <a:srgbClr val="FF0000"/>
                </a:solidFill>
                <a:latin typeface="Arial Black" pitchFamily="34" charset="0"/>
              </a:rPr>
            </a:br>
            <a:endParaRPr lang="en-US" sz="4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00600"/>
          </a:xfrm>
        </p:spPr>
        <p:txBody>
          <a:bodyPr>
            <a:normAutofit/>
          </a:bodyPr>
          <a:lstStyle/>
          <a:p>
            <a:pPr lvl="0"/>
            <a:r>
              <a:rPr lang="en-IN" dirty="0" smtClean="0">
                <a:solidFill>
                  <a:srgbClr val="00B0F0"/>
                </a:solidFill>
              </a:rPr>
              <a:t>Upper prostatic part –</a:t>
            </a:r>
            <a:endParaRPr lang="en-US" dirty="0" smtClean="0">
              <a:solidFill>
                <a:srgbClr val="00B0F0"/>
              </a:solidFill>
            </a:endParaRPr>
          </a:p>
          <a:p>
            <a:r>
              <a:rPr lang="en-IN" dirty="0" smtClean="0"/>
              <a:t>. Caudal part of </a:t>
            </a:r>
            <a:r>
              <a:rPr lang="en-IN" dirty="0" err="1" smtClean="0"/>
              <a:t>Vesico</a:t>
            </a:r>
            <a:r>
              <a:rPr lang="en-IN" dirty="0" smtClean="0"/>
              <a:t> urethral canal except</a:t>
            </a:r>
            <a:endParaRPr lang="en-US" dirty="0" smtClean="0"/>
          </a:p>
          <a:p>
            <a:r>
              <a:rPr lang="en-IN" dirty="0" smtClean="0"/>
              <a:t>. Posterior wall -  Absorbed part of </a:t>
            </a:r>
            <a:r>
              <a:rPr lang="en-IN" dirty="0" err="1" smtClean="0"/>
              <a:t>Mesonephic</a:t>
            </a:r>
            <a:r>
              <a:rPr lang="en-IN" dirty="0" smtClean="0"/>
              <a:t> duct MND (CED)</a:t>
            </a:r>
            <a:endParaRPr lang="en-US" dirty="0" smtClean="0"/>
          </a:p>
          <a:p>
            <a:pPr lvl="0"/>
            <a:r>
              <a:rPr lang="en-IN" dirty="0" smtClean="0">
                <a:solidFill>
                  <a:srgbClr val="0070C0"/>
                </a:solidFill>
              </a:rPr>
              <a:t>Lower </a:t>
            </a:r>
            <a:r>
              <a:rPr lang="en-IN" dirty="0" err="1" smtClean="0">
                <a:solidFill>
                  <a:srgbClr val="0070C0"/>
                </a:solidFill>
              </a:rPr>
              <a:t>postatic</a:t>
            </a:r>
            <a:r>
              <a:rPr lang="en-IN" dirty="0" smtClean="0">
                <a:solidFill>
                  <a:srgbClr val="0070C0"/>
                </a:solidFill>
              </a:rPr>
              <a:t> part + </a:t>
            </a:r>
            <a:r>
              <a:rPr lang="en-IN" dirty="0" err="1" smtClean="0">
                <a:solidFill>
                  <a:srgbClr val="0070C0"/>
                </a:solidFill>
              </a:rPr>
              <a:t>Membranus</a:t>
            </a:r>
            <a:r>
              <a:rPr lang="en-IN" dirty="0" smtClean="0">
                <a:solidFill>
                  <a:srgbClr val="0070C0"/>
                </a:solidFill>
              </a:rPr>
              <a:t> urethra </a:t>
            </a:r>
            <a:r>
              <a:rPr lang="en-IN" dirty="0" smtClean="0"/>
              <a:t>– Pelvic part of (UGS) Urogenital sinus</a:t>
            </a:r>
            <a:endParaRPr lang="en-US" dirty="0" smtClean="0"/>
          </a:p>
          <a:p>
            <a:pPr lvl="0"/>
            <a:r>
              <a:rPr lang="en-IN" dirty="0" smtClean="0">
                <a:solidFill>
                  <a:srgbClr val="00B0F0"/>
                </a:solidFill>
              </a:rPr>
              <a:t>Penile urethra except terminal part </a:t>
            </a:r>
            <a:r>
              <a:rPr lang="en-IN" dirty="0" smtClean="0"/>
              <a:t>– Phallic part of (UGS) Urogenital sinus through urethral plate</a:t>
            </a:r>
            <a:endParaRPr lang="en-US" dirty="0" smtClean="0"/>
          </a:p>
          <a:p>
            <a:pPr lvl="0"/>
            <a:r>
              <a:rPr lang="en-IN" dirty="0" smtClean="0">
                <a:solidFill>
                  <a:srgbClr val="00B0F0"/>
                </a:solidFill>
              </a:rPr>
              <a:t>Terminal part </a:t>
            </a:r>
            <a:r>
              <a:rPr lang="en-IN" dirty="0" smtClean="0"/>
              <a:t>– </a:t>
            </a:r>
            <a:r>
              <a:rPr lang="en-IN" dirty="0" err="1" smtClean="0"/>
              <a:t>Ectodermal</a:t>
            </a:r>
            <a:r>
              <a:rPr lang="en-IN" dirty="0" smtClean="0"/>
              <a:t> </a:t>
            </a:r>
            <a:r>
              <a:rPr lang="en-IN" dirty="0" err="1" smtClean="0"/>
              <a:t>indipping</a:t>
            </a:r>
            <a:r>
              <a:rPr lang="en-IN" dirty="0" smtClean="0"/>
              <a:t> of cells from </a:t>
            </a:r>
            <a:r>
              <a:rPr lang="en-IN" dirty="0" err="1" smtClean="0"/>
              <a:t>glans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G:\MY CLASSES MBBS 2024-25\Embryo UGS pkk\174-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385" y="381000"/>
            <a:ext cx="7918326" cy="5638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MY CLASSES MBBS 2024-25\Embryo UGS pkk\272-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52400"/>
            <a:ext cx="6324600" cy="64510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IN" b="1" dirty="0" smtClean="0"/>
              <a:t>Anomalies: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IN" dirty="0" err="1" smtClean="0"/>
              <a:t>Hypospadios</a:t>
            </a:r>
            <a:r>
              <a:rPr lang="en-IN" dirty="0" smtClean="0"/>
              <a:t> – Urethra opens in ventral or </a:t>
            </a:r>
            <a:r>
              <a:rPr lang="en-IN" dirty="0" err="1" smtClean="0"/>
              <a:t>undersurface</a:t>
            </a:r>
            <a:r>
              <a:rPr lang="en-IN" dirty="0" smtClean="0"/>
              <a:t> of penis instead of tip of </a:t>
            </a:r>
            <a:r>
              <a:rPr lang="en-IN" dirty="0" err="1" smtClean="0"/>
              <a:t>glans.It</a:t>
            </a:r>
            <a:r>
              <a:rPr lang="en-IN" dirty="0" smtClean="0"/>
              <a:t> has 4 types –</a:t>
            </a:r>
            <a:endParaRPr lang="en-US" dirty="0" smtClean="0"/>
          </a:p>
          <a:p>
            <a:pPr lvl="0"/>
            <a:r>
              <a:rPr lang="en-IN" dirty="0" err="1" smtClean="0"/>
              <a:t>Balanic</a:t>
            </a:r>
            <a:endParaRPr lang="en-US" dirty="0" smtClean="0"/>
          </a:p>
          <a:p>
            <a:pPr lvl="0"/>
            <a:r>
              <a:rPr lang="en-IN" dirty="0" smtClean="0"/>
              <a:t>Penile</a:t>
            </a:r>
            <a:endParaRPr lang="en-US" dirty="0" smtClean="0"/>
          </a:p>
          <a:p>
            <a:pPr lvl="0"/>
            <a:r>
              <a:rPr lang="en-IN" dirty="0" err="1" smtClean="0"/>
              <a:t>Penoscrotal</a:t>
            </a:r>
            <a:endParaRPr lang="en-US" dirty="0" smtClean="0"/>
          </a:p>
          <a:p>
            <a:pPr lvl="0"/>
            <a:r>
              <a:rPr lang="en-IN" dirty="0" err="1" smtClean="0"/>
              <a:t>Perineal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DELL\Desktop\Urogenital system dev\embryology-urogenital-system-83-7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4900" y="828675"/>
            <a:ext cx="6934200" cy="5200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IN" b="1" dirty="0" smtClean="0">
                <a:solidFill>
                  <a:srgbClr val="FF0000"/>
                </a:solidFill>
              </a:rPr>
              <a:t>FEMALE URETHRA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b="1" dirty="0" smtClean="0"/>
              <a:t>Similar with</a:t>
            </a:r>
            <a:r>
              <a:rPr lang="en-IN" dirty="0" smtClean="0"/>
              <a:t> – </a:t>
            </a:r>
          </a:p>
          <a:p>
            <a:pPr>
              <a:buNone/>
            </a:pPr>
            <a:r>
              <a:rPr lang="en-IN" dirty="0" smtClean="0"/>
              <a:t>   Upper prostatic part of male urethra</a:t>
            </a:r>
            <a:endParaRPr lang="en-US" dirty="0" smtClean="0"/>
          </a:p>
          <a:p>
            <a:pPr lvl="0">
              <a:buNone/>
            </a:pPr>
            <a:r>
              <a:rPr lang="en-IN" b="1" dirty="0" smtClean="0">
                <a:solidFill>
                  <a:srgbClr val="0070C0"/>
                </a:solidFill>
              </a:rPr>
              <a:t>     SOURCES -- </a:t>
            </a:r>
          </a:p>
          <a:p>
            <a:pPr lvl="0">
              <a:buNone/>
            </a:pPr>
            <a:r>
              <a:rPr lang="en-IN" dirty="0" smtClean="0"/>
              <a:t>1. Caudal part of Vesicourethral </a:t>
            </a:r>
            <a:r>
              <a:rPr lang="en-IN" dirty="0" err="1" smtClean="0"/>
              <a:t>vanal</a:t>
            </a:r>
            <a:r>
              <a:rPr lang="en-IN" dirty="0" smtClean="0"/>
              <a:t> </a:t>
            </a:r>
            <a:endParaRPr lang="en-US" dirty="0" smtClean="0"/>
          </a:p>
          <a:p>
            <a:pPr lvl="0">
              <a:buNone/>
            </a:pPr>
            <a:r>
              <a:rPr lang="en-IN" dirty="0" smtClean="0"/>
              <a:t>2. Absorbed part of Mesonephric duct (CED)</a:t>
            </a:r>
            <a:endParaRPr lang="en-US" dirty="0" smtClean="0"/>
          </a:p>
          <a:p>
            <a:pPr lvl="0">
              <a:buNone/>
            </a:pPr>
            <a:r>
              <a:rPr lang="en-IN" dirty="0" smtClean="0"/>
              <a:t>3. Contribution from pelvic part of Urogenital sinus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G:\MY CLASSES MBBS 2024-25\Embryo UGS pkk\55-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060" y="990600"/>
            <a:ext cx="8198733" cy="5181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6" descr="Diagram&#10;&#10;Description automatically generated">
            <a:extLst>
              <a:ext uri="{FF2B5EF4-FFF2-40B4-BE49-F238E27FC236}">
                <a16:creationId xmlns="" xmlns:a16="http://schemas.microsoft.com/office/drawing/2014/main" id="{27D13007-D93A-DE3D-FAD5-DC6D99AB3C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600"/>
            <a:ext cx="8898294" cy="6395685"/>
          </a:xfrm>
          <a:prstGeom prst="rect">
            <a:avLst/>
          </a:prstGeo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IN" b="1" dirty="0" smtClean="0">
                <a:solidFill>
                  <a:srgbClr val="FF0000"/>
                </a:solidFill>
              </a:rPr>
              <a:t>Development of Prostate</a:t>
            </a:r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pPr lvl="0" algn="just"/>
            <a:r>
              <a:rPr lang="en-IN" dirty="0" smtClean="0">
                <a:solidFill>
                  <a:srgbClr val="0070C0"/>
                </a:solidFill>
              </a:rPr>
              <a:t>Parenchyma </a:t>
            </a:r>
            <a:r>
              <a:rPr lang="en-IN" dirty="0" smtClean="0"/>
              <a:t> -- Develops from buds arising from developing prostate in 6</a:t>
            </a:r>
            <a:r>
              <a:rPr lang="en-IN" baseline="30000" dirty="0" smtClean="0"/>
              <a:t>th</a:t>
            </a:r>
            <a:r>
              <a:rPr lang="en-IN" dirty="0" smtClean="0"/>
              <a:t> week of intrauterine life.</a:t>
            </a:r>
            <a:endParaRPr lang="en-US" dirty="0" smtClean="0"/>
          </a:p>
          <a:p>
            <a:pPr lvl="0" algn="just"/>
            <a:r>
              <a:rPr lang="en-IN" dirty="0" smtClean="0"/>
              <a:t>Caudal part of vesicourethral canal</a:t>
            </a:r>
            <a:endParaRPr lang="en-US" dirty="0" smtClean="0"/>
          </a:p>
          <a:p>
            <a:pPr lvl="0" algn="just"/>
            <a:r>
              <a:rPr lang="en-IN" dirty="0" smtClean="0"/>
              <a:t>Pelvic part of urogenital sinus</a:t>
            </a:r>
            <a:endParaRPr lang="en-US" dirty="0" smtClean="0"/>
          </a:p>
          <a:p>
            <a:pPr algn="just"/>
            <a:r>
              <a:rPr lang="en-IN" dirty="0" smtClean="0"/>
              <a:t>This two forms outer glandular zone of prostate which is common site of carcinoma.</a:t>
            </a:r>
            <a:endParaRPr lang="en-US" dirty="0" smtClean="0"/>
          </a:p>
          <a:p>
            <a:pPr algn="just"/>
            <a:r>
              <a:rPr lang="en-IN" dirty="0" smtClean="0"/>
              <a:t>From absorbed part of mesonephric duct form inner glandular zone where BPH is common</a:t>
            </a:r>
            <a:endParaRPr lang="en-US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41335"/>
            <a:ext cx="5715000" cy="6666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IN" dirty="0" err="1" smtClean="0">
                <a:solidFill>
                  <a:srgbClr val="0070C0"/>
                </a:solidFill>
              </a:rPr>
              <a:t>Stroma</a:t>
            </a:r>
            <a:r>
              <a:rPr lang="en-IN" dirty="0" smtClean="0">
                <a:solidFill>
                  <a:srgbClr val="0070C0"/>
                </a:solidFill>
              </a:rPr>
              <a:t> </a:t>
            </a:r>
            <a:r>
              <a:rPr lang="en-IN" dirty="0" smtClean="0"/>
              <a:t>– Surrounding mesoderm form connective tissue.</a:t>
            </a:r>
            <a:endParaRPr lang="en-US" dirty="0" smtClean="0"/>
          </a:p>
          <a:p>
            <a:r>
              <a:rPr lang="en-IN" dirty="0" smtClean="0"/>
              <a:t>      Bud arising from developing prostatic urethra arranged in 5 groups – </a:t>
            </a:r>
            <a:endParaRPr lang="en-US" dirty="0" smtClean="0"/>
          </a:p>
          <a:p>
            <a:pPr lvl="0"/>
            <a:r>
              <a:rPr lang="en-IN" dirty="0" smtClean="0"/>
              <a:t>Anterior b) Posterior c) Middle d) 2 lateral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ELL\Desktop\Urogenital system dev\embryology-urogenital-system-36-7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00050"/>
            <a:ext cx="8280400" cy="6210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96112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 smtClean="0">
                <a:solidFill>
                  <a:srgbClr val="FFC000"/>
                </a:solidFill>
              </a:rPr>
              <a:t>Female homologous of Prostate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72000"/>
          </a:xfrm>
        </p:spPr>
        <p:txBody>
          <a:bodyPr/>
          <a:lstStyle/>
          <a:p>
            <a:pPr algn="just"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 lvl="0" algn="just"/>
            <a:r>
              <a:rPr lang="en-IN" dirty="0" smtClean="0"/>
              <a:t>Bud arising from caudal part of vesicourethral canal form Urethral gland.</a:t>
            </a:r>
            <a:endParaRPr lang="en-US" dirty="0" smtClean="0"/>
          </a:p>
          <a:p>
            <a:pPr lvl="0" algn="just"/>
            <a:r>
              <a:rPr lang="en-IN" dirty="0" smtClean="0"/>
              <a:t>Bud arising from pelvic part of urogenital sinus form Paraurethral gland.</a:t>
            </a:r>
            <a:endParaRPr lang="en-US" dirty="0" smtClean="0"/>
          </a:p>
          <a:p>
            <a:pPr algn="just">
              <a:buNone/>
            </a:pPr>
            <a:endParaRPr lang="en-US" dirty="0" smtClean="0"/>
          </a:p>
          <a:p>
            <a:pPr algn="just"/>
            <a:r>
              <a:rPr lang="en-IN" dirty="0" smtClean="0">
                <a:solidFill>
                  <a:srgbClr val="FF0000"/>
                </a:solidFill>
              </a:rPr>
              <a:t>Paraurethral gland of </a:t>
            </a:r>
            <a:r>
              <a:rPr lang="en-IN" dirty="0" err="1" smtClean="0">
                <a:solidFill>
                  <a:srgbClr val="FF0000"/>
                </a:solidFill>
              </a:rPr>
              <a:t>Skene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9131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Questions for University Exam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828800"/>
            <a:ext cx="8458200" cy="4724400"/>
          </a:xfrm>
        </p:spPr>
        <p:txBody>
          <a:bodyPr/>
          <a:lstStyle/>
          <a:p>
            <a:pPr algn="just">
              <a:buNone/>
            </a:pPr>
            <a:r>
              <a:rPr lang="en-US" dirty="0" smtClean="0"/>
              <a:t> Q1. Describe  Kidney  -- Relations of anterior and posterior surface, Coverings, Histology and Development .</a:t>
            </a:r>
          </a:p>
          <a:p>
            <a:pPr algn="just">
              <a:buNone/>
            </a:pPr>
            <a:r>
              <a:rPr lang="en-US" dirty="0" smtClean="0"/>
              <a:t>Q2. Sources of development of urinary bladder.</a:t>
            </a:r>
          </a:p>
          <a:p>
            <a:pPr algn="just">
              <a:buNone/>
            </a:pPr>
            <a:r>
              <a:rPr lang="en-US" dirty="0" smtClean="0"/>
              <a:t>Q3. Parts of urethra its development and clinical anatomy.</a:t>
            </a:r>
          </a:p>
          <a:p>
            <a:pPr algn="just">
              <a:buNone/>
            </a:pPr>
            <a:r>
              <a:rPr lang="en-US" dirty="0" smtClean="0"/>
              <a:t>Q4. Describe prostate – Relations, Zones, Histology ,Age changes,   Development and clinical anatomy.</a:t>
            </a:r>
          </a:p>
          <a:p>
            <a:pPr algn="just">
              <a:buNone/>
            </a:pPr>
            <a:endParaRPr lang="en-US" dirty="0" smtClean="0"/>
          </a:p>
          <a:p>
            <a:pPr algn="just">
              <a:buNone/>
            </a:pPr>
            <a:r>
              <a:rPr lang="en-US" dirty="0" smtClean="0"/>
              <a:t>						Dr. </a:t>
            </a:r>
            <a:r>
              <a:rPr lang="en-US" dirty="0" err="1" smtClean="0"/>
              <a:t>Praveeen</a:t>
            </a:r>
            <a:r>
              <a:rPr lang="en-US" dirty="0" smtClean="0"/>
              <a:t> Kurrey</a:t>
            </a:r>
            <a:endParaRPr lang="en-US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orse-beac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81000"/>
            <a:ext cx="9144000" cy="723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0" y="-152400"/>
            <a:ext cx="8229600" cy="914400"/>
          </a:xfrm>
        </p:spPr>
        <p:txBody>
          <a:bodyPr/>
          <a:lstStyle/>
          <a:p>
            <a:r>
              <a:rPr lang="en-US" b="1" dirty="0" smtClean="0">
                <a:latin typeface="Algerian" pitchFamily="82" charset="0"/>
              </a:rPr>
              <a:t>              </a:t>
            </a:r>
            <a:r>
              <a:rPr lang="en-US" b="1" dirty="0" smtClean="0">
                <a:solidFill>
                  <a:srgbClr val="FF0000"/>
                </a:solidFill>
                <a:latin typeface="Algerian" pitchFamily="82" charset="0"/>
              </a:rPr>
              <a:t>THANK  YOU</a:t>
            </a:r>
            <a:endParaRPr lang="en-IN" b="1" dirty="0">
              <a:solidFill>
                <a:srgbClr val="FF0000"/>
              </a:solidFill>
              <a:latin typeface="Algerian" pitchFamily="82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IN" dirty="0" smtClean="0"/>
              <a:t>2. Primitive urogenital sinus – divided into two</a:t>
            </a:r>
            <a:endParaRPr lang="en-US" dirty="0" smtClean="0"/>
          </a:p>
          <a:p>
            <a:pPr lvl="0" algn="just"/>
            <a:r>
              <a:rPr lang="en-IN" dirty="0" smtClean="0"/>
              <a:t>Cranial – vesicourethral canal (VUC)</a:t>
            </a:r>
            <a:endParaRPr lang="en-US" dirty="0" smtClean="0"/>
          </a:p>
          <a:p>
            <a:pPr lvl="0" algn="just"/>
            <a:r>
              <a:rPr lang="en-IN" dirty="0" smtClean="0"/>
              <a:t>Caudal – Definitive urogenital sinus  (DUGS)</a:t>
            </a:r>
            <a:endParaRPr lang="en-US" dirty="0" smtClean="0"/>
          </a:p>
          <a:p>
            <a:pPr algn="just"/>
            <a:endParaRPr lang="en-IN" dirty="0" smtClean="0"/>
          </a:p>
          <a:p>
            <a:pPr algn="just"/>
            <a:r>
              <a:rPr lang="en-IN" dirty="0" smtClean="0"/>
              <a:t>3. In the junction of these two there is opening of Mesonephric duct which give rise to Ureteric bud.</a:t>
            </a:r>
            <a:endParaRPr lang="en-US" dirty="0" smtClean="0"/>
          </a:p>
          <a:p>
            <a:pPr algn="just"/>
            <a:r>
              <a:rPr lang="en-IN" dirty="0" smtClean="0"/>
              <a:t>4. Part of mesonephric duct caudal to opening of </a:t>
            </a:r>
            <a:r>
              <a:rPr lang="en-IN" dirty="0" err="1" smtClean="0"/>
              <a:t>ureteric</a:t>
            </a:r>
            <a:r>
              <a:rPr lang="en-IN" dirty="0" smtClean="0"/>
              <a:t> bud is called Common excretory duct.</a:t>
            </a:r>
            <a:endParaRPr lang="en-US" dirty="0" smtClean="0"/>
          </a:p>
          <a:p>
            <a:pPr algn="just"/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5. Vesicourethral canal is divided into two –</a:t>
            </a:r>
            <a:endParaRPr lang="en-US" dirty="0" smtClean="0"/>
          </a:p>
          <a:p>
            <a:pPr>
              <a:buNone/>
            </a:pPr>
            <a:r>
              <a:rPr lang="en-IN" dirty="0" smtClean="0"/>
              <a:t>        a) Urinary bladder</a:t>
            </a:r>
            <a:endParaRPr lang="en-US" dirty="0" smtClean="0"/>
          </a:p>
          <a:p>
            <a:pPr>
              <a:buNone/>
            </a:pPr>
            <a:r>
              <a:rPr lang="en-IN" dirty="0" smtClean="0"/>
              <a:t>        b) Primitive urethra</a:t>
            </a:r>
            <a:endParaRPr lang="en-US" dirty="0" smtClean="0"/>
          </a:p>
          <a:p>
            <a:endParaRPr lang="en-IN" dirty="0" smtClean="0"/>
          </a:p>
          <a:p>
            <a:pPr>
              <a:buNone/>
            </a:pPr>
            <a:r>
              <a:rPr lang="en-IN" dirty="0" smtClean="0"/>
              <a:t>  6. Definitive urogenital sinus is divided into –</a:t>
            </a:r>
            <a:endParaRPr lang="en-US" dirty="0" smtClean="0"/>
          </a:p>
          <a:p>
            <a:pPr>
              <a:buNone/>
            </a:pPr>
            <a:r>
              <a:rPr lang="en-IN" dirty="0" smtClean="0"/>
              <a:t>        a) Pelvic pat</a:t>
            </a:r>
            <a:endParaRPr lang="en-US" dirty="0" smtClean="0"/>
          </a:p>
          <a:p>
            <a:pPr>
              <a:buNone/>
            </a:pPr>
            <a:r>
              <a:rPr lang="en-IN" dirty="0" smtClean="0"/>
              <a:t>        b) Phallic part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259</TotalTime>
  <Words>2389</Words>
  <Application>Microsoft Office PowerPoint</Application>
  <PresentationFormat>On-screen Show (4:3)</PresentationFormat>
  <Paragraphs>358</Paragraphs>
  <Slides>76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76</vt:i4>
      </vt:variant>
    </vt:vector>
  </HeadingPairs>
  <TitlesOfParts>
    <vt:vector size="77" baseType="lpstr">
      <vt:lpstr>Flow</vt:lpstr>
      <vt:lpstr>UROGENITAL  SYSTEM -1 DEVELOPMENT</vt:lpstr>
      <vt:lpstr>Slide 2</vt:lpstr>
      <vt:lpstr>Slide 3</vt:lpstr>
      <vt:lpstr>Slide 4</vt:lpstr>
      <vt:lpstr>A.   cLOACA</vt:lpstr>
      <vt:lpstr>Slide 6</vt:lpstr>
      <vt:lpstr>Slide 7</vt:lpstr>
      <vt:lpstr>Slide 8</vt:lpstr>
      <vt:lpstr>Slide 9</vt:lpstr>
      <vt:lpstr>Slide 10</vt:lpstr>
      <vt:lpstr>MESODERMAL  INTERMEDIATE CELL MASS</vt:lpstr>
      <vt:lpstr>INTRODUCTION</vt:lpstr>
      <vt:lpstr>Slide 13</vt:lpstr>
      <vt:lpstr>Slide 14</vt:lpstr>
      <vt:lpstr>Slide 15</vt:lpstr>
      <vt:lpstr>INTERMEDIATE MESODERM</vt:lpstr>
      <vt:lpstr>Overview of organogenesis of the urogenital organs</vt:lpstr>
      <vt:lpstr>Slide 18</vt:lpstr>
      <vt:lpstr>Slide 19</vt:lpstr>
      <vt:lpstr>Slide 20</vt:lpstr>
      <vt:lpstr>Development Of Kidney</vt:lpstr>
      <vt:lpstr>Pronephros – in humans</vt:lpstr>
      <vt:lpstr>Mesonephros - in humans</vt:lpstr>
      <vt:lpstr>  Sequence of development of the metanephros(1)</vt:lpstr>
      <vt:lpstr> Morphogenesis of the ureteric bud2)</vt:lpstr>
      <vt:lpstr>DEVELOPMENT OF KIDNEY 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Ascent of the Kidneys</vt:lpstr>
      <vt:lpstr>Slide 35</vt:lpstr>
      <vt:lpstr>Slide 36</vt:lpstr>
      <vt:lpstr>Anomalies related to development of kidney   </vt:lpstr>
      <vt:lpstr>Slide 38</vt:lpstr>
      <vt:lpstr>Slide 39</vt:lpstr>
      <vt:lpstr>Slide 40</vt:lpstr>
      <vt:lpstr>Congenital Anomalies of Kidney</vt:lpstr>
      <vt:lpstr>Slide 42</vt:lpstr>
      <vt:lpstr>Slide 43</vt:lpstr>
      <vt:lpstr>Anomales of  Kidneys</vt:lpstr>
      <vt:lpstr>Slide 45</vt:lpstr>
      <vt:lpstr>Slide 46</vt:lpstr>
      <vt:lpstr>Blood supply of the kidneys</vt:lpstr>
      <vt:lpstr>Internal Anatomy of the Kidneys</vt:lpstr>
      <vt:lpstr>Path of Blood Through Kidney</vt:lpstr>
      <vt:lpstr>Slide 50</vt:lpstr>
      <vt:lpstr>VASCULAR SEGMENTS</vt:lpstr>
      <vt:lpstr>URINARY  BLADDER </vt:lpstr>
      <vt:lpstr>Slide 53</vt:lpstr>
      <vt:lpstr>Slide 54</vt:lpstr>
      <vt:lpstr>Slide 55</vt:lpstr>
      <vt:lpstr>Slide 56</vt:lpstr>
      <vt:lpstr>Slide 57</vt:lpstr>
      <vt:lpstr>Slide 58</vt:lpstr>
      <vt:lpstr>Anomalies  </vt:lpstr>
      <vt:lpstr>Slide 60</vt:lpstr>
      <vt:lpstr>Ectopia vesicae</vt:lpstr>
      <vt:lpstr>Slide 62</vt:lpstr>
      <vt:lpstr>MALE  URETHRA </vt:lpstr>
      <vt:lpstr>Slide 64</vt:lpstr>
      <vt:lpstr>Slide 65</vt:lpstr>
      <vt:lpstr>Anomalies: </vt:lpstr>
      <vt:lpstr>Slide 67</vt:lpstr>
      <vt:lpstr>FEMALE URETHRA </vt:lpstr>
      <vt:lpstr>Slide 69</vt:lpstr>
      <vt:lpstr>Development of Prostate </vt:lpstr>
      <vt:lpstr>Slide 71</vt:lpstr>
      <vt:lpstr>Slide 72</vt:lpstr>
      <vt:lpstr>Slide 73</vt:lpstr>
      <vt:lpstr>Female homologous of Prostate</vt:lpstr>
      <vt:lpstr>Questions for University Exam</vt:lpstr>
      <vt:lpstr>              THANK  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DELL</cp:lastModifiedBy>
  <cp:revision>76</cp:revision>
  <dcterms:created xsi:type="dcterms:W3CDTF">2006-08-16T00:00:00Z</dcterms:created>
  <dcterms:modified xsi:type="dcterms:W3CDTF">2025-06-23T14:08:38Z</dcterms:modified>
</cp:coreProperties>
</file>