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4" r:id="rId2"/>
    <p:sldId id="283" r:id="rId3"/>
    <p:sldId id="284" r:id="rId4"/>
    <p:sldId id="287" r:id="rId5"/>
    <p:sldId id="258" r:id="rId6"/>
    <p:sldId id="292" r:id="rId7"/>
    <p:sldId id="293" r:id="rId8"/>
    <p:sldId id="306" r:id="rId9"/>
    <p:sldId id="257" r:id="rId10"/>
    <p:sldId id="305" r:id="rId11"/>
    <p:sldId id="259" r:id="rId12"/>
    <p:sldId id="266" r:id="rId13"/>
    <p:sldId id="260" r:id="rId14"/>
    <p:sldId id="288" r:id="rId15"/>
    <p:sldId id="308" r:id="rId16"/>
    <p:sldId id="261" r:id="rId17"/>
    <p:sldId id="289" r:id="rId18"/>
    <p:sldId id="309" r:id="rId19"/>
    <p:sldId id="307" r:id="rId20"/>
    <p:sldId id="267" r:id="rId21"/>
    <p:sldId id="268" r:id="rId22"/>
    <p:sldId id="269" r:id="rId23"/>
    <p:sldId id="310" r:id="rId24"/>
    <p:sldId id="311" r:id="rId25"/>
    <p:sldId id="270" r:id="rId26"/>
    <p:sldId id="313" r:id="rId27"/>
    <p:sldId id="271" r:id="rId28"/>
    <p:sldId id="314" r:id="rId29"/>
    <p:sldId id="312" r:id="rId30"/>
    <p:sldId id="272" r:id="rId31"/>
    <p:sldId id="316" r:id="rId32"/>
    <p:sldId id="317" r:id="rId33"/>
    <p:sldId id="320" r:id="rId34"/>
    <p:sldId id="318" r:id="rId35"/>
    <p:sldId id="319" r:id="rId36"/>
    <p:sldId id="273" r:id="rId37"/>
    <p:sldId id="301" r:id="rId38"/>
    <p:sldId id="326" r:id="rId39"/>
    <p:sldId id="323" r:id="rId40"/>
    <p:sldId id="321" r:id="rId41"/>
    <p:sldId id="322" r:id="rId42"/>
    <p:sldId id="274" r:id="rId43"/>
    <p:sldId id="315" r:id="rId44"/>
    <p:sldId id="299" r:id="rId45"/>
    <p:sldId id="325" r:id="rId46"/>
    <p:sldId id="275" r:id="rId47"/>
    <p:sldId id="285" r:id="rId48"/>
    <p:sldId id="324" r:id="rId49"/>
    <p:sldId id="298" r:id="rId50"/>
    <p:sldId id="286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FF31863-F0E3-442D-B250-0E1194621BCB}" type="datetimeFigureOut">
              <a:rPr lang="en-US" smtClean="0"/>
              <a:pPr/>
              <a:t>06-May-26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7DB3C5A-BD6D-4974-B595-A5026BB82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F31863-F0E3-442D-B250-0E1194621BCB}" type="datetimeFigureOut">
              <a:rPr lang="en-US" smtClean="0"/>
              <a:pPr/>
              <a:t>06-May-26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DB3C5A-BD6D-4974-B595-A5026BB82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FF31863-F0E3-442D-B250-0E1194621BCB}" type="datetimeFigureOut">
              <a:rPr lang="en-US" smtClean="0"/>
              <a:pPr/>
              <a:t>06-May-26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7DB3C5A-BD6D-4974-B595-A5026BB82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F31863-F0E3-442D-B250-0E1194621BCB}" type="datetimeFigureOut">
              <a:rPr lang="en-US" smtClean="0"/>
              <a:pPr/>
              <a:t>06-May-26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DB3C5A-BD6D-4974-B595-A5026BB82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FF31863-F0E3-442D-B250-0E1194621BCB}" type="datetimeFigureOut">
              <a:rPr lang="en-US" smtClean="0"/>
              <a:pPr/>
              <a:t>06-May-26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27DB3C5A-BD6D-4974-B595-A5026BB82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F31863-F0E3-442D-B250-0E1194621BCB}" type="datetimeFigureOut">
              <a:rPr lang="en-US" smtClean="0"/>
              <a:pPr/>
              <a:t>06-May-26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DB3C5A-BD6D-4974-B595-A5026BB82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F31863-F0E3-442D-B250-0E1194621BCB}" type="datetimeFigureOut">
              <a:rPr lang="en-US" smtClean="0"/>
              <a:pPr/>
              <a:t>06-May-26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DB3C5A-BD6D-4974-B595-A5026BB82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F31863-F0E3-442D-B250-0E1194621BCB}" type="datetimeFigureOut">
              <a:rPr lang="en-US" smtClean="0"/>
              <a:pPr/>
              <a:t>06-May-26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DB3C5A-BD6D-4974-B595-A5026BB82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FF31863-F0E3-442D-B250-0E1194621BCB}" type="datetimeFigureOut">
              <a:rPr lang="en-US" smtClean="0"/>
              <a:pPr/>
              <a:t>06-May-26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DB3C5A-BD6D-4974-B595-A5026BB82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F31863-F0E3-442D-B250-0E1194621BCB}" type="datetimeFigureOut">
              <a:rPr lang="en-US" smtClean="0"/>
              <a:pPr/>
              <a:t>06-May-26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DB3C5A-BD6D-4974-B595-A5026BB82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F31863-F0E3-442D-B250-0E1194621BCB}" type="datetimeFigureOut">
              <a:rPr lang="en-US" smtClean="0"/>
              <a:pPr/>
              <a:t>06-May-26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DB3C5A-BD6D-4974-B595-A5026BB82A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FF31863-F0E3-442D-B250-0E1194621BCB}" type="datetimeFigureOut">
              <a:rPr lang="en-US" smtClean="0"/>
              <a:pPr/>
              <a:t>06-May-26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7DB3C5A-BD6D-4974-B595-A5026BB82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50876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GROSS  ANATOMY</a:t>
            </a:r>
            <a:br>
              <a:rPr lang="en-US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</a:br>
            <a:r>
              <a:rPr lang="en-US" sz="4800" dirty="0" smtClean="0">
                <a:solidFill>
                  <a:srgbClr val="FF0000"/>
                </a:solidFill>
                <a:latin typeface="Algerian" pitchFamily="82" charset="0"/>
              </a:rPr>
              <a:t>SPLEEN</a:t>
            </a:r>
            <a:endParaRPr lang="en-IN" sz="5300" b="1" dirty="0">
              <a:solidFill>
                <a:srgbClr val="00B0F0"/>
              </a:solidFill>
              <a:latin typeface="Algerian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048000" y="4648201"/>
            <a:ext cx="5410200" cy="17067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DR. 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PRAVEEN KUMAR 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KURREY                                                    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MBBS, MS, BCME, BCBR, CISP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PROFESSOR ANATOMY</a:t>
            </a:r>
            <a:endParaRPr lang="en-IN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Hp\Desktop\sangi class\Splee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96520"/>
            <a:ext cx="2743200" cy="4094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8C9FD7-B949-DA0B-E913-DEA8D962DF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"/>
            <a:ext cx="8697705" cy="746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578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4676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EXTERNAL   FEATURES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Two ends</a:t>
            </a:r>
          </a:p>
          <a:p>
            <a:pPr marL="514350" indent="-514350">
              <a:buAutoNum type="arabicParenBoth"/>
            </a:pP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Anterior end </a:t>
            </a:r>
            <a:r>
              <a:rPr lang="en-US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expanded, directed downwards forwards and reaches the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midaxillary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line.</a:t>
            </a:r>
          </a:p>
          <a:p>
            <a:pPr marL="514350" indent="-514350">
              <a:buNone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E:\9CAB70W0PCALCM75QCA10SYQ4CA5B09GCCALP5V37CAURJSHDCAH94Y53CAS3AX7NCAYRKF07CASPCVLFCAXB7YL9CA0PAY6HCA1I1Z7HCAUGN4HBCAOS87Y3CAXZ23LKCA89J77CCA01BVKACAM9R9D1CARU2KJ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887" y="3733800"/>
            <a:ext cx="4323713" cy="3124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96000" y="41148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Anterior end</a:t>
            </a:r>
            <a:endParaRPr lang="en-US" sz="2800" b="1" dirty="0"/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4686300" y="4686300"/>
            <a:ext cx="1447800" cy="1371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(2) 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Posterior end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rounded, directed upwards, backwards and medially and rests on the upper pole of left kidney.</a:t>
            </a:r>
          </a:p>
          <a:p>
            <a:endParaRPr lang="en-US" sz="3600" dirty="0"/>
          </a:p>
        </p:txBody>
      </p:sp>
      <p:pic>
        <p:nvPicPr>
          <p:cNvPr id="4" name="Picture 2" descr="E:\9CAB70W0PCALCM75QCA10SYQ4CA5B09GCCALP5V37CAURJSHDCAH94Y53CAS3AX7NCAYRKF07CASPCVLFCAXB7YL9CA0PAY6HCA1I1Z7HCAUGN4HBCAOS87Y3CAXZ23LKCA89J77CCA01BVKACAM9R9D1CARU2KJ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3334154"/>
            <a:ext cx="4876800" cy="352384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0" y="3743980"/>
            <a:ext cx="2187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Posterior end</a:t>
            </a:r>
            <a:endParaRPr lang="en-US" sz="2800" b="1" dirty="0"/>
          </a:p>
        </p:txBody>
      </p:sp>
      <p:cxnSp>
        <p:nvCxnSpPr>
          <p:cNvPr id="6" name="Straight Arrow Connector 5"/>
          <p:cNvCxnSpPr/>
          <p:nvPr/>
        </p:nvCxnSpPr>
        <p:spPr>
          <a:xfrm rot="10800000">
            <a:off x="2819402" y="4081790"/>
            <a:ext cx="1904999" cy="10921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6477000" cy="715962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Three   borders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Superior border</a:t>
            </a:r>
          </a:p>
          <a:p>
            <a:pPr>
              <a:buNone/>
            </a:pP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intermediate </a:t>
            </a:r>
          </a:p>
          <a:p>
            <a:pPr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border</a:t>
            </a:r>
          </a:p>
          <a:p>
            <a:pPr>
              <a:buNone/>
            </a:pP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Inferior border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E:\9CAB70W0PCALCM75QCA10SYQ4CA5B09GCCALP5V37CAURJSHDCAH94Y53CAS3AX7NCAYRKF07CASPCVLFCAXB7YL9CA0PAY6HCA1I1Z7HCAUGN4HBCAOS87Y3CAXZ23LKCA89J77CCA01BVKACAM9R9D1CARU2KJX.jpg"/>
          <p:cNvPicPr>
            <a:picLocks noChangeAspect="1" noChangeArrowheads="1"/>
          </p:cNvPicPr>
          <p:nvPr/>
        </p:nvPicPr>
        <p:blipFill>
          <a:blip r:embed="rId2" cstate="print"/>
          <a:srcRect l="28902" r="1248"/>
          <a:stretch>
            <a:fillRect/>
          </a:stretch>
        </p:blipFill>
        <p:spPr bwMode="auto">
          <a:xfrm>
            <a:off x="1524000" y="2590800"/>
            <a:ext cx="4648200" cy="350520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rot="16200000" flipV="1">
            <a:off x="3467101" y="1790701"/>
            <a:ext cx="1219200" cy="114299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 flipV="1">
            <a:off x="1981200" y="4953000"/>
            <a:ext cx="1295398" cy="1143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657598" y="3200400"/>
            <a:ext cx="2743202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Two surfaces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Diaphragmatic surface- convex and smooth.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Visceral surface is concave and irregular.</a:t>
            </a:r>
          </a:p>
          <a:p>
            <a:endParaRPr lang="en-US" sz="3600" dirty="0"/>
          </a:p>
        </p:txBody>
      </p:sp>
      <p:pic>
        <p:nvPicPr>
          <p:cNvPr id="4" name="Picture 2" descr="C:\Users\Hp\Desktop\sangi class\Sple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971800"/>
            <a:ext cx="2514600" cy="37523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86400" y="3352800"/>
            <a:ext cx="3522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Diaphragmatic surface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4291" y="4505980"/>
            <a:ext cx="2466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visceral surface</a:t>
            </a:r>
            <a:endParaRPr lang="en-US" sz="2800" b="1" dirty="0"/>
          </a:p>
        </p:txBody>
      </p:sp>
      <p:cxnSp>
        <p:nvCxnSpPr>
          <p:cNvPr id="7" name="Straight Arrow Connector 6"/>
          <p:cNvCxnSpPr>
            <a:endCxn id="6" idx="3"/>
          </p:cNvCxnSpPr>
          <p:nvPr/>
        </p:nvCxnSpPr>
        <p:spPr>
          <a:xfrm rot="10800000" flipV="1">
            <a:off x="2590800" y="4714220"/>
            <a:ext cx="1524000" cy="5337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4686300" y="4229100"/>
            <a:ext cx="144780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3D074F-3FD5-2F46-D98D-0736830235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0" y="508865"/>
            <a:ext cx="9021701" cy="548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8215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70104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Two   angles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Anterobasal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angle</a:t>
            </a: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Posterobasal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angle</a:t>
            </a:r>
          </a:p>
          <a:p>
            <a:pPr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4" name="Picture 2" descr="E:\9CAB70W0PCALCM75QCA10SYQ4CA5B09GCCALP5V37CAURJSHDCAH94Y53CAS3AX7NCAYRKF07CASPCVLFCAXB7YL9CA0PAY6HCA1I1Z7HCAUGN4HBCAOS87Y3CAXZ23LKCA89J77CCA01BVKACAM9R9D1CARU2KJ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495550"/>
            <a:ext cx="3761476" cy="3067050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rot="16200000" flipV="1">
            <a:off x="6629400" y="2209800"/>
            <a:ext cx="1905000" cy="1600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6896100" y="4076700"/>
            <a:ext cx="1600200" cy="1371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162800" y="4038600"/>
            <a:ext cx="1524000" cy="1371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V="1">
            <a:off x="5638800" y="3886200"/>
            <a:ext cx="1676400" cy="1371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Hilum</a:t>
            </a:r>
            <a:endParaRPr lang="en-US" sz="36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Lies between superior and intermediate borders.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Pierced by  branches and tributaries of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splenic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vessels.</a:t>
            </a:r>
          </a:p>
          <a:p>
            <a:endParaRPr lang="en-US" sz="3600" dirty="0"/>
          </a:p>
        </p:txBody>
      </p:sp>
      <p:pic>
        <p:nvPicPr>
          <p:cNvPr id="4" name="Picture 2" descr="E:\9CAB70W0PCALCM75QCA10SYQ4CA5B09GCCALP5V37CAURJSHDCAH94Y53CAS3AX7NCAYRKF07CASPCVLFCAXB7YL9CA0PAY6HCA1I1Z7HCAUGN4HBCAOS87Y3CAXZ23LKCA89J77CCA01BVKACAM9R9D1CARU2KJ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6517" y="3657600"/>
            <a:ext cx="4697083" cy="3200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638800" y="32766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Hilum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191000" y="3581400"/>
            <a:ext cx="1524000" cy="1295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xmlns="" id="{90C6AD30-92E8-4155-8D2A-F6552EB374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91812935"/>
              </p:ext>
            </p:extLst>
          </p:nvPr>
        </p:nvGraphicFramePr>
        <p:xfrm>
          <a:off x="171450" y="327912"/>
          <a:ext cx="7905750" cy="60607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94363">
                  <a:extLst>
                    <a:ext uri="{9D8B030D-6E8A-4147-A177-3AD203B41FA5}">
                      <a16:colId xmlns:a16="http://schemas.microsoft.com/office/drawing/2014/main" xmlns="" val="897505073"/>
                    </a:ext>
                  </a:extLst>
                </a:gridCol>
                <a:gridCol w="3176137">
                  <a:extLst>
                    <a:ext uri="{9D8B030D-6E8A-4147-A177-3AD203B41FA5}">
                      <a16:colId xmlns:a16="http://schemas.microsoft.com/office/drawing/2014/main" xmlns="" val="1264028280"/>
                    </a:ext>
                  </a:extLst>
                </a:gridCol>
                <a:gridCol w="2635250">
                  <a:extLst>
                    <a:ext uri="{9D8B030D-6E8A-4147-A177-3AD203B41FA5}">
                      <a16:colId xmlns:a16="http://schemas.microsoft.com/office/drawing/2014/main" xmlns="" val="3677300860"/>
                    </a:ext>
                  </a:extLst>
                </a:gridCol>
              </a:tblGrid>
              <a:tr h="959617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i="0" u="none" strike="noStrike" kern="1200" baseline="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PRESENTING PARTS OF SPLEEN</a:t>
                      </a:r>
                      <a:endParaRPr lang="en-IN" sz="2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47854211"/>
                  </a:ext>
                </a:extLst>
              </a:tr>
              <a:tr h="520935">
                <a:tc>
                  <a:txBody>
                    <a:bodyPr/>
                    <a:lstStyle/>
                    <a:p>
                      <a:endParaRPr lang="en-IN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800" b="1" i="0" u="none" strike="noStrike" kern="1200" baseline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Recent terms</a:t>
                      </a:r>
                      <a:endParaRPr lang="en-IN" sz="2800" b="1" i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800" b="1" i="0" u="none" strike="noStrike" kern="1200" baseline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Previous terms</a:t>
                      </a:r>
                      <a:endParaRPr lang="en-IN" sz="2800" b="1" i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94362178"/>
                  </a:ext>
                </a:extLst>
              </a:tr>
              <a:tr h="959617">
                <a:tc>
                  <a:txBody>
                    <a:bodyPr/>
                    <a:lstStyle/>
                    <a:p>
                      <a:r>
                        <a:rPr lang="en-IN" sz="2800" b="1" i="0" u="none" strike="noStrike" kern="1200" baseline="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Ends of spleen</a:t>
                      </a:r>
                      <a:endParaRPr lang="en-IN" sz="2800" b="1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Anterior extremity</a:t>
                      </a:r>
                    </a:p>
                    <a:p>
                      <a:r>
                        <a:rPr lang="en-IN" sz="2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Posterior </a:t>
                      </a:r>
                      <a:r>
                        <a:rPr lang="en-IN" sz="2800" b="0" i="0" u="none" strike="noStrike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extrimity</a:t>
                      </a:r>
                      <a:endParaRPr lang="en-IN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Posterior end</a:t>
                      </a:r>
                    </a:p>
                    <a:p>
                      <a:r>
                        <a:rPr lang="en-IN" sz="2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Anterior end</a:t>
                      </a:r>
                      <a:endParaRPr lang="en-IN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6450795"/>
                  </a:ext>
                </a:extLst>
              </a:tr>
              <a:tr h="1398299">
                <a:tc>
                  <a:txBody>
                    <a:bodyPr/>
                    <a:lstStyle/>
                    <a:p>
                      <a:r>
                        <a:rPr lang="en-IN" sz="2800" b="1" i="0" u="none" strike="noStrike" kern="1200" baseline="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Borders</a:t>
                      </a:r>
                      <a:endParaRPr lang="en-IN" sz="2800" b="1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Superior</a:t>
                      </a:r>
                    </a:p>
                    <a:p>
                      <a:r>
                        <a:rPr lang="en-IN" sz="2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Inferior</a:t>
                      </a:r>
                    </a:p>
                    <a:p>
                      <a:r>
                        <a:rPr lang="en-IN" sz="2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Ridge</a:t>
                      </a:r>
                      <a:endParaRPr lang="en-IN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Superior</a:t>
                      </a:r>
                    </a:p>
                    <a:p>
                      <a:r>
                        <a:rPr lang="en-IN" sz="2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Inferior</a:t>
                      </a:r>
                    </a:p>
                    <a:p>
                      <a:r>
                        <a:rPr lang="en-IN" sz="2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Intermediate</a:t>
                      </a:r>
                      <a:endParaRPr lang="en-IN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09924460"/>
                  </a:ext>
                </a:extLst>
              </a:tr>
              <a:tr h="1568419">
                <a:tc>
                  <a:txBody>
                    <a:bodyPr/>
                    <a:lstStyle/>
                    <a:p>
                      <a:r>
                        <a:rPr lang="en-IN" sz="2800" b="1" i="0" u="none" strike="noStrike" kern="1200" baseline="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Surfaces</a:t>
                      </a:r>
                      <a:endParaRPr lang="en-IN" sz="2800" b="1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Superolateral</a:t>
                      </a:r>
                    </a:p>
                    <a:p>
                      <a:r>
                        <a:rPr lang="en-IN" sz="2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(diaphragmatic)</a:t>
                      </a:r>
                    </a:p>
                    <a:p>
                      <a:r>
                        <a:rPr lang="en-IN" sz="2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Inferomedial (visceral)</a:t>
                      </a:r>
                      <a:endParaRPr lang="en-IN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Lateral</a:t>
                      </a:r>
                    </a:p>
                    <a:p>
                      <a:r>
                        <a:rPr lang="en-IN" sz="2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(diaphragmatic)</a:t>
                      </a:r>
                    </a:p>
                    <a:p>
                      <a:r>
                        <a:rPr lang="en-IN" sz="2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Medial (visceral)</a:t>
                      </a:r>
                      <a:endParaRPr lang="en-IN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61162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61072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0C67C8-6B9D-4649-895F-98328ADD0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59" y="1143001"/>
            <a:ext cx="7930242" cy="534923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300"/>
              </a:spcBef>
              <a:buNone/>
            </a:pPr>
            <a:r>
              <a:rPr lang="en-IN" b="1" u="none" strike="noStrike" baseline="0" dirty="0" smtClean="0">
                <a:solidFill>
                  <a:srgbClr val="C00000"/>
                </a:solidFill>
                <a:latin typeface="Arial Rounded MT Bold" pitchFamily="34" charset="0"/>
                <a:cs typeface="Arial" panose="020B0604020202020204" pitchFamily="34" charset="0"/>
              </a:rPr>
              <a:t>ANATOMICAL POSITION</a:t>
            </a:r>
          </a:p>
          <a:p>
            <a:pPr algn="just">
              <a:spcBef>
                <a:spcPts val="300"/>
              </a:spcBef>
            </a:pPr>
            <a:r>
              <a:rPr lang="en-US" b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spleen in left palm in such way 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onvex smooth diaphragmatic surface faces posterolaterally and to left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inferior pole – directed downward, forward, and to left, and rounded superior pole – directed upward, backward, and to </a:t>
            </a:r>
            <a:r>
              <a:rPr lang="en-US" b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br>
              <a:rPr lang="en-US" b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Anterosuperior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border has one or two notches </a:t>
            </a:r>
            <a:r>
              <a:rPr lang="en-IN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 anterior end</a:t>
            </a:r>
          </a:p>
          <a:p>
            <a:pPr algn="just">
              <a:spcBef>
                <a:spcPts val="300"/>
              </a:spcBef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Tilt palm so long axis of spleen lies along middle finger, and should make angle of 45° with horizontal plane</a:t>
            </a:r>
            <a:endParaRPr lang="en-IN" sz="44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</a:pPr>
            <a:endParaRPr lang="en-US" b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8982BAC-9E68-E19A-1FC1-566D235D7467}"/>
              </a:ext>
            </a:extLst>
          </p:cNvPr>
          <p:cNvSpPr txBox="1"/>
          <p:nvPr/>
        </p:nvSpPr>
        <p:spPr>
          <a:xfrm>
            <a:off x="2133600" y="457200"/>
            <a:ext cx="365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300"/>
              </a:spcBef>
              <a:buNone/>
            </a:pPr>
            <a:r>
              <a:rPr lang="en-IN" sz="3600" b="1" u="none" strike="noStrike" baseline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Arial" panose="020B0604020202020204" pitchFamily="34" charset="0"/>
              </a:rPr>
              <a:t>SPLEEN</a:t>
            </a:r>
            <a:endParaRPr lang="en-IN" sz="3600" b="1" u="none" strike="noStrike" baseline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1948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CONTENT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3992563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LOCATION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DIMENSION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EXTERNAL FEATURES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RELATIONS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BLOOD SUPPLY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NERVE SUPPLY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LYMPHATIC DRAINAGE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DEVELOPMENT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APPLIED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4676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RELATIONS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425798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1.Peritoneal relations</a:t>
            </a:r>
          </a:p>
          <a:p>
            <a:pPr algn="just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Spleen is surrounded by peritoneum, and is suspended by following ligaments-</a:t>
            </a:r>
          </a:p>
          <a:p>
            <a:pPr marL="514350" indent="-514350" algn="just">
              <a:buAutoNum type="arabicParenBoth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Gastrospenic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ligament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</a:p>
          <a:p>
            <a:pPr marL="514350" indent="-514350" algn="just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Extends from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hilum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of the spleen to the greater curvature of the stomach. It contains short gastric vessels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lymphatics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and sympathetic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nerves.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"/>
            <a:ext cx="7848600" cy="5668963"/>
          </a:xfrm>
        </p:spPr>
        <p:txBody>
          <a:bodyPr>
            <a:normAutofit/>
          </a:bodyPr>
          <a:lstStyle/>
          <a:p>
            <a:pPr marL="514350" indent="-514350" algn="just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Lienorenal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ligament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</a:p>
          <a:p>
            <a:pPr marL="514350" indent="-514350" algn="just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extends from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hilum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of the spleen to the anterior surface of left kidney. It contains the tail of the pancreas,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splenic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vessels, lymph nodes 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lymphatics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and sympathetic nerves.</a:t>
            </a:r>
          </a:p>
          <a:p>
            <a:pPr algn="just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D:\20150626_191257.jpg"/>
          <p:cNvPicPr>
            <a:picLocks noChangeAspect="1" noChangeArrowheads="1"/>
          </p:cNvPicPr>
          <p:nvPr/>
        </p:nvPicPr>
        <p:blipFill>
          <a:blip r:embed="rId2" cstate="print"/>
          <a:srcRect l="36110" t="18520" r="13382" b="20870"/>
          <a:stretch>
            <a:fillRect/>
          </a:stretch>
        </p:blipFill>
        <p:spPr bwMode="auto">
          <a:xfrm>
            <a:off x="4876800" y="4038600"/>
            <a:ext cx="30480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239000" cy="531273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3)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Phrenicocolic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ligament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</a:p>
          <a:p>
            <a:pPr algn="just"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It is a horizontal fold of peritoneum extending from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splenic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flexure of colon to the diaphragm opposite the 11</a:t>
            </a:r>
            <a:r>
              <a:rPr lang="en-US" sz="36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rib in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midaxillary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line.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44B211-A660-43E2-D1D6-BDF7AC022F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1" y="94086"/>
            <a:ext cx="7714432" cy="66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7866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93B1B69-4292-27A9-7A67-4AAC41E1D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685800"/>
            <a:ext cx="9219647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6654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077200" cy="715962"/>
          </a:xfrm>
        </p:spPr>
        <p:txBody>
          <a:bodyPr>
            <a:normAutofit/>
          </a:bodyPr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2.Visceral relations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33400"/>
            <a:ext cx="8229600" cy="23622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(1)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Visceral surface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Fundus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of the stomach, left kidney, the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splenic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flexure of the colon and tail of pancreas.</a:t>
            </a:r>
          </a:p>
          <a:p>
            <a:pPr marL="514350" indent="-514350">
              <a:buNone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Hp\Desktop\sangi class\20150623_183059.jpg"/>
          <p:cNvPicPr>
            <a:picLocks noChangeAspect="1" noChangeArrowheads="1"/>
          </p:cNvPicPr>
          <p:nvPr/>
        </p:nvPicPr>
        <p:blipFill>
          <a:blip r:embed="rId2" cstate="print"/>
          <a:srcRect l="25493" b="10255"/>
          <a:stretch>
            <a:fillRect/>
          </a:stretch>
        </p:blipFill>
        <p:spPr bwMode="auto">
          <a:xfrm>
            <a:off x="762000" y="3111524"/>
            <a:ext cx="3785896" cy="3213076"/>
          </a:xfrm>
          <a:prstGeom prst="rect">
            <a:avLst/>
          </a:prstGeom>
          <a:noFill/>
        </p:spPr>
      </p:pic>
      <p:pic>
        <p:nvPicPr>
          <p:cNvPr id="6" name="Picture 2" descr="C:\Users\Hp\Desktop\sangi class\50.gif"/>
          <p:cNvPicPr>
            <a:picLocks noChangeAspect="1" noChangeArrowheads="1"/>
          </p:cNvPicPr>
          <p:nvPr/>
        </p:nvPicPr>
        <p:blipFill>
          <a:blip r:embed="rId3" cstate="print"/>
          <a:srcRect t="20629" r="51006" b="17482"/>
          <a:stretch>
            <a:fillRect/>
          </a:stretch>
        </p:blipFill>
        <p:spPr bwMode="auto">
          <a:xfrm>
            <a:off x="4963966" y="3200400"/>
            <a:ext cx="3113234" cy="3352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0C67C8-6B9D-4649-895F-98328ADD0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196" y="907518"/>
            <a:ext cx="4892339" cy="5232025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elated to </a:t>
            </a:r>
          </a:p>
          <a:p>
            <a:pPr lvl="1"/>
            <a:r>
              <a:rPr lang="en-IN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Fundus of stomach</a:t>
            </a:r>
          </a:p>
          <a:p>
            <a:pPr lvl="1"/>
            <a:r>
              <a:rPr lang="en-US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 surface of left kidney</a:t>
            </a:r>
          </a:p>
          <a:p>
            <a:pPr lvl="1"/>
            <a:r>
              <a:rPr lang="en-IN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colic flexure</a:t>
            </a:r>
          </a:p>
          <a:p>
            <a:pPr lvl="1"/>
            <a:r>
              <a:rPr lang="en-IN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Tail of pancreas</a:t>
            </a:r>
          </a:p>
          <a:p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These viscera produce gastric, renal, colic, and </a:t>
            </a:r>
            <a:r>
              <a:rPr lang="en-IN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pancreatic impressions respectively</a:t>
            </a:r>
            <a:endParaRPr lang="en-IN" b="0" i="0" u="none" strike="noStrike" baseline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A0B552-C0FA-21E1-9A04-10E4229CDA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5342" y="907518"/>
            <a:ext cx="4326461" cy="53408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195CFE-92A4-D77A-385C-CD7E4B395146}"/>
              </a:ext>
            </a:extLst>
          </p:cNvPr>
          <p:cNvSpPr txBox="1"/>
          <p:nvPr/>
        </p:nvSpPr>
        <p:spPr>
          <a:xfrm>
            <a:off x="533400" y="228600"/>
            <a:ext cx="7543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N" sz="2800" b="1" u="none" strike="noStrike" baseline="0" dirty="0" smtClean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 OF VISCERAL SURFACE</a:t>
            </a:r>
            <a:endParaRPr lang="en-IN" sz="2800" b="1" u="none" strike="noStrike" baseline="0" dirty="0">
              <a:solidFill>
                <a:srgbClr val="6600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4287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1"/>
            <a:ext cx="7467600" cy="22860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Diphragmatc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surface-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diaphragm separates the spleen from the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costodiaphragmatic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recess of pleura, lung and 9</a:t>
            </a:r>
            <a:r>
              <a:rPr lang="en-US" sz="3600" baseline="30000" dirty="0" smtClean="0">
                <a:latin typeface="Times New Roman" pitchFamily="18" charset="0"/>
                <a:cs typeface="Times New Roman" pitchFamily="18" charset="0"/>
              </a:rPr>
              <a:t>th,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en-US" sz="36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, 11</a:t>
            </a:r>
            <a:r>
              <a:rPr lang="en-US" sz="36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ribs of the left side.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Hp\Desktop\sangi class\20150623_183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850626"/>
            <a:ext cx="3429000" cy="3931174"/>
          </a:xfrm>
          <a:prstGeom prst="rect">
            <a:avLst/>
          </a:prstGeom>
          <a:noFill/>
        </p:spPr>
      </p:pic>
      <p:pic>
        <p:nvPicPr>
          <p:cNvPr id="5" name="Picture 2" descr="C:\Users\Hp\Desktop\sangi class\50.gif"/>
          <p:cNvPicPr>
            <a:picLocks noChangeAspect="1" noChangeArrowheads="1"/>
          </p:cNvPicPr>
          <p:nvPr/>
        </p:nvPicPr>
        <p:blipFill>
          <a:blip r:embed="rId3" cstate="print"/>
          <a:srcRect l="50876" t="27294" b="13647"/>
          <a:stretch>
            <a:fillRect/>
          </a:stretch>
        </p:blipFill>
        <p:spPr bwMode="auto">
          <a:xfrm>
            <a:off x="4876800" y="3124200"/>
            <a:ext cx="3048000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0C67C8-6B9D-4649-895F-98328ADD0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71" y="1066800"/>
            <a:ext cx="4390829" cy="5147388"/>
          </a:xfrm>
        </p:spPr>
        <p:txBody>
          <a:bodyPr>
            <a:noAutofit/>
          </a:bodyPr>
          <a:lstStyle/>
          <a:p>
            <a:pPr lvl="1"/>
            <a:r>
              <a:rPr lang="en-IN" sz="2800" b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Diaphragm</a:t>
            </a:r>
            <a:endParaRPr lang="en-IN" sz="2800" b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end of left lung and left pleural sac in </a:t>
            </a:r>
            <a:r>
              <a:rPr lang="en-IN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part</a:t>
            </a:r>
          </a:p>
          <a:p>
            <a:pPr lvl="1"/>
            <a:r>
              <a:rPr lang="en-US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</a:t>
            </a:r>
            <a:r>
              <a:rPr lang="en-US" sz="2800" b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costodiaphragmatic</a:t>
            </a:r>
            <a:r>
              <a:rPr lang="en-US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recess in lower part</a:t>
            </a:r>
          </a:p>
          <a:p>
            <a:pPr lvl="1"/>
            <a:r>
              <a:rPr lang="en-US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9th, 10th, and 11th ribs and their intercostal </a:t>
            </a:r>
            <a:r>
              <a:rPr lang="en-IN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spaces</a:t>
            </a:r>
            <a:endParaRPr lang="en-IN" sz="2800" b="0" u="none" strike="noStrike" baseline="0" dirty="0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E2BF294-90BF-A105-7B25-5CB1A8641B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00" y="791459"/>
            <a:ext cx="4535805" cy="5892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7D0EF6-FF3D-5C71-0CD0-6EF4CC3E006F}"/>
              </a:ext>
            </a:extLst>
          </p:cNvPr>
          <p:cNvSpPr txBox="1"/>
          <p:nvPr/>
        </p:nvSpPr>
        <p:spPr>
          <a:xfrm>
            <a:off x="304800" y="228600"/>
            <a:ext cx="7848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N" sz="2800" b="1" u="none" strike="noStrike" baseline="0" dirty="0" smtClean="0">
                <a:solidFill>
                  <a:srgbClr val="00B0F0"/>
                </a:solidFill>
                <a:latin typeface="Arial Rounded MT Bold" pitchFamily="34" charset="0"/>
                <a:cs typeface="Arial" panose="020B0604020202020204" pitchFamily="34" charset="0"/>
              </a:rPr>
              <a:t>RELATIONS OF DIAPHRAGMATIC SURFACE</a:t>
            </a:r>
            <a:endParaRPr lang="en-IN" sz="2800" b="1" u="none" strike="noStrike" baseline="0" dirty="0">
              <a:solidFill>
                <a:srgbClr val="00B0F0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8254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71A8BF-134E-1D7A-36AB-601CB66935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02041"/>
            <a:ext cx="7848600" cy="652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0461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Spleen is a highly vascular, friable and elastic organ. 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It is tetrahedral in shape.</a:t>
            </a:r>
          </a:p>
          <a:p>
            <a:pPr>
              <a:buNone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Hp\Desktop\sangi class\Sple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1153" y="3412812"/>
            <a:ext cx="3212711" cy="3445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BLOOD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SUPPLY</a:t>
            </a:r>
          </a:p>
          <a:p>
            <a:pPr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Arterial supply-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Splenic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artery</a:t>
            </a:r>
          </a:p>
          <a:p>
            <a:pPr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Venous drainage-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Splenic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vein</a:t>
            </a:r>
          </a:p>
          <a:p>
            <a:pPr>
              <a:buNone/>
            </a:pPr>
            <a:endParaRPr lang="en-US" sz="36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6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Picture 2" descr="E:\9CAB70W0PCALCM75QCA10SYQ4CA5B09GCCALP5V37CAURJSHDCAH94Y53CAS3AX7NCAYRKF07CASPCVLFCAXB7YL9CA0PAY6HCA1I1Z7HCAUGN4HBCAOS87Y3CAXZ23LKCA89J77CCA01BVKACAM9R9D1CARU2KJ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093" y="2743200"/>
            <a:ext cx="6039107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0C67C8-6B9D-4649-895F-98328ADD0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949" y="1099737"/>
            <a:ext cx="5082851" cy="544102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IN" sz="2600" b="1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Arterial supply</a:t>
            </a:r>
          </a:p>
          <a:p>
            <a:pPr algn="just"/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upplied </a:t>
            </a:r>
            <a:r>
              <a:rPr lang="en-US" sz="2600" b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splenic artery</a:t>
            </a:r>
          </a:p>
          <a:p>
            <a:pPr algn="just"/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argest branch of coeliac trunk</a:t>
            </a:r>
          </a:p>
          <a:p>
            <a:pPr algn="just"/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of most tortuous arteries in body and allows movements of </a:t>
            </a:r>
            <a:r>
              <a:rPr lang="en-IN" sz="2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spleen </a:t>
            </a:r>
          </a:p>
          <a:p>
            <a:pPr algn="just"/>
            <a:r>
              <a:rPr lang="en-US" sz="2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Splenic artery passes behind stomach, along superior border of body and tail of pancreas</a:t>
            </a:r>
          </a:p>
          <a:p>
            <a:pPr algn="just"/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 through lienorenal ligament, and at hilum of spleen, gives 4–5 branches for spleen</a:t>
            </a:r>
            <a:endParaRPr lang="en-IN" sz="26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E8EB950-8FDA-45DE-A1F8-E4D89C2F26A9}"/>
              </a:ext>
            </a:extLst>
          </p:cNvPr>
          <p:cNvSpPr txBox="1"/>
          <p:nvPr/>
        </p:nvSpPr>
        <p:spPr>
          <a:xfrm>
            <a:off x="1057275" y="381000"/>
            <a:ext cx="7029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none" strike="noStrike" baseline="0" dirty="0">
                <a:solidFill>
                  <a:srgbClr val="FF0000"/>
                </a:solidFill>
                <a:latin typeface="Arial Rounded MT Bold" pitchFamily="34" charset="0"/>
                <a:cs typeface="Arial" panose="020B0604020202020204" pitchFamily="34" charset="0"/>
              </a:rPr>
              <a:t>BLOOD SUPPLY, </a:t>
            </a:r>
            <a:endParaRPr lang="fr-FR" sz="9600" b="0" u="none" strike="noStrike" baseline="0" dirty="0">
              <a:solidFill>
                <a:srgbClr val="FF0000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52C893A-0408-C656-3491-DC410503CA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9679" y="1969065"/>
            <a:ext cx="3914321" cy="321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9136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521B09-DFA1-E033-5123-9E643448CE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692" y="609601"/>
            <a:ext cx="890649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0971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N" sz="3200" dirty="0" err="1" smtClean="0">
                <a:solidFill>
                  <a:srgbClr val="00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Splenic</a:t>
            </a:r>
            <a:r>
              <a:rPr lang="en-IN" sz="3200" dirty="0" smtClean="0">
                <a:solidFill>
                  <a:srgbClr val="00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microcirculation</a:t>
            </a:r>
            <a:br>
              <a:rPr lang="en-IN" sz="3200" dirty="0" smtClean="0">
                <a:solidFill>
                  <a:srgbClr val="0000F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22B18B08-863E-21BA-0D18-3FB40465D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175659"/>
            <a:ext cx="7467600" cy="580845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0C67C8-6B9D-4649-895F-98328ADD0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60" y="1294838"/>
            <a:ext cx="4965440" cy="508515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600" b="0" i="0" u="none" strike="noStrike" baseline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Splenic</a:t>
            </a:r>
            <a:r>
              <a:rPr lang="en-US" sz="26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venules run in trabeculae and join to form smaller veins converge at hilum as 4–5 veins</a:t>
            </a: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smaller veins join to form splenic vein </a:t>
            </a:r>
          </a:p>
          <a:p>
            <a:pPr>
              <a:spcBef>
                <a:spcPts val="0"/>
              </a:spcBef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plenic vein runs horizontally behind body of pancreas</a:t>
            </a:r>
          </a:p>
          <a:p>
            <a:pPr>
              <a:spcBef>
                <a:spcPts val="0"/>
              </a:spcBef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oins with superior mesenteric vein to form portal vein behind neck of pancreas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72CDAD-1398-6B08-D70F-8C54B471DB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1294838"/>
            <a:ext cx="4109243" cy="5085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13DEE4E-23EA-7C6A-E976-66124B9982D4}"/>
              </a:ext>
            </a:extLst>
          </p:cNvPr>
          <p:cNvSpPr txBox="1"/>
          <p:nvPr/>
        </p:nvSpPr>
        <p:spPr>
          <a:xfrm>
            <a:off x="1371600" y="228600"/>
            <a:ext cx="63493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none" strike="noStrike" baseline="0" dirty="0" smtClean="0">
                <a:solidFill>
                  <a:srgbClr val="2600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VENOUS DRAINAGE</a:t>
            </a:r>
            <a:endParaRPr lang="fr-FR" sz="9600" b="0" u="none" strike="noStrike" baseline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8121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0C67C8-6B9D-4649-895F-98328ADD0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59" y="1828800"/>
            <a:ext cx="7861041" cy="4724400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en-US" sz="2600" b="0" u="none" strike="noStrike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Sympathetic </a:t>
            </a:r>
            <a:r>
              <a:rPr lang="en-US" sz="2600" b="0" u="none" strike="noStrike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fibers from coeliac plexus supply blood vessels and small number of smooth muscles </a:t>
            </a:r>
            <a:r>
              <a:rPr lang="en-US" sz="2600" b="0" u="none" strike="noStrike" baseline="0" dirty="0">
                <a:latin typeface="Arial" pitchFamily="34" charset="0"/>
                <a:cs typeface="Arial" pitchFamily="34" charset="0"/>
              </a:rPr>
              <a:t>in the capsule of spleen</a:t>
            </a:r>
            <a:endParaRPr lang="en-US" sz="2600" dirty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US" sz="2600" b="0" u="none" strike="noStrike" baseline="0" dirty="0">
                <a:latin typeface="Arial" pitchFamily="34" charset="0"/>
                <a:cs typeface="Arial" pitchFamily="34" charset="0"/>
              </a:rPr>
              <a:t>They regulate blood flow to spleen</a:t>
            </a:r>
          </a:p>
          <a:p>
            <a:pPr algn="just">
              <a:spcBef>
                <a:spcPts val="0"/>
              </a:spcBef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600" b="0" u="none" strike="noStrike" baseline="0" dirty="0">
                <a:latin typeface="Arial" pitchFamily="34" charset="0"/>
                <a:cs typeface="Arial" pitchFamily="34" charset="0"/>
              </a:rPr>
              <a:t>ympathetic fibers carry pain </a:t>
            </a:r>
            <a:r>
              <a:rPr lang="en-IN" sz="2600" b="0" u="none" strike="noStrike" baseline="0" dirty="0">
                <a:latin typeface="Arial" pitchFamily="34" charset="0"/>
                <a:cs typeface="Arial" pitchFamily="34" charset="0"/>
              </a:rPr>
              <a:t>sensation</a:t>
            </a:r>
          </a:p>
          <a:p>
            <a:pPr algn="just">
              <a:spcBef>
                <a:spcPts val="0"/>
              </a:spcBef>
            </a:pPr>
            <a:r>
              <a:rPr lang="en-US" sz="2600" b="0" u="none" strike="noStrike" baseline="0" dirty="0">
                <a:latin typeface="Arial" pitchFamily="34" charset="0"/>
                <a:cs typeface="Arial" pitchFamily="34" charset="0"/>
              </a:rPr>
              <a:t>Parasympathetic fibers from vagus nerves through </a:t>
            </a:r>
            <a:r>
              <a:rPr lang="en-IN" sz="2600" b="0" u="none" strike="noStrike" baseline="0" dirty="0" err="1">
                <a:latin typeface="Arial" pitchFamily="34" charset="0"/>
                <a:cs typeface="Arial" pitchFamily="34" charset="0"/>
              </a:rPr>
              <a:t>splenic</a:t>
            </a:r>
            <a:r>
              <a:rPr lang="en-IN" sz="2600" b="0" u="none" strike="noStrike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IN" sz="2600" b="0" u="none" strike="noStrike" baseline="0" dirty="0" smtClean="0">
                <a:latin typeface="Arial" pitchFamily="34" charset="0"/>
                <a:cs typeface="Arial" pitchFamily="34" charset="0"/>
              </a:rPr>
              <a:t>vessels</a:t>
            </a:r>
          </a:p>
          <a:p>
            <a:pPr algn="just">
              <a:spcBef>
                <a:spcPts val="0"/>
              </a:spcBef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Coeliac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plexus</a:t>
            </a:r>
          </a:p>
          <a:p>
            <a:pPr algn="just">
              <a:spcBef>
                <a:spcPts val="0"/>
              </a:spcBef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LYMPHATIC DRAINAGE</a:t>
            </a:r>
          </a:p>
          <a:p>
            <a:pPr>
              <a:buNone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Pancreaticosplenic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lymph nodes</a:t>
            </a:r>
          </a:p>
          <a:p>
            <a:pPr algn="just">
              <a:spcBef>
                <a:spcPts val="0"/>
              </a:spcBef>
              <a:buNone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endParaRPr lang="en-US" sz="2600" b="0" u="none" strike="noStrike" baseline="0" dirty="0">
              <a:solidFill>
                <a:srgbClr val="00000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13DEE4E-23EA-7C6A-E976-66124B9982D4}"/>
              </a:ext>
            </a:extLst>
          </p:cNvPr>
          <p:cNvSpPr txBox="1"/>
          <p:nvPr/>
        </p:nvSpPr>
        <p:spPr>
          <a:xfrm>
            <a:off x="1219200" y="914400"/>
            <a:ext cx="63493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3200" b="1" u="none" strike="noStrike" baseline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NERVE  SUPPLY</a:t>
            </a:r>
            <a:endParaRPr lang="fr-FR" sz="9600" b="0" u="none" strike="noStrike" baseline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2977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FUNCTIONS OF THE SPLEEN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Phagocytosis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Haemopoiesis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Immune response</a:t>
            </a:r>
          </a:p>
          <a:p>
            <a:pPr marL="514350" indent="-514350">
              <a:buAutoNum type="arabi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Storage of RBCs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6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DEVELOPEMENT</a:t>
            </a:r>
            <a:endParaRPr lang="en-US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1133784"/>
          </a:xfrm>
        </p:spPr>
        <p:txBody>
          <a:bodyPr>
            <a:normAutofit fontScale="85000" lnSpcReduction="10000"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From the left layer of dorsal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mesogastrium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during 6 week of intrauterine life.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Hp\Desktop\sangi class\7-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667000"/>
            <a:ext cx="4114801" cy="3869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181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spleen</a:t>
            </a:r>
            <a:endParaRPr lang="en-US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A7E0B05-C579-3DEB-AD7F-2D25A8CBD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1066800"/>
            <a:ext cx="5562600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ADBD95-DB0D-AF83-A867-60D11A0ED0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227896"/>
            <a:ext cx="8001000" cy="649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470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4676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LOCATION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Lies mainly in left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hypochondrium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and partly in the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epigastrium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region of the abdomen.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Hp\Desktop\sangi class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278" y="3048000"/>
            <a:ext cx="7333722" cy="38100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1219200" y="5256212"/>
            <a:ext cx="5181600" cy="158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371600" y="6324600"/>
            <a:ext cx="5181600" cy="158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1105694" y="4686300"/>
            <a:ext cx="3276600" cy="158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3161506" y="4761706"/>
            <a:ext cx="3276600" cy="158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70560"/>
          </a:xfrm>
        </p:spPr>
        <p:txBody>
          <a:bodyPr/>
          <a:lstStyle/>
          <a:p>
            <a:pPr algn="ctr"/>
            <a:r>
              <a:rPr lang="en-US" dirty="0" smtClean="0"/>
              <a:t>histology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6E47705-3209-3E72-E8DE-F2FFFB319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90600"/>
            <a:ext cx="8610600" cy="6511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262D44-EDFE-8B10-6B5C-AD6F33C9C2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607" y="508916"/>
            <a:ext cx="8838787" cy="605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32318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APPLIED  ANATOMY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239000" cy="1981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Splenomegaly</a:t>
            </a:r>
            <a:r>
              <a:rPr 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Enlargement of the spleen it than projects towards the right iliac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fossa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in the direction of the axis of tenth rib.</a:t>
            </a:r>
          </a:p>
        </p:txBody>
      </p:sp>
      <p:pic>
        <p:nvPicPr>
          <p:cNvPr id="11266" name="Picture 2" descr="C:\Users\Hp\Desktop\sangi class\Splenomega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200400"/>
            <a:ext cx="59436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0C67C8-6B9D-4649-895F-98328ADD0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54" y="914400"/>
            <a:ext cx="5484845" cy="5673012"/>
          </a:xfrm>
        </p:spPr>
        <p:txBody>
          <a:bodyPr>
            <a:noAutofit/>
          </a:bodyPr>
          <a:lstStyle/>
          <a:p>
            <a:pPr marL="0" indent="0" algn="just">
              <a:spcBef>
                <a:spcPts val="200"/>
              </a:spcBef>
              <a:buNone/>
            </a:pPr>
            <a:r>
              <a:rPr lang="en-US" sz="2400" b="1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Splenomegaly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200"/>
              </a:spcBef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nlargement of spleen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200"/>
              </a:spcBef>
            </a:pP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Enlarged spleen projects toward right iliac fossa in direction of axis of 11</a:t>
            </a:r>
            <a:r>
              <a:rPr lang="en-US" sz="22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rib </a:t>
            </a:r>
          </a:p>
          <a:p>
            <a:pPr algn="just">
              <a:spcBef>
                <a:spcPts val="200"/>
              </a:spcBef>
            </a:pPr>
            <a:r>
              <a:rPr lang="en-US" sz="2200" b="0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Causes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ccurs because of immunological or </a:t>
            </a:r>
            <a:r>
              <a:rPr lang="en-IN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hematological</a:t>
            </a:r>
            <a:r>
              <a:rPr lang="en-IN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causes such as</a:t>
            </a:r>
          </a:p>
          <a:p>
            <a:pPr lvl="1" algn="just">
              <a:spcBef>
                <a:spcPts val="200"/>
              </a:spcBef>
            </a:pPr>
            <a:r>
              <a:rPr lang="en-IN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Abnormal RBCs (thalassemia, sickle cell </a:t>
            </a:r>
            <a:r>
              <a:rPr lang="en-IN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anemia</a:t>
            </a:r>
            <a:r>
              <a:rPr lang="en-IN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algn="just">
              <a:spcBef>
                <a:spcPts val="200"/>
              </a:spcBef>
            </a:pPr>
            <a:r>
              <a:rPr lang="en-IN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Immune disorders and infections (malarial infection, splenic abscess, typhoid fever, rheumatoid arthritis)</a:t>
            </a:r>
          </a:p>
          <a:p>
            <a:pPr lvl="1" algn="just">
              <a:spcBef>
                <a:spcPts val="200"/>
              </a:spcBef>
            </a:pPr>
            <a:r>
              <a:rPr lang="en-IN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Cancerous conditions (</a:t>
            </a:r>
            <a:r>
              <a:rPr lang="en-IN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leukemia</a:t>
            </a:r>
            <a:r>
              <a:rPr lang="en-IN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algn="just">
              <a:spcBef>
                <a:spcPts val="200"/>
              </a:spcBef>
            </a:pPr>
            <a:r>
              <a:rPr lang="en-US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Obstruction to venous blood (cirrhosis of liver, </a:t>
            </a:r>
            <a:r>
              <a:rPr lang="en-IN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obstruction of portal vein)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58C52F-2D7D-309E-4822-382055B066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20"/>
          <a:stretch/>
        </p:blipFill>
        <p:spPr>
          <a:xfrm>
            <a:off x="5682532" y="1371600"/>
            <a:ext cx="3461468" cy="39002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6982B9-0382-996D-A94F-F48834E42857}"/>
              </a:ext>
            </a:extLst>
          </p:cNvPr>
          <p:cNvSpPr txBox="1"/>
          <p:nvPr/>
        </p:nvSpPr>
        <p:spPr>
          <a:xfrm>
            <a:off x="1828800" y="304800"/>
            <a:ext cx="44891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587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APPLIED</a:t>
            </a:r>
            <a:r>
              <a:rPr lang="en-US" sz="3200" b="1" dirty="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ANATOMY</a:t>
            </a:r>
            <a:endParaRPr lang="en-GB" sz="3200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98145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7620000" cy="31242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2) Ruptured 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spleen - 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most common cause is blunt abdominal trauma , penetrating injuries, stab or gunshot wounds, infectious diseases, medical procedures such as colonoscopy,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haematological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diseases, medications, and pregnancy.</a:t>
            </a:r>
          </a:p>
          <a:p>
            <a:pPr algn="just">
              <a:buNone/>
            </a:pPr>
            <a:endParaRPr lang="en-US" sz="32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Hp\Desktop\sangi class\images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3962400"/>
            <a:ext cx="3778577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0C67C8-6B9D-4649-895F-98328ADD0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69" y="1447800"/>
            <a:ext cx="7736632" cy="4305390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b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lassical </a:t>
            </a: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 of 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0" u="none" strike="noStrike" baseline="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uptured </a:t>
            </a:r>
            <a:r>
              <a:rPr lang="en-US" b="0" u="none" strike="noStrike" baseline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spleen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ccurrence of acute pain in tip of shoulder due to presence of blood in peritoneal cavity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 value C3 and C4 and nerves involved – phrenic nerve and supraclavicular nerve</a:t>
            </a:r>
          </a:p>
          <a:p>
            <a:pPr algn="just">
              <a:spcBef>
                <a:spcPts val="300"/>
              </a:spcBef>
            </a:pP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US" b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Kehr</a:t>
            </a: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sign – seen in ruptured spleen, renal calculi, subdiaphragmatic abscess, and ruptured </a:t>
            </a:r>
            <a:r>
              <a:rPr lang="en-IN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ectopic pregnancy</a:t>
            </a:r>
            <a:endParaRPr lang="en-IN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1CAE914-DD43-AA93-546D-C60371D4588D}"/>
              </a:ext>
            </a:extLst>
          </p:cNvPr>
          <p:cNvSpPr txBox="1"/>
          <p:nvPr/>
        </p:nvSpPr>
        <p:spPr>
          <a:xfrm>
            <a:off x="2826068" y="381000"/>
            <a:ext cx="34918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587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3600" b="1" dirty="0" smtClean="0">
                <a:solidFill>
                  <a:srgbClr val="00B050"/>
                </a:solidFill>
                <a:latin typeface="Arial Rounded MT Bold" pitchFamily="34" charset="0"/>
                <a:ea typeface="Calibri" panose="020F0502020204030204" pitchFamily="34" charset="0"/>
                <a:cs typeface="Arial" panose="020B0604020202020204" pitchFamily="34" charset="0"/>
              </a:rPr>
              <a:t>KEHR  SIGN</a:t>
            </a:r>
            <a:endParaRPr lang="en-GB" sz="3600" b="1" dirty="0">
              <a:solidFill>
                <a:srgbClr val="00B050"/>
              </a:solidFill>
              <a:latin typeface="Arial Rounded MT Bold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10183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467600" cy="4906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(3)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Splenectomy</a:t>
            </a:r>
            <a:r>
              <a:rPr 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Surgical removal of spleen. It may be complete or partial (only one segment of spleen can be removed according to state of spleen).</a:t>
            </a:r>
          </a:p>
          <a:p>
            <a:pPr algn="just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(4)</a:t>
            </a:r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Referred pain</a:t>
            </a:r>
            <a:r>
              <a:rPr 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to the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epigastrium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left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hypogastrium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dirty="0" smtClean="0"/>
          </a:p>
          <a:p>
            <a:pPr algn="just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1"/>
            <a:ext cx="7620000" cy="1905000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en-US" sz="35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(5) 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Accessory spleen</a:t>
            </a:r>
          </a:p>
          <a:p>
            <a:pPr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Small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splenic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nodule extra to the spleen usually formed in early embryogenesis.</a:t>
            </a:r>
          </a:p>
          <a:p>
            <a:pPr algn="just">
              <a:buNone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D:\20150626_191257.jpg"/>
          <p:cNvPicPr>
            <a:picLocks noChangeAspect="1" noChangeArrowheads="1"/>
          </p:cNvPicPr>
          <p:nvPr/>
        </p:nvPicPr>
        <p:blipFill>
          <a:blip r:embed="rId2" cstate="print"/>
          <a:srcRect l="19695" t="11785" r="7068" b="10768"/>
          <a:stretch>
            <a:fillRect/>
          </a:stretch>
        </p:blipFill>
        <p:spPr bwMode="auto">
          <a:xfrm>
            <a:off x="2209800" y="2958662"/>
            <a:ext cx="4724400" cy="3746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0C67C8-6B9D-4649-895F-98328ADD0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953" y="1219200"/>
            <a:ext cx="7916247" cy="56388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500" b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Accessory spleen</a:t>
            </a:r>
            <a:endParaRPr lang="en-US" sz="2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5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Failure of fusion of </a:t>
            </a:r>
            <a:r>
              <a:rPr lang="en-US" sz="2500" b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spleniculi</a:t>
            </a:r>
            <a:r>
              <a:rPr lang="en-US" sz="25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with main splenic tissue gives rise to accessory spleen at following sites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sz="2500" b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Hilus of spleen, gastrosplenic ligament, lienorenal ligament, tail of pancreas, along splenic artery, and left spermatic cord</a:t>
            </a:r>
          </a:p>
          <a:p>
            <a:pPr algn="just"/>
            <a:r>
              <a:rPr lang="en-US" sz="2500" b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Lobulated spleen: </a:t>
            </a:r>
            <a:r>
              <a:rPr lang="en-US" sz="25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Incomplete fusion of </a:t>
            </a:r>
            <a:r>
              <a:rPr lang="en-US" sz="2500" b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spleniculi</a:t>
            </a:r>
            <a:r>
              <a:rPr lang="en-US" sz="25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5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(persistent </a:t>
            </a:r>
            <a:r>
              <a:rPr lang="en-IN" sz="2500" b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fetal</a:t>
            </a:r>
            <a:r>
              <a:rPr lang="en-IN" sz="25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spleen) produces lobulated spleen</a:t>
            </a:r>
          </a:p>
          <a:p>
            <a:pPr algn="just"/>
            <a:r>
              <a:rPr lang="en-US" sz="2500" b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Right-sided bilaterality or isomerism </a:t>
            </a:r>
            <a:r>
              <a:rPr lang="en-US" sz="25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– characterized by asplenia or hypoplastic spleen, whereas left-sided bilaterality is characterized by </a:t>
            </a:r>
            <a:r>
              <a:rPr lang="en-US" sz="2500" b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polysplenia</a:t>
            </a:r>
            <a:endParaRPr lang="en-IN" sz="25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7118B63-92D9-86E1-0251-6F5ECCA2EC4D}"/>
              </a:ext>
            </a:extLst>
          </p:cNvPr>
          <p:cNvSpPr txBox="1"/>
          <p:nvPr/>
        </p:nvSpPr>
        <p:spPr>
          <a:xfrm>
            <a:off x="838200" y="381000"/>
            <a:ext cx="624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5875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00B0F0"/>
                </a:solidFill>
                <a:latin typeface="Arial Rounded MT Bold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APPLIED  ANATOMY</a:t>
            </a:r>
            <a:endParaRPr lang="en-GB" sz="3200" dirty="0">
              <a:solidFill>
                <a:srgbClr val="00B0F0"/>
              </a:solidFill>
              <a:latin typeface="Arial Rounded MT Bold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29044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239000" cy="546513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(6)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Splenosis</a:t>
            </a:r>
            <a:r>
              <a:rPr 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is a condition where displaced pieces of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splenic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tissue (often following trauma or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splenectomy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autotransplant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in the abdominal cavity as accessory spleens.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7056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Position</a:t>
            </a:r>
            <a:endParaRPr lang="en-US" sz="36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The spleen lies obliquely along the long axis of 10</a:t>
            </a:r>
            <a:r>
              <a:rPr lang="en-US" sz="36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rib.</a:t>
            </a:r>
          </a:p>
          <a:p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Hp\Desktop\sangi class\20150623_1832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857726"/>
            <a:ext cx="3885036" cy="38478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762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</a:t>
            </a:r>
            <a:r>
              <a:rPr lang="en-US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HANK  YOU</a:t>
            </a:r>
            <a:endParaRPr lang="en-US" sz="4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 descr="C:\Users\DELL\Desktop\Slideshare Downloades -PKK\Thank you notes\ea65a58df20a0f27758f500a199f9ac0_t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46893"/>
            <a:ext cx="8153400" cy="61111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cap="none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Spleen Is Wedged Between The </a:t>
            </a:r>
            <a:r>
              <a:rPr lang="en-US" cap="none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Fundus</a:t>
            </a:r>
            <a:r>
              <a:rPr lang="en-US" cap="none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Of Stomach And The Diaphragm.</a:t>
            </a:r>
            <a:endParaRPr lang="en-US" cap="none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p\Desktop\10025_01X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1785" b="46124"/>
          <a:stretch>
            <a:fillRect/>
          </a:stretch>
        </p:blipFill>
        <p:spPr bwMode="auto">
          <a:xfrm>
            <a:off x="443533" y="2242106"/>
            <a:ext cx="7774721" cy="42348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13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 Direction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downwards, forwards  and laterally making an angle of about 45 degree with the horizontal plane.</a:t>
            </a:r>
          </a:p>
          <a:p>
            <a:endParaRPr lang="en-US" sz="3600" dirty="0"/>
          </a:p>
        </p:txBody>
      </p:sp>
      <p:pic>
        <p:nvPicPr>
          <p:cNvPr id="4" name="Picture 2" descr="C:\Users\Hp\Desktop\sangi class\20150623_183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3304" y="2888292"/>
            <a:ext cx="6015642" cy="366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38BA58-B945-9625-50BC-2BA3520109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547"/>
            <a:ext cx="8229600" cy="649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0484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DIMENSIONS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3581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Length 5 inches (12cm)</a:t>
            </a:r>
          </a:p>
          <a:p>
            <a:pPr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Breadth 3 inches (7cm)</a:t>
            </a:r>
          </a:p>
          <a:p>
            <a:pPr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Thickness 1 inch (3cm)</a:t>
            </a:r>
          </a:p>
          <a:p>
            <a:pPr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Weight 150 gm (7 ounces) weight</a:t>
            </a:r>
          </a:p>
          <a:p>
            <a:pPr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Related to 9,10,11th ribs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9CAB70W0PCALCM75QCA10SYQ4CA5B09GCCALP5V37CAURJSHDCAH94Y53CAS3AX7NCAYRKF07CASPCVLFCAXB7YL9CA0PAY6HCA1I1Z7HCAUGN4HBCAOS87Y3CAXZ23LKCA89J77CCA01BVKACAM9R9D1CARU2KJ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7709" y="1905000"/>
            <a:ext cx="3371491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449</TotalTime>
  <Words>1133</Words>
  <Application>Microsoft Office PowerPoint</Application>
  <PresentationFormat>On-screen Show (4:3)</PresentationFormat>
  <Paragraphs>181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Opulent</vt:lpstr>
      <vt:lpstr>GROSS  ANATOMY SPLEEN</vt:lpstr>
      <vt:lpstr>CONTENT</vt:lpstr>
      <vt:lpstr>INTRODUCTION</vt:lpstr>
      <vt:lpstr>LOCATION</vt:lpstr>
      <vt:lpstr>Position</vt:lpstr>
      <vt:lpstr>Spleen Is Wedged Between The Fundus Of Stomach And The Diaphragm.</vt:lpstr>
      <vt:lpstr>Slide 7</vt:lpstr>
      <vt:lpstr>Slide 8</vt:lpstr>
      <vt:lpstr>DIMENSIONS</vt:lpstr>
      <vt:lpstr>Slide 10</vt:lpstr>
      <vt:lpstr>EXTERNAL   FEATURES</vt:lpstr>
      <vt:lpstr>Slide 12</vt:lpstr>
      <vt:lpstr>Three   borders</vt:lpstr>
      <vt:lpstr>Slide 14</vt:lpstr>
      <vt:lpstr>Slide 15</vt:lpstr>
      <vt:lpstr>Two   angles</vt:lpstr>
      <vt:lpstr>Slide 17</vt:lpstr>
      <vt:lpstr>Slide 18</vt:lpstr>
      <vt:lpstr>Slide 19</vt:lpstr>
      <vt:lpstr>RELATIONS</vt:lpstr>
      <vt:lpstr>Slide 21</vt:lpstr>
      <vt:lpstr>Slide 22</vt:lpstr>
      <vt:lpstr>Slide 23</vt:lpstr>
      <vt:lpstr>Slide 24</vt:lpstr>
      <vt:lpstr>2.Visceral relations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Splenic microcirculation </vt:lpstr>
      <vt:lpstr>Slide 34</vt:lpstr>
      <vt:lpstr>Slide 35</vt:lpstr>
      <vt:lpstr>FUNCTIONS OF THE SPLEEN</vt:lpstr>
      <vt:lpstr>DEVELOPEMENT</vt:lpstr>
      <vt:lpstr>Development of spleen</vt:lpstr>
      <vt:lpstr>Slide 39</vt:lpstr>
      <vt:lpstr>histology</vt:lpstr>
      <vt:lpstr>Slide 41</vt:lpstr>
      <vt:lpstr>APPLIED  ANATOMY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THANK 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LOCATION</dc:title>
  <dc:creator>Hp</dc:creator>
  <cp:lastModifiedBy>DELL</cp:lastModifiedBy>
  <cp:revision>122</cp:revision>
  <dcterms:created xsi:type="dcterms:W3CDTF">2015-06-08T06:05:28Z</dcterms:created>
  <dcterms:modified xsi:type="dcterms:W3CDTF">2026-05-06T15:11:36Z</dcterms:modified>
</cp:coreProperties>
</file>