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sldIdLst>
    <p:sldId id="307" r:id="rId2"/>
    <p:sldId id="304" r:id="rId3"/>
    <p:sldId id="305" r:id="rId4"/>
    <p:sldId id="306" r:id="rId5"/>
    <p:sldId id="257" r:id="rId6"/>
    <p:sldId id="258" r:id="rId7"/>
    <p:sldId id="259" r:id="rId8"/>
    <p:sldId id="328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324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326" r:id="rId30"/>
    <p:sldId id="327" r:id="rId31"/>
    <p:sldId id="280" r:id="rId32"/>
    <p:sldId id="281" r:id="rId33"/>
    <p:sldId id="282" r:id="rId34"/>
    <p:sldId id="283" r:id="rId35"/>
    <p:sldId id="325" r:id="rId36"/>
    <p:sldId id="320" r:id="rId37"/>
    <p:sldId id="329" r:id="rId38"/>
    <p:sldId id="330" r:id="rId39"/>
    <p:sldId id="331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321" r:id="rId48"/>
    <p:sldId id="292" r:id="rId49"/>
    <p:sldId id="322" r:id="rId50"/>
    <p:sldId id="293" r:id="rId51"/>
    <p:sldId id="296" r:id="rId52"/>
    <p:sldId id="332" r:id="rId53"/>
    <p:sldId id="333" r:id="rId54"/>
    <p:sldId id="335" r:id="rId55"/>
    <p:sldId id="334" r:id="rId56"/>
    <p:sldId id="323" r:id="rId57"/>
    <p:sldId id="297" r:id="rId58"/>
    <p:sldId id="337" r:id="rId59"/>
    <p:sldId id="298" r:id="rId60"/>
    <p:sldId id="338" r:id="rId61"/>
    <p:sldId id="299" r:id="rId62"/>
    <p:sldId id="300" r:id="rId63"/>
    <p:sldId id="336" r:id="rId64"/>
    <p:sldId id="301" r:id="rId65"/>
    <p:sldId id="302" r:id="rId66"/>
    <p:sldId id="303" r:id="rId67"/>
    <p:sldId id="312" r:id="rId68"/>
    <p:sldId id="313" r:id="rId69"/>
    <p:sldId id="339" r:id="rId70"/>
    <p:sldId id="341" r:id="rId71"/>
    <p:sldId id="316" r:id="rId72"/>
    <p:sldId id="315" r:id="rId73"/>
    <p:sldId id="317" r:id="rId74"/>
    <p:sldId id="318" r:id="rId75"/>
    <p:sldId id="340" r:id="rId76"/>
    <p:sldId id="319" r:id="rId77"/>
    <p:sldId id="309" r:id="rId78"/>
    <p:sldId id="308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754AE-1F61-4CE9-82D6-DB843660AA8D}" type="datetimeFigureOut">
              <a:rPr lang="en-US" smtClean="0"/>
              <a:pPr/>
              <a:t>29-Apr-26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B1651-D8B0-4B32-A7FF-3CC7F2F06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5C6A2E-0F9A-4665-B688-B10D8B6E9C3F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C3B545-7987-4A5E-930F-61D6319ED435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FFEE53-F086-4BE1-8F2D-A63C10596044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29-Apr-26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29-Apr-26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29-Apr-26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29-Apr-26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29-Apr-26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29-Apr-26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29-Apr-26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29-Apr-26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29-Apr-26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29-Apr-26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29-Apr-26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29-Apr-26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508760"/>
          </a:xfrm>
        </p:spPr>
        <p:txBody>
          <a:bodyPr>
            <a:normAutofit/>
          </a:bodyPr>
          <a:lstStyle/>
          <a:p>
            <a:pPr algn="ctr"/>
            <a:r>
              <a:rPr lang="en-US" sz="3100" b="1" dirty="0">
                <a:solidFill>
                  <a:srgbClr val="00B050"/>
                </a:solidFill>
                <a:latin typeface="Arial Black" pitchFamily="34" charset="0"/>
              </a:rPr>
              <a:t>GROSS ANATOMY</a:t>
            </a:r>
            <a:r>
              <a:rPr lang="en-US" dirty="0">
                <a:solidFill>
                  <a:srgbClr val="00B050"/>
                </a:solidFill>
              </a:rPr>
              <a:t/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sz="5300" b="1" dirty="0" smtClean="0">
                <a:solidFill>
                  <a:srgbClr val="00B0F0"/>
                </a:solidFill>
                <a:latin typeface="Algerian" pitchFamily="82" charset="0"/>
              </a:rPr>
              <a:t>SCROTUM  AND  TESTIS</a:t>
            </a:r>
            <a:endParaRPr lang="en-IN" sz="5300" b="1" dirty="0">
              <a:solidFill>
                <a:srgbClr val="00B0F0"/>
              </a:solidFill>
              <a:latin typeface="Algerian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86200" y="4648201"/>
            <a:ext cx="5638800" cy="17067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DR. </a:t>
            </a: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PRAVEEN KUMAR </a:t>
            </a:r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KURREY                                                    </a:t>
            </a: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MBBS, MS, BCME, BCBR, CISP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PROFESSOR ANATOMY</a:t>
            </a:r>
            <a:endParaRPr lang="en-IN" sz="2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19400"/>
            <a:ext cx="4191000" cy="366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57" y="1295400"/>
            <a:ext cx="4425043" cy="5044441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Dartos muscle –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subcutaneous involuntary muscle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Replaces superficial fascia in scrotum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Supplied by sympathetic fibers from superior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hypogastric plexus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External spermatic fascia –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external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oblique muscle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481EA5-72F2-34FD-A447-AACB4A7283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1208" y="1629502"/>
            <a:ext cx="4092793" cy="3598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EFC99C-940A-B4D0-BB0E-D70B4AEF9576}"/>
              </a:ext>
            </a:extLst>
          </p:cNvPr>
          <p:cNvSpPr txBox="1"/>
          <p:nvPr/>
        </p:nvSpPr>
        <p:spPr>
          <a:xfrm>
            <a:off x="1371600" y="304800"/>
            <a:ext cx="59435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875" algn="ctr">
              <a:spcAft>
                <a:spcPts val="1000"/>
              </a:spcAft>
            </a:pPr>
            <a:r>
              <a:rPr lang="en-US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CLINICAL  ANATOMY</a:t>
            </a:r>
            <a:endParaRPr lang="en-GB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5021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59" y="1219200"/>
            <a:ext cx="4203441" cy="5410200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Cremasteric muscle and fascia – derived from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oblique and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Transversus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abdominis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</a:t>
            </a:r>
          </a:p>
          <a:p>
            <a:pPr algn="just">
              <a:spcBef>
                <a:spcPts val="3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Supplied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 genital branch of genitofemoral nerve</a:t>
            </a:r>
          </a:p>
          <a:p>
            <a:pPr algn="just">
              <a:spcBef>
                <a:spcPts val="300"/>
              </a:spcBef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Internal spermatic fascia – derived from </a:t>
            </a:r>
            <a:r>
              <a:rPr lang="en-I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fascia transversalis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481EA5-72F2-34FD-A447-AACB4A7283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5640" y="1447800"/>
            <a:ext cx="3978360" cy="3498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EFC99C-940A-B4D0-BB0E-D70B4AEF9576}"/>
              </a:ext>
            </a:extLst>
          </p:cNvPr>
          <p:cNvSpPr txBox="1"/>
          <p:nvPr/>
        </p:nvSpPr>
        <p:spPr>
          <a:xfrm>
            <a:off x="1600201" y="381000"/>
            <a:ext cx="5016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875" algn="ctr">
              <a:spcAft>
                <a:spcPts val="1000"/>
              </a:spcAft>
            </a:pPr>
            <a:r>
              <a:rPr lang="en-US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CLINICAL  ANATOMY</a:t>
            </a:r>
            <a:endParaRPr lang="en-GB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345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68F4722F-C71E-4CE8-8CB1-1409221009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99777046"/>
              </p:ext>
            </p:extLst>
          </p:nvPr>
        </p:nvGraphicFramePr>
        <p:xfrm>
          <a:off x="0" y="848139"/>
          <a:ext cx="9144000" cy="4419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5957">
                  <a:extLst>
                    <a:ext uri="{9D8B030D-6E8A-4147-A177-3AD203B41FA5}">
                      <a16:colId xmlns:a16="http://schemas.microsoft.com/office/drawing/2014/main" xmlns="" val="2450615232"/>
                    </a:ext>
                  </a:extLst>
                </a:gridCol>
                <a:gridCol w="5218043">
                  <a:extLst>
                    <a:ext uri="{9D8B030D-6E8A-4147-A177-3AD203B41FA5}">
                      <a16:colId xmlns:a16="http://schemas.microsoft.com/office/drawing/2014/main" xmlns="" val="157962070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i="0" u="none" strike="noStrik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Layers of scrotum and corresponding layers of </a:t>
                      </a:r>
                      <a:r>
                        <a:rPr lang="en-IN" sz="2800" b="1" i="0" u="none" strike="noStrik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anterior abdominal wall</a:t>
                      </a:r>
                      <a:endParaRPr lang="en-IN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3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7932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 i="0" u="none" strike="noStrike" kern="1200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Layer of scrotum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 kern="1200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Layer of anterior abdominal wall</a:t>
                      </a:r>
                      <a:endParaRPr lang="en-IN" sz="2400" b="0" i="0" u="none" strike="noStrike" kern="1200" baseline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941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2400" b="0" i="0" u="none" strike="noStrike" kern="1200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Skin</a:t>
                      </a:r>
                      <a:endParaRPr lang="en-IN" sz="2400" i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400" b="0" i="0" u="none" strike="noStrike" kern="1200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Skin</a:t>
                      </a:r>
                      <a:endParaRPr lang="en-IN" sz="2400" i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597443"/>
                  </a:ext>
                </a:extLst>
              </a:tr>
              <a:tr h="130458">
                <a:tc>
                  <a:txBody>
                    <a:bodyPr/>
                    <a:lstStyle/>
                    <a:p>
                      <a:r>
                        <a:rPr lang="en-IN" sz="2400" b="0" i="0" u="none" strike="noStrike" kern="1200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Dartos muscle</a:t>
                      </a:r>
                      <a:endParaRPr lang="en-IN" sz="2400" i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b="0" i="0" u="none" strike="noStrike" kern="1200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Superficial fascia (fascia of Camper </a:t>
                      </a:r>
                      <a:r>
                        <a:rPr lang="en-IN" sz="2400" b="0" i="0" u="none" strike="noStrike" kern="1200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and fascia of Scarpa)</a:t>
                      </a:r>
                      <a:endParaRPr lang="en-IN" sz="2400" i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6803154"/>
                  </a:ext>
                </a:extLst>
              </a:tr>
              <a:tr h="121140">
                <a:tc>
                  <a:txBody>
                    <a:bodyPr/>
                    <a:lstStyle/>
                    <a:p>
                      <a:r>
                        <a:rPr lang="en-IN" sz="2400" b="0" i="0" u="none" strike="noStrike" kern="1200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External spermatic fascia</a:t>
                      </a:r>
                      <a:endParaRPr lang="en-IN" sz="2400" i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400" b="0" i="0" u="none" strike="noStrike" kern="1200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External oblique muscle</a:t>
                      </a:r>
                      <a:endParaRPr lang="en-IN" sz="2400" i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2129034"/>
                  </a:ext>
                </a:extLst>
              </a:tr>
              <a:tr h="121140">
                <a:tc>
                  <a:txBody>
                    <a:bodyPr/>
                    <a:lstStyle/>
                    <a:p>
                      <a:r>
                        <a:rPr lang="en-IN" sz="2400" b="0" i="0" u="none" strike="noStrike" kern="1200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Cremasteric muscle and fascia</a:t>
                      </a:r>
                      <a:endParaRPr lang="en-IN" sz="2400" i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400" b="0" i="0" u="none" strike="noStrike" kern="1200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Internal oblique muscle</a:t>
                      </a:r>
                      <a:endParaRPr lang="en-IN" sz="2400" i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8683176"/>
                  </a:ext>
                </a:extLst>
              </a:tr>
              <a:tr h="121140">
                <a:tc>
                  <a:txBody>
                    <a:bodyPr/>
                    <a:lstStyle/>
                    <a:p>
                      <a:r>
                        <a:rPr lang="en-IN" sz="2400" b="0" i="0" u="none" strike="noStrike" kern="1200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Internal spermatic fascia</a:t>
                      </a:r>
                      <a:endParaRPr lang="en-IN" sz="2400" i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400" b="0" i="0" u="none" strike="noStrike" kern="1200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Fascia transversalis</a:t>
                      </a:r>
                      <a:endParaRPr lang="en-IN" sz="2400" i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3332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21496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939" y="1295399"/>
            <a:ext cx="4362061" cy="4965441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upplied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</a:p>
          <a:p>
            <a:pPr lvl="1" algn="just">
              <a:spcBef>
                <a:spcPts val="300"/>
              </a:spcBef>
            </a:pP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Superficial external pudendal artery</a:t>
            </a:r>
          </a:p>
          <a:p>
            <a:pPr lvl="1" algn="just">
              <a:spcBef>
                <a:spcPts val="300"/>
              </a:spcBef>
            </a:pP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external pudendal artery</a:t>
            </a:r>
          </a:p>
          <a:p>
            <a:pPr lvl="1" algn="just">
              <a:spcBef>
                <a:spcPts val="300"/>
              </a:spcBef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Scrotal branches of internal  pudendal artery</a:t>
            </a:r>
          </a:p>
          <a:p>
            <a:pPr lvl="1" algn="just">
              <a:spcBef>
                <a:spcPts val="300"/>
              </a:spcBef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Cremasteric branch of inferior epigastric artery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A01915-1B94-5C6E-FA32-AFB574CF0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8603" y="1524000"/>
            <a:ext cx="3955397" cy="4030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AAB13-3C55-E6B2-D94F-0DD527A28A8E}"/>
              </a:ext>
            </a:extLst>
          </p:cNvPr>
          <p:cNvSpPr txBox="1"/>
          <p:nvPr/>
        </p:nvSpPr>
        <p:spPr>
          <a:xfrm>
            <a:off x="440055" y="304800"/>
            <a:ext cx="7332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300"/>
              </a:spcBef>
              <a:buNone/>
            </a:pPr>
            <a:r>
              <a:rPr lang="en-US" sz="3200" b="1" u="none" strike="noStrike" baseline="0" dirty="0" smtClean="0">
                <a:solidFill>
                  <a:srgbClr val="FF0000"/>
                </a:solidFill>
                <a:latin typeface="Arial Rounded MT Bold" pitchFamily="34" charset="0"/>
                <a:cs typeface="Arial" panose="020B0604020202020204" pitchFamily="34" charset="0"/>
              </a:rPr>
              <a:t>BLOOD   SUPPLY</a:t>
            </a:r>
            <a:endParaRPr lang="en-IN" sz="3200" b="1" u="none" strike="noStrike" baseline="0" dirty="0">
              <a:solidFill>
                <a:srgbClr val="FF0000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6690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53" y="1447799"/>
            <a:ext cx="4487247" cy="470916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300"/>
              </a:spcBef>
              <a:buNone/>
            </a:pPr>
            <a:r>
              <a:rPr lang="en-IN" i="1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supply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enous blood from scrotum partly goes to great saphenous vein and partly to internal iliac vein</a:t>
            </a:r>
          </a:p>
          <a:p>
            <a:pPr marL="0" indent="0" algn="just">
              <a:spcBef>
                <a:spcPts val="300"/>
              </a:spcBef>
              <a:buNone/>
            </a:pPr>
            <a:r>
              <a:rPr lang="en-IN" i="1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Lymphatic drainage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ymphatics from scrotum  </a:t>
            </a:r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</a:t>
            </a:r>
            <a:r>
              <a:rPr lang="en-US" b="0" i="0" u="none" strike="noStrik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superficial </a:t>
            </a:r>
            <a:r>
              <a:rPr lang="en-IN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inguinal </a:t>
            </a:r>
            <a:r>
              <a:rPr lang="en-IN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nodes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A01915-1B94-5C6E-FA32-AFB574CF0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1007" y="1600200"/>
            <a:ext cx="3872993" cy="3946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AAB13-3C55-E6B2-D94F-0DD527A28A8E}"/>
              </a:ext>
            </a:extLst>
          </p:cNvPr>
          <p:cNvSpPr txBox="1"/>
          <p:nvPr/>
        </p:nvSpPr>
        <p:spPr>
          <a:xfrm>
            <a:off x="440055" y="381000"/>
            <a:ext cx="8263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Arial" panose="020B0604020202020204" pitchFamily="34" charset="0"/>
              </a:rPr>
              <a:t>BLOOD   SUPPLY</a:t>
            </a:r>
            <a:endParaRPr lang="en-I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4693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58" y="1371600"/>
            <a:ext cx="4729842" cy="5271796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</a:pPr>
            <a:r>
              <a:rPr lang="en-IN" sz="2400" b="0" i="0" u="none" strike="noStrike" baseline="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Anterior </a:t>
            </a:r>
            <a:r>
              <a:rPr lang="en-IN" sz="2400" b="0" i="0" u="none" strike="noStrike" baseline="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1/3</a:t>
            </a:r>
            <a:r>
              <a:rPr lang="en-IN" sz="2400" b="0" i="0" u="none" strike="noStrike" baseline="300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rd</a:t>
            </a:r>
            <a:r>
              <a:rPr lang="en-IN" sz="2400" b="0" i="0" u="none" strike="noStrike" baseline="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of scrotum</a:t>
            </a:r>
          </a:p>
          <a:p>
            <a:pPr lvl="1" algn="just">
              <a:spcBef>
                <a:spcPts val="300"/>
              </a:spcBef>
            </a:pPr>
            <a:r>
              <a:rPr lang="en-IN" b="0" i="0" u="none" strike="noStrike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Ilioinguinal nerve</a:t>
            </a:r>
          </a:p>
          <a:p>
            <a:pPr lvl="1" algn="just">
              <a:spcBef>
                <a:spcPts val="300"/>
              </a:spcBef>
            </a:pPr>
            <a:r>
              <a:rPr lang="en-IN" b="0" i="0" u="none" strike="noStrike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Genital branch of genitofemoral nerve (L1)</a:t>
            </a:r>
          </a:p>
          <a:p>
            <a:pPr algn="just">
              <a:spcBef>
                <a:spcPts val="300"/>
              </a:spcBef>
            </a:pPr>
            <a:r>
              <a:rPr lang="en-IN" sz="2400" b="0" i="0" u="none" strike="noStrike" baseline="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Posterior 2/3rd of scrotum</a:t>
            </a:r>
          </a:p>
          <a:p>
            <a:pPr lvl="1" algn="just">
              <a:spcBef>
                <a:spcPts val="300"/>
              </a:spcBef>
            </a:pPr>
            <a:r>
              <a:rPr lang="en-US" b="0" i="0" u="none" strike="noStrike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Posterior scrotal branches of </a:t>
            </a:r>
            <a:r>
              <a:rPr lang="en-US" b="0" i="0" u="none" strike="noStrike" baseline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pudendal</a:t>
            </a:r>
            <a:r>
              <a:rPr lang="en-US" b="0" i="0" u="none" strike="noStrike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0" i="0" u="none" strike="noStrike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nerve (S3)</a:t>
            </a:r>
          </a:p>
          <a:p>
            <a:pPr lvl="1" algn="just">
              <a:spcBef>
                <a:spcPts val="300"/>
              </a:spcBef>
            </a:pPr>
            <a:r>
              <a:rPr lang="en-US" b="0" i="0" u="none" strike="noStrike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Perineal branch of posterior cutaneous nerve of </a:t>
            </a:r>
            <a:r>
              <a:rPr lang="en-IN" b="0" i="0" u="none" strike="noStrike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thigh (S3)</a:t>
            </a:r>
          </a:p>
          <a:p>
            <a:pPr lvl="1" algn="just">
              <a:spcBef>
                <a:spcPts val="300"/>
              </a:spcBef>
            </a:pPr>
            <a:r>
              <a:rPr lang="en-US" b="0" i="0" u="none" strike="noStrike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Dartos muscle (involuntary): Sympathetic fibers from superior hypogastric plexus through genital </a:t>
            </a:r>
            <a:r>
              <a:rPr lang="en-IN" b="0" i="0" u="none" strike="noStrike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branch of genitofemoral nerve</a:t>
            </a:r>
            <a:endParaRPr lang="en-GB" dirty="0">
              <a:solidFill>
                <a:schemeClr val="tx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96F03A-7004-F682-B42F-640835F88D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1" y="1219200"/>
            <a:ext cx="4038600" cy="54122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CDA9347-F305-4914-9CE7-DA36D9B24DDA}"/>
              </a:ext>
            </a:extLst>
          </p:cNvPr>
          <p:cNvSpPr txBox="1"/>
          <p:nvPr/>
        </p:nvSpPr>
        <p:spPr>
          <a:xfrm>
            <a:off x="2362200" y="304800"/>
            <a:ext cx="434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300"/>
              </a:spcBef>
              <a:buNone/>
            </a:pPr>
            <a:r>
              <a:rPr lang="en-IN" sz="3600" b="1" u="none" strike="noStrike" baseline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NERVE</a:t>
            </a:r>
            <a:r>
              <a:rPr lang="en-IN" sz="3600" b="1" u="none" strike="noStrike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SUPPLY</a:t>
            </a:r>
            <a:endParaRPr lang="en-IN" sz="3600" b="1" u="none" strike="noStrike" baseline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5305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50" y="1219200"/>
            <a:ext cx="4795150" cy="5246914"/>
          </a:xfrm>
        </p:spPr>
        <p:txBody>
          <a:bodyPr>
            <a:no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external genitalia, on fusion of urethral folds, both genital  swellings enlarge to form </a:t>
            </a:r>
            <a:r>
              <a:rPr lang="en-US" b="0" i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scrotal swellings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(labial swellings in female)</a:t>
            </a:r>
          </a:p>
          <a:p>
            <a:pPr algn="just"/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scrotal swellings enlarge and fuse in the midline to form scrotum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 of fusion of scrotal swellings forms midline fibrous raphe on </a:t>
            </a:r>
            <a:r>
              <a:rPr lang="en-IN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scrotum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31956E-3FA6-9BAA-CC3E-7C1962B747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797172"/>
            <a:ext cx="4114800" cy="60608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4E563E6-9714-3EDA-2F54-AB560BDEBBAE}"/>
              </a:ext>
            </a:extLst>
          </p:cNvPr>
          <p:cNvSpPr txBox="1"/>
          <p:nvPr/>
        </p:nvSpPr>
        <p:spPr>
          <a:xfrm>
            <a:off x="838201" y="304800"/>
            <a:ext cx="5105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N" sz="3600" b="1" u="none" strike="noStrike" baseline="0" dirty="0" smtClean="0">
                <a:solidFill>
                  <a:srgbClr val="00C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DEVELOPMENT </a:t>
            </a:r>
            <a:endParaRPr lang="en-IN" sz="3600" b="1" u="none" strike="noStrike" baseline="0" dirty="0">
              <a:solidFill>
                <a:srgbClr val="00C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3701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0C67C8-6B9D-4649-895F-98328ADD0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50" y="1066801"/>
            <a:ext cx="7454450" cy="581419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2400" b="0" u="none" strike="noStrike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Scrotal </a:t>
            </a:r>
            <a:r>
              <a:rPr lang="en-US" sz="2400" b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edema</a:t>
            </a:r>
            <a:r>
              <a:rPr lang="en-US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Due to laxity of skin, scrotum – common site for </a:t>
            </a:r>
            <a:r>
              <a:rPr lang="en-US" sz="2400" b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edema</a:t>
            </a:r>
          </a:p>
          <a:p>
            <a:pPr algn="just">
              <a:buNone/>
            </a:pPr>
            <a:r>
              <a:rPr lang="en-US" sz="2400" b="0" u="none" strike="noStrike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Sebaceous cyst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kin </a:t>
            </a:r>
            <a:r>
              <a:rPr lang="en-US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of scrotum has large number of hair follicles and sebaceous glands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ommon site for edema</a:t>
            </a:r>
          </a:p>
          <a:p>
            <a:pPr algn="just"/>
            <a:r>
              <a:rPr lang="en-US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Bifid scrotum in male – seen </a:t>
            </a:r>
            <a:r>
              <a:rPr lang="en-IN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IN" sz="2400" b="0" u="none" strike="noStrike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pseudohermaphroditism</a:t>
            </a:r>
            <a:endParaRPr lang="en-IN" sz="2400" b="0" u="none" strike="noStrike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Scrotal elephantiasis</a:t>
            </a:r>
          </a:p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Infection of filarial parasite (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Wuchereria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bancrofti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causes blockage of lymphatic vessels</a:t>
            </a:r>
          </a:p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May affect scrotum and produce scrotal </a:t>
            </a:r>
            <a:r>
              <a:rPr lang="en-I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enlargement called scrotal elephantiasis</a:t>
            </a:r>
          </a:p>
          <a:p>
            <a:pPr algn="just"/>
            <a:endParaRPr lang="en-IN" sz="2400" b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CFCB15-BAFB-9C5C-AFC3-E425E798890C}"/>
              </a:ext>
            </a:extLst>
          </p:cNvPr>
          <p:cNvSpPr txBox="1"/>
          <p:nvPr/>
        </p:nvSpPr>
        <p:spPr>
          <a:xfrm>
            <a:off x="2057400" y="381000"/>
            <a:ext cx="495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587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CLINICAL ANATOMY</a:t>
            </a:r>
            <a:endParaRPr lang="en-GB" sz="36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5017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TESTIS</a:t>
            </a:r>
            <a:endParaRPr lang="en-US" sz="6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2050" name="Picture 2" descr="C:\Users\DELL\Desktop\Slideshare Downloades -PKK\Scrotum, Testis\relabeled_anatomy_of_the_testicl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521" y="1609725"/>
            <a:ext cx="5804357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37" y="1524000"/>
            <a:ext cx="4659863" cy="4970107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Testis (testes in plural) – male gonad 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uspended in scrotum by spermatic cord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omologous with ovary of female</a:t>
            </a:r>
            <a:endParaRPr lang="en-US" b="0" i="1" u="none" strike="noStrike" baseline="0" dirty="0">
              <a:solidFill>
                <a:srgbClr val="007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300"/>
              </a:spcBef>
              <a:buNone/>
            </a:pPr>
            <a:r>
              <a:rPr lang="en-IN" b="1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 and </a:t>
            </a:r>
            <a:r>
              <a:rPr lang="en-IN" b="1" u="none" strike="noStrike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</a:t>
            </a:r>
            <a:endParaRPr lang="en-IN" b="1" u="none" strike="noStrike" baseline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en-IN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</a:p>
          <a:p>
            <a:pPr lvl="1" algn="just">
              <a:spcBef>
                <a:spcPts val="300"/>
              </a:spcBef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Oval or ellipsoid in shape</a:t>
            </a:r>
          </a:p>
          <a:p>
            <a:pPr lvl="1" algn="just">
              <a:spcBef>
                <a:spcPts val="300"/>
              </a:spcBef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ompressed from side to side</a:t>
            </a:r>
            <a:endParaRPr lang="en-US" sz="2800" b="0" i="1" u="none" strike="noStrike" baseline="0" dirty="0">
              <a:solidFill>
                <a:srgbClr val="007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23223B-E599-A3A6-8659-DCAEE4DE3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401" y="1447800"/>
            <a:ext cx="3657600" cy="50697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A3C3CE9-9008-B32A-28C0-08AB665B3BCC}"/>
              </a:ext>
            </a:extLst>
          </p:cNvPr>
          <p:cNvSpPr txBox="1"/>
          <p:nvPr/>
        </p:nvSpPr>
        <p:spPr>
          <a:xfrm>
            <a:off x="2286001" y="380999"/>
            <a:ext cx="3207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300"/>
              </a:spcBef>
              <a:buNone/>
            </a:pPr>
            <a:r>
              <a:rPr lang="en-IN" sz="4000" b="1" u="none" strike="noStrike" baseline="0" dirty="0">
                <a:solidFill>
                  <a:srgbClr val="2600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TESTIS</a:t>
            </a:r>
          </a:p>
        </p:txBody>
      </p:sp>
    </p:spTree>
    <p:extLst>
      <p:ext uri="{BB962C8B-B14F-4D97-AF65-F5344CB8AC3E}">
        <p14:creationId xmlns:p14="http://schemas.microsoft.com/office/powerpoint/2010/main" xmlns="" val="3736486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0C67C8-6B9D-4649-895F-98328ADD0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03" y="769442"/>
            <a:ext cx="4931724" cy="5845963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buNone/>
            </a:pPr>
            <a:r>
              <a:rPr lang="en-IN" b="0" i="1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b="0" u="none" strike="noStrike" baseline="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</a:t>
            </a:r>
            <a:r>
              <a:rPr lang="en-IN" b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organs</a:t>
            </a:r>
          </a:p>
          <a:p>
            <a:pPr lvl="1">
              <a:spcBef>
                <a:spcPts val="300"/>
              </a:spcBef>
            </a:pPr>
            <a:r>
              <a:rPr lang="en-IN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Penis</a:t>
            </a:r>
          </a:p>
          <a:p>
            <a:pPr lvl="1">
              <a:spcBef>
                <a:spcPts val="300"/>
              </a:spcBef>
            </a:pPr>
            <a:r>
              <a:rPr lang="en-IN" sz="2800" b="0" i="0" u="none" strike="noStrike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Scrotum</a:t>
            </a:r>
          </a:p>
          <a:p>
            <a:pPr lvl="1">
              <a:spcBef>
                <a:spcPts val="300"/>
              </a:spcBef>
              <a:buNone/>
            </a:pPr>
            <a:endParaRPr lang="en-IN" sz="28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IN" b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organs</a:t>
            </a:r>
          </a:p>
          <a:p>
            <a:pPr lvl="1">
              <a:spcBef>
                <a:spcPts val="300"/>
              </a:spcBef>
            </a:pPr>
            <a:r>
              <a:rPr lang="en-IN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Testis</a:t>
            </a:r>
          </a:p>
          <a:p>
            <a:pPr lvl="1">
              <a:spcBef>
                <a:spcPts val="300"/>
              </a:spcBef>
            </a:pPr>
            <a:r>
              <a:rPr lang="en-IN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Epididymis</a:t>
            </a:r>
          </a:p>
          <a:p>
            <a:pPr lvl="1">
              <a:spcBef>
                <a:spcPts val="300"/>
              </a:spcBef>
            </a:pPr>
            <a:r>
              <a:rPr lang="en-IN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 deferens</a:t>
            </a:r>
          </a:p>
          <a:p>
            <a:pPr lvl="1">
              <a:spcBef>
                <a:spcPts val="300"/>
              </a:spcBef>
            </a:pPr>
            <a:r>
              <a:rPr lang="en-IN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Prostate</a:t>
            </a:r>
          </a:p>
          <a:p>
            <a:pPr lvl="1">
              <a:spcBef>
                <a:spcPts val="300"/>
              </a:spcBef>
            </a:pPr>
            <a:r>
              <a:rPr lang="en-IN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Seminal vesicles</a:t>
            </a:r>
          </a:p>
          <a:p>
            <a:pPr lvl="1">
              <a:spcBef>
                <a:spcPts val="300"/>
              </a:spcBef>
            </a:pPr>
            <a:r>
              <a:rPr lang="en-IN" sz="2800" b="0" i="0" u="none" strike="noStrike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Bulbourethral</a:t>
            </a:r>
            <a:r>
              <a:rPr lang="en-IN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800" b="0" i="0" u="none" strike="noStrike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glands</a:t>
            </a:r>
            <a:endParaRPr lang="en-I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F9FB3A-B141-209F-805F-E17F663AD8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49"/>
          <a:stretch/>
        </p:blipFill>
        <p:spPr>
          <a:xfrm>
            <a:off x="5006654" y="883920"/>
            <a:ext cx="4016544" cy="5460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0CF83A-6C98-D04A-0B2A-7CA4D2769A38}"/>
              </a:ext>
            </a:extLst>
          </p:cNvPr>
          <p:cNvSpPr txBox="1"/>
          <p:nvPr/>
        </p:nvSpPr>
        <p:spPr>
          <a:xfrm>
            <a:off x="990600" y="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Arial Rounded MT Bold" pitchFamily="34" charset="0"/>
                <a:cs typeface="Arial" panose="020B0604020202020204" pitchFamily="34" charset="0"/>
              </a:rPr>
              <a:t>M</a:t>
            </a:r>
            <a:r>
              <a:rPr lang="en-US" sz="3200" b="1" u="none" strike="noStrike" baseline="0" dirty="0" smtClean="0">
                <a:solidFill>
                  <a:srgbClr val="7030A0"/>
                </a:solidFill>
                <a:latin typeface="Arial Rounded MT Bold" pitchFamily="34" charset="0"/>
                <a:cs typeface="Arial" panose="020B0604020202020204" pitchFamily="34" charset="0"/>
              </a:rPr>
              <a:t>ALE  </a:t>
            </a:r>
            <a:r>
              <a:rPr lang="en-US" sz="3200" b="1" dirty="0" smtClean="0">
                <a:solidFill>
                  <a:srgbClr val="7030A0"/>
                </a:solidFill>
                <a:latin typeface="Arial Rounded MT Bold" pitchFamily="34" charset="0"/>
                <a:cs typeface="Arial" panose="020B0604020202020204" pitchFamily="34" charset="0"/>
              </a:rPr>
              <a:t>G</a:t>
            </a:r>
            <a:r>
              <a:rPr lang="en-US" sz="3200" b="1" u="none" strike="noStrike" baseline="0" dirty="0" smtClean="0">
                <a:solidFill>
                  <a:srgbClr val="7030A0"/>
                </a:solidFill>
                <a:latin typeface="Arial Rounded MT Bold" pitchFamily="34" charset="0"/>
                <a:cs typeface="Arial" panose="020B0604020202020204" pitchFamily="34" charset="0"/>
              </a:rPr>
              <a:t>ENITAL </a:t>
            </a:r>
            <a:r>
              <a:rPr lang="en-US" sz="3200" b="1" dirty="0" smtClean="0">
                <a:solidFill>
                  <a:srgbClr val="7030A0"/>
                </a:solidFill>
                <a:latin typeface="Arial Rounded MT Bold" pitchFamily="34" charset="0"/>
                <a:cs typeface="Arial" panose="020B0604020202020204" pitchFamily="34" charset="0"/>
              </a:rPr>
              <a:t>O</a:t>
            </a:r>
            <a:r>
              <a:rPr lang="en-US" sz="3200" b="1" u="none" strike="noStrike" baseline="0" dirty="0" smtClean="0">
                <a:solidFill>
                  <a:srgbClr val="7030A0"/>
                </a:solidFill>
                <a:latin typeface="Arial Rounded MT Bold" pitchFamily="34" charset="0"/>
                <a:cs typeface="Arial" panose="020B0604020202020204" pitchFamily="34" charset="0"/>
              </a:rPr>
              <a:t>RGANS </a:t>
            </a:r>
            <a:endParaRPr lang="en-IN" sz="3200" b="1" dirty="0">
              <a:solidFill>
                <a:srgbClr val="7030A0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3700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932" y="1371600"/>
            <a:ext cx="5115509" cy="5090160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IN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Dimensions</a:t>
            </a:r>
            <a:r>
              <a:rPr lang="en-IN" sz="3000" b="0" u="none" strike="noStrik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endParaRPr lang="en-IN" sz="3000" b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</a:pPr>
            <a:r>
              <a:rPr lang="en-US" sz="30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Length: 4 cm (4–5 cm)</a:t>
            </a:r>
          </a:p>
          <a:p>
            <a:pPr lvl="1">
              <a:spcBef>
                <a:spcPts val="300"/>
              </a:spcBef>
            </a:pPr>
            <a:r>
              <a:rPr lang="en-US" sz="30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Breadth: 2.5 cm (2–3 cm)</a:t>
            </a:r>
          </a:p>
          <a:p>
            <a:pPr lvl="1">
              <a:spcBef>
                <a:spcPts val="300"/>
              </a:spcBef>
            </a:pPr>
            <a:r>
              <a:rPr lang="en-IN" sz="30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Anteroposterior diameter: 3 cm (3–4 cm</a:t>
            </a:r>
            <a:r>
              <a:rPr lang="en-IN" sz="3000" b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spcBef>
                <a:spcPts val="300"/>
              </a:spcBef>
            </a:pPr>
            <a:r>
              <a:rPr lang="en-IN" sz="3000" b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Weight: 12–20 gm</a:t>
            </a:r>
            <a:endParaRPr lang="en-IN" sz="3000" b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23223B-E599-A3A6-8659-DCAEE4DE3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400" y="1066800"/>
            <a:ext cx="3398698" cy="5511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A3C3CE9-9008-B32A-28C0-08AB665B3BCC}"/>
              </a:ext>
            </a:extLst>
          </p:cNvPr>
          <p:cNvSpPr txBox="1"/>
          <p:nvPr/>
        </p:nvSpPr>
        <p:spPr>
          <a:xfrm>
            <a:off x="2514601" y="381000"/>
            <a:ext cx="2943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300"/>
              </a:spcBef>
              <a:buNone/>
            </a:pPr>
            <a:r>
              <a:rPr lang="en-IN" sz="3600" b="1" u="none" strike="noStrike" baseline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TESTIS</a:t>
            </a:r>
            <a:endParaRPr lang="en-IN" sz="3600" b="1" u="none" strike="noStrike" baseline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15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60"/>
          </a:xfrm>
        </p:spPr>
        <p:txBody>
          <a:bodyPr/>
          <a:lstStyle/>
          <a:p>
            <a:pPr algn="ctr"/>
            <a:r>
              <a:rPr lang="en-IN" dirty="0" smtClean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Position in scrotum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572000" cy="4754563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uspended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scrotum by spermatic cord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ies obliquely so upper pole – tilted forward and laterally and lower </a:t>
            </a:r>
            <a:r>
              <a:rPr lang="en-IN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 backward and medially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eft testis – 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slightly lower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right due to longer left spermatic cord and early descent of left testis in embryonic life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DELL\Desktop\Slideshare Downloades -PKK\Scrotum, Testis\relabeled_anatomy_of_the_testicl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438399"/>
            <a:ext cx="3733800" cy="3117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12025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733" y="1371600"/>
            <a:ext cx="3902067" cy="4161454"/>
          </a:xfrm>
        </p:spPr>
        <p:txBody>
          <a:bodyPr>
            <a:noAutofit/>
          </a:bodyPr>
          <a:lstStyle/>
          <a:p>
            <a:pPr lvl="1" algn="just">
              <a:spcBef>
                <a:spcPts val="300"/>
              </a:spcBef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poles – upper pole and lower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</a:t>
            </a:r>
          </a:p>
          <a:p>
            <a:pPr lvl="1" algn="just">
              <a:spcBef>
                <a:spcPts val="300"/>
              </a:spcBef>
            </a:pPr>
            <a:endParaRPr lang="en-US" sz="2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ts val="300"/>
              </a:spcBef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borders – anterior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ts val="300"/>
              </a:spcBef>
              <a:buNone/>
            </a:pPr>
            <a:r>
              <a:rPr lang="en-US" sz="2800" b="0" i="0" u="none" strike="noStrik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posterior</a:t>
            </a:r>
          </a:p>
          <a:p>
            <a:pPr lvl="1" algn="just">
              <a:spcBef>
                <a:spcPts val="300"/>
              </a:spcBef>
            </a:pPr>
            <a:endParaRPr lang="en-US" sz="2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ts val="300"/>
              </a:spcBef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surfaces – 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lateral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7A1133-0FC1-FCB7-654A-709EDF2345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1" y="1143000"/>
            <a:ext cx="4724400" cy="5993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3891CC-F5E2-EB19-628F-751ECC936F0F}"/>
              </a:ext>
            </a:extLst>
          </p:cNvPr>
          <p:cNvSpPr txBox="1"/>
          <p:nvPr/>
        </p:nvSpPr>
        <p:spPr>
          <a:xfrm>
            <a:off x="2057400" y="304800"/>
            <a:ext cx="37887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300"/>
              </a:spcBef>
              <a:buNone/>
            </a:pPr>
            <a:r>
              <a:rPr lang="en-IN" sz="3600" b="1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 of Testis</a:t>
            </a:r>
          </a:p>
        </p:txBody>
      </p:sp>
    </p:spTree>
    <p:extLst>
      <p:ext uri="{BB962C8B-B14F-4D97-AF65-F5344CB8AC3E}">
        <p14:creationId xmlns:p14="http://schemas.microsoft.com/office/powerpoint/2010/main" xmlns="" val="2473486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17" y="615820"/>
            <a:ext cx="4666183" cy="596226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300"/>
              </a:spcBef>
              <a:buNone/>
            </a:pPr>
            <a:r>
              <a:rPr lang="en-IN" sz="2800" b="1" u="none" strike="noStrike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Anatomical </a:t>
            </a:r>
            <a:r>
              <a:rPr lang="en-IN" sz="2800" b="1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</a:p>
          <a:p>
            <a:pPr algn="just">
              <a:spcBef>
                <a:spcPts val="300"/>
              </a:spcBef>
            </a:pPr>
            <a:r>
              <a:rPr lang="en-US" sz="2600" b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</a:t>
            </a:r>
            <a:r>
              <a:rPr lang="en-US" sz="26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 of testis gives attachment to </a:t>
            </a:r>
            <a:r>
              <a:rPr lang="en-IN" sz="26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spermatic cord</a:t>
            </a:r>
          </a:p>
          <a:p>
            <a:pPr algn="just">
              <a:spcBef>
                <a:spcPts val="300"/>
              </a:spcBef>
            </a:pPr>
            <a:r>
              <a:rPr lang="en-US" sz="26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 border – smooth, convex, and free</a:t>
            </a:r>
          </a:p>
          <a:p>
            <a:pPr algn="just">
              <a:spcBef>
                <a:spcPts val="300"/>
              </a:spcBef>
            </a:pPr>
            <a:r>
              <a:rPr lang="en-US" sz="26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 border provides attachment to </a:t>
            </a:r>
            <a:r>
              <a:rPr lang="en-IN" sz="26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epididymis</a:t>
            </a:r>
          </a:p>
          <a:p>
            <a:pPr algn="just">
              <a:spcBef>
                <a:spcPts val="300"/>
              </a:spcBef>
            </a:pPr>
            <a:r>
              <a:rPr lang="en-US" sz="26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surface of testis – separated from epididymis by cavity called </a:t>
            </a:r>
            <a:r>
              <a:rPr lang="en-US" sz="2600" b="1" u="none" strike="noStrike" baseline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sinus of epididymis,</a:t>
            </a:r>
            <a:r>
              <a:rPr lang="en-US" sz="26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looks in direction to which testis belongs</a:t>
            </a:r>
            <a:endParaRPr lang="en-GB" sz="2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C:\Users\DELL\Desktop\Slideshare Downloades -PKK\Scrotum, Testis\relabeled_anatomy_of_the_testic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6429" y="1752600"/>
            <a:ext cx="4007571" cy="38035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66699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512433-E7C4-68AF-6290-0E4914E0A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445" y="1397724"/>
            <a:ext cx="8859110" cy="384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7559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52" y="1295400"/>
            <a:ext cx="5318449" cy="5058748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endParaRPr lang="en-US" b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poles: Upper and lower</a:t>
            </a:r>
          </a:p>
          <a:p>
            <a:pPr>
              <a:spcBef>
                <a:spcPts val="300"/>
              </a:spcBef>
            </a:pP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borders: Anterior and posterior</a:t>
            </a:r>
          </a:p>
          <a:p>
            <a:pPr>
              <a:spcBef>
                <a:spcPts val="300"/>
              </a:spcBef>
            </a:pP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surfaces: Medial and lateral.</a:t>
            </a:r>
          </a:p>
          <a:p>
            <a:pPr>
              <a:spcBef>
                <a:spcPts val="300"/>
              </a:spcBef>
            </a:pPr>
            <a:r>
              <a:rPr lang="en-US" b="1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pole (upper end)</a:t>
            </a:r>
          </a:p>
          <a:p>
            <a:pPr lvl="1">
              <a:spcBef>
                <a:spcPts val="300"/>
              </a:spcBef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onvex and smooth</a:t>
            </a:r>
          </a:p>
          <a:p>
            <a:pPr lvl="1">
              <a:spcBef>
                <a:spcPts val="300"/>
              </a:spcBef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verlapped by head of epididymis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</a:pPr>
            <a:r>
              <a:rPr lang="en-US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pole gives attachment to spermatic cord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80B4B2-31F0-0E43-1BC7-BA5F89AB24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4842" y="1295400"/>
            <a:ext cx="3579158" cy="5404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B618D4-65D9-EF13-8ACF-9ABBD0E25E3F}"/>
              </a:ext>
            </a:extLst>
          </p:cNvPr>
          <p:cNvSpPr txBox="1"/>
          <p:nvPr/>
        </p:nvSpPr>
        <p:spPr>
          <a:xfrm>
            <a:off x="1981200" y="381000"/>
            <a:ext cx="4193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300"/>
              </a:spcBef>
              <a:buNone/>
            </a:pPr>
            <a:r>
              <a:rPr lang="en-IN" sz="3600" b="1" u="none" strike="noStrike" baseline="0" dirty="0">
                <a:solidFill>
                  <a:srgbClr val="00C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External Features</a:t>
            </a:r>
          </a:p>
        </p:txBody>
      </p:sp>
    </p:spTree>
    <p:extLst>
      <p:ext uri="{BB962C8B-B14F-4D97-AF65-F5344CB8AC3E}">
        <p14:creationId xmlns:p14="http://schemas.microsoft.com/office/powerpoint/2010/main" xmlns="" val="3279647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52" y="1066799"/>
            <a:ext cx="4327848" cy="5166049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endParaRPr lang="en-US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b="1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pole (lower end)</a:t>
            </a:r>
          </a:p>
          <a:p>
            <a:pPr lvl="1">
              <a:spcBef>
                <a:spcPts val="300"/>
              </a:spcBef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lso convex and smooth</a:t>
            </a:r>
          </a:p>
          <a:p>
            <a:pPr lvl="1">
              <a:spcBef>
                <a:spcPts val="300"/>
              </a:spcBef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onnected to tail of epididymis by loose areolar tissue and lamina vaginalis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80B4B2-31F0-0E43-1BC7-BA5F89AB24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1143000"/>
            <a:ext cx="3998422" cy="543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7827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75" y="1143000"/>
            <a:ext cx="4483225" cy="481926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300"/>
              </a:spcBef>
              <a:buNone/>
            </a:pPr>
            <a:r>
              <a:rPr lang="en-US" b="1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 border</a:t>
            </a:r>
            <a:endParaRPr lang="en-US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mooth and convex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overed </a:t>
            </a:r>
            <a:r>
              <a:rPr lang="en-IN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tunica vaginalis</a:t>
            </a:r>
          </a:p>
          <a:p>
            <a:pPr marL="0" indent="0" algn="just">
              <a:spcBef>
                <a:spcPts val="300"/>
              </a:spcBef>
              <a:buNone/>
            </a:pPr>
            <a:r>
              <a:rPr lang="en-US" b="1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 border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road, flat, and partially covered by tunica vaginalis</a:t>
            </a:r>
          </a:p>
          <a:p>
            <a:pPr algn="just">
              <a:spcBef>
                <a:spcPts val="300"/>
              </a:spcBef>
            </a:pP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Lateral part of posterior border gives attachment to epididymis</a:t>
            </a:r>
          </a:p>
          <a:p>
            <a:pPr algn="just">
              <a:spcBef>
                <a:spcPts val="300"/>
              </a:spcBef>
            </a:pP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 surface: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mooth and convex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80B4B2-31F0-0E43-1BC7-BA5F89AB24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800" y="1524000"/>
            <a:ext cx="3886200" cy="4982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B618D4-65D9-EF13-8ACF-9ABBD0E25E3F}"/>
              </a:ext>
            </a:extLst>
          </p:cNvPr>
          <p:cNvSpPr txBox="1"/>
          <p:nvPr/>
        </p:nvSpPr>
        <p:spPr>
          <a:xfrm>
            <a:off x="2209800" y="304800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300"/>
              </a:spcBef>
              <a:buNone/>
            </a:pPr>
            <a:r>
              <a:rPr lang="en-IN" sz="3600" b="1" u="none" strike="noStrike" baseline="0" dirty="0">
                <a:solidFill>
                  <a:srgbClr val="00C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External Features</a:t>
            </a:r>
          </a:p>
        </p:txBody>
      </p:sp>
    </p:spTree>
    <p:extLst>
      <p:ext uri="{BB962C8B-B14F-4D97-AF65-F5344CB8AC3E}">
        <p14:creationId xmlns:p14="http://schemas.microsoft.com/office/powerpoint/2010/main" xmlns="" val="325571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00200"/>
            <a:ext cx="4495800" cy="3635829"/>
          </a:xfrm>
        </p:spPr>
        <p:txBody>
          <a:bodyPr>
            <a:noAutofit/>
          </a:bodyPr>
          <a:lstStyle/>
          <a:p>
            <a:pPr marL="0" indent="0" algn="just">
              <a:spcBef>
                <a:spcPts val="300"/>
              </a:spcBef>
              <a:buNone/>
            </a:pPr>
            <a:r>
              <a:rPr lang="en-US" b="1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surface</a:t>
            </a:r>
            <a:endParaRPr lang="en-US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lso smooth and convex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surface – separated from epididymis by semilunar recess of vaginal sac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extension of recess of tunica vaginalis – called </a:t>
            </a:r>
            <a:r>
              <a:rPr lang="en-US" b="0" u="none" strike="noStrike" baseline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sinus of epididymis</a:t>
            </a:r>
            <a:endParaRPr lang="en-GB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80B4B2-31F0-0E43-1BC7-BA5F89AB24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1419881"/>
            <a:ext cx="4038600" cy="54381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B618D4-65D9-EF13-8ACF-9ABBD0E25E3F}"/>
              </a:ext>
            </a:extLst>
          </p:cNvPr>
          <p:cNvSpPr txBox="1"/>
          <p:nvPr/>
        </p:nvSpPr>
        <p:spPr>
          <a:xfrm>
            <a:off x="2209800" y="457200"/>
            <a:ext cx="518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300"/>
              </a:spcBef>
              <a:buNone/>
            </a:pPr>
            <a:r>
              <a:rPr lang="en-IN" sz="3600" b="1" u="none" strike="noStrike" baseline="0" dirty="0">
                <a:solidFill>
                  <a:srgbClr val="00C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External Features</a:t>
            </a:r>
          </a:p>
        </p:txBody>
      </p:sp>
    </p:spTree>
    <p:extLst>
      <p:ext uri="{BB962C8B-B14F-4D97-AF65-F5344CB8AC3E}">
        <p14:creationId xmlns:p14="http://schemas.microsoft.com/office/powerpoint/2010/main" xmlns="" val="1315753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7056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testis</a:t>
            </a:r>
            <a:endParaRPr lang="en-US" sz="4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6517115" cy="5441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0C67C8-6B9D-4649-895F-98328ADD0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28" y="769441"/>
            <a:ext cx="5002056" cy="5080853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0" i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surgical 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aspects, male external genital organs </a:t>
            </a:r>
            <a:r>
              <a:rPr lang="en-US" b="0" i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include-</a:t>
            </a:r>
          </a:p>
          <a:p>
            <a:pPr marL="0" indent="0">
              <a:spcBef>
                <a:spcPts val="300"/>
              </a:spcBef>
              <a:buNone/>
            </a:pPr>
            <a:endParaRPr lang="en-US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Penis</a:t>
            </a:r>
          </a:p>
          <a:p>
            <a:pPr>
              <a:spcBef>
                <a:spcPts val="300"/>
              </a:spcBef>
            </a:pP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Scrotum</a:t>
            </a:r>
          </a:p>
          <a:p>
            <a:pPr>
              <a:spcBef>
                <a:spcPts val="300"/>
              </a:spcBef>
            </a:pP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Testis</a:t>
            </a:r>
          </a:p>
          <a:p>
            <a:pPr>
              <a:spcBef>
                <a:spcPts val="300"/>
              </a:spcBef>
            </a:pP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Epididymis</a:t>
            </a:r>
          </a:p>
          <a:p>
            <a:pPr>
              <a:spcBef>
                <a:spcPts val="300"/>
              </a:spcBef>
            </a:pP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Spermatic cords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4D9AE5-38B7-98BE-B221-D5771BA7C2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657410"/>
            <a:ext cx="4025693" cy="5975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B11531-C727-A122-D64E-1F9FCE9DC469}"/>
              </a:ext>
            </a:extLst>
          </p:cNvPr>
          <p:cNvSpPr txBox="1"/>
          <p:nvPr/>
        </p:nvSpPr>
        <p:spPr>
          <a:xfrm>
            <a:off x="1295400" y="1"/>
            <a:ext cx="563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600" b="1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</a:t>
            </a:r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3600" b="1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enital </a:t>
            </a:r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600" b="1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rgans </a:t>
            </a:r>
            <a:endParaRPr lang="en-IN" sz="3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1007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4676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Testis and </a:t>
            </a:r>
            <a:r>
              <a:rPr lang="en-US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epididymis</a:t>
            </a:r>
            <a:endParaRPr lang="en-US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295400"/>
            <a:ext cx="5366543" cy="536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0C67C8-6B9D-4649-895F-98328ADD0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28800"/>
            <a:ext cx="6629400" cy="2071397"/>
          </a:xfrm>
        </p:spPr>
        <p:txBody>
          <a:bodyPr>
            <a:noAutofit/>
          </a:bodyPr>
          <a:lstStyle/>
          <a:p>
            <a:pPr algn="just"/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Identifications of spermatic cord, epididymis, and sinus of epididymis are essential in side determination </a:t>
            </a:r>
            <a:r>
              <a:rPr lang="en-IN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testis</a:t>
            </a:r>
            <a:endParaRPr lang="en-IN" b="0" u="none" strike="noStrike" baseline="0" dirty="0">
              <a:solidFill>
                <a:srgbClr val="007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end of testis gives attachment to small, oval fibrofatty body called appendix of testis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emnant </a:t>
            </a:r>
            <a:r>
              <a:rPr lang="en-IN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paramesonephric duct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7576DD-4A47-9668-3A3E-4D84E3323D5D}"/>
              </a:ext>
            </a:extLst>
          </p:cNvPr>
          <p:cNvSpPr txBox="1"/>
          <p:nvPr/>
        </p:nvSpPr>
        <p:spPr>
          <a:xfrm>
            <a:off x="1676400" y="533400"/>
            <a:ext cx="4940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5875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600" b="1" dirty="0" smtClean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CLINICAL ANATOMY</a:t>
            </a:r>
            <a:endParaRPr lang="en-GB" sz="3600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3918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51" y="1524000"/>
            <a:ext cx="4982547" cy="3850432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hree coats of testis from superficial to deep </a:t>
            </a:r>
            <a:r>
              <a:rPr lang="en-US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endParaRPr lang="en-US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Tunica vaginalis</a:t>
            </a:r>
          </a:p>
          <a:p>
            <a:r>
              <a:rPr lang="en-IN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Tunica albuginea</a:t>
            </a:r>
          </a:p>
          <a:p>
            <a:r>
              <a:rPr lang="en-IN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Tunica </a:t>
            </a:r>
            <a:r>
              <a:rPr lang="en-IN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vasculosa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8AB428-F620-18D2-2629-6B70E1A2E0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1676400"/>
            <a:ext cx="4084695" cy="4953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583C7C-C0A8-CCF3-D6EF-4969DD8906C8}"/>
              </a:ext>
            </a:extLst>
          </p:cNvPr>
          <p:cNvSpPr txBox="1"/>
          <p:nvPr/>
        </p:nvSpPr>
        <p:spPr>
          <a:xfrm>
            <a:off x="990600" y="457200"/>
            <a:ext cx="5867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IN" sz="3600" b="1" u="none" strike="noStrike" baseline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Coverings of Testis</a:t>
            </a:r>
          </a:p>
        </p:txBody>
      </p:sp>
    </p:spTree>
    <p:extLst>
      <p:ext uri="{BB962C8B-B14F-4D97-AF65-F5344CB8AC3E}">
        <p14:creationId xmlns:p14="http://schemas.microsoft.com/office/powerpoint/2010/main" xmlns="" val="4010580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0C67C8-6B9D-4649-895F-98328ADD0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941" y="1447800"/>
            <a:ext cx="7417059" cy="402336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300"/>
              </a:spcBef>
              <a:buNone/>
            </a:pPr>
            <a:r>
              <a:rPr lang="en-US" b="1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Tunica vaginalis </a:t>
            </a:r>
            <a:endParaRPr lang="en-US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en-US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Lower persistent portion of processes vaginalis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erous sac (like peritoneal cavity– invaginated by testis from behind, thus surface of testis covered by visceral layer </a:t>
            </a:r>
            <a:r>
              <a:rPr lang="en-IN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of tunica vaginalis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en-IN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Parietal layer of tunica vaginalis </a:t>
            </a:r>
            <a:r>
              <a:rPr lang="en-US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lines inner side of scrotum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aginal sac </a:t>
            </a:r>
            <a:r>
              <a:rPr lang="en-US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– cavity between two layers of tunica vaginalis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9894F0-FD9B-F9C9-E4F9-7C7FDE5A778F}"/>
              </a:ext>
            </a:extLst>
          </p:cNvPr>
          <p:cNvSpPr txBox="1"/>
          <p:nvPr/>
        </p:nvSpPr>
        <p:spPr>
          <a:xfrm>
            <a:off x="990600" y="381000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5875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CLINICAL ANATOMY</a:t>
            </a:r>
            <a:endParaRPr lang="en-GB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3701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0C67C8-6B9D-4649-895F-98328ADD0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941" y="1447800"/>
            <a:ext cx="7569459" cy="402336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300"/>
              </a:spcBef>
              <a:buNone/>
            </a:pPr>
            <a:r>
              <a:rPr lang="en-US" b="1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Tunica albuginea (white in Latin</a:t>
            </a:r>
            <a:r>
              <a:rPr lang="en-US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hick fibrous connective tissue layer enclosing entire testis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rojects into substance of testis from posterior border as </a:t>
            </a:r>
            <a:r>
              <a:rPr lang="en-US" b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incomplete Thickened </a:t>
            </a:r>
            <a:r>
              <a:rPr lang="en-US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vertical partition known as </a:t>
            </a:r>
            <a:r>
              <a:rPr lang="en-US" b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mediastinum testis 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ivide testis into number </a:t>
            </a:r>
            <a:r>
              <a:rPr lang="en-IN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of cone-shaped lobules (200–300</a:t>
            </a:r>
            <a:r>
              <a:rPr lang="en-IN" b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spcBef>
                <a:spcPts val="300"/>
              </a:spcBef>
              <a:buNone/>
            </a:pPr>
            <a:endParaRPr lang="en-IN" b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en-US" b="1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Tunica </a:t>
            </a:r>
            <a:r>
              <a:rPr lang="en-US" b="1" u="none" strike="noStrike" baseline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vasculosa</a:t>
            </a:r>
            <a:r>
              <a:rPr lang="en-US" b="1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b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Innermost </a:t>
            </a:r>
            <a:r>
              <a:rPr lang="en-US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layer of testis, lining lobules of testis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9894F0-FD9B-F9C9-E4F9-7C7FDE5A778F}"/>
              </a:ext>
            </a:extLst>
          </p:cNvPr>
          <p:cNvSpPr txBox="1"/>
          <p:nvPr/>
        </p:nvSpPr>
        <p:spPr>
          <a:xfrm>
            <a:off x="1981200" y="533400"/>
            <a:ext cx="502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875" algn="ctr"/>
            <a:r>
              <a:rPr lang="en-US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CLINICAL ANATOMY</a:t>
            </a:r>
            <a:endParaRPr lang="en-GB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3457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762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 OF TESTIS</a:t>
            </a:r>
            <a:endParaRPr lang="en-US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742" y="990600"/>
            <a:ext cx="6865855" cy="575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Anatomy-of-testis-6-2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 OF TESTIS</a:t>
            </a:r>
            <a:endParaRPr lang="en-US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Lobules- 200 to 300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Seminiferous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tubules- 2 to 3 in each lobules (60cm)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Straight Tubules- 20 to 30 (SFT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joines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at apex of lobules)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Rete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Testis- Network of tubules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Efferent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Ductules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– 12 to 30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Lobe of head of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Epididymis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 Tubules coiled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Body and tail of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Epididymis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 Single duct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01183" y="178307"/>
            <a:ext cx="3529100" cy="65151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2964" y="178307"/>
            <a:ext cx="3743325" cy="651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872" y="878791"/>
            <a:ext cx="8714232" cy="499013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18956" y="5887923"/>
            <a:ext cx="425862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Robbins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Cotran,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Atlas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of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Pathology,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</a:t>
            </a:r>
            <a:r>
              <a:rPr sz="1800" baseline="25462" dirty="0">
                <a:latin typeface="Calibri"/>
                <a:cs typeface="Calibri"/>
              </a:rPr>
              <a:t>rd</a:t>
            </a:r>
            <a:r>
              <a:rPr sz="1800" spc="172" baseline="25462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edition,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Page</a:t>
            </a:r>
            <a:r>
              <a:rPr sz="1800" dirty="0">
                <a:latin typeface="Calibri"/>
                <a:cs typeface="Calibri"/>
              </a:rPr>
              <a:t> 310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CBCE4-0BCA-0BF6-25B3-BCDE7ECFD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0" y="182349"/>
            <a:ext cx="4800600" cy="649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7325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17" y="1066800"/>
            <a:ext cx="7667683" cy="5371322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</a:pPr>
            <a:r>
              <a:rPr lang="en-US" b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Testis – externally covered by skin, dartos </a:t>
            </a:r>
            <a:r>
              <a:rPr lang="it-IT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muscle, external spermatic fascia, internal spermatic fascia, cremasteric fascia, muscle, internal spermatic </a:t>
            </a:r>
            <a:r>
              <a:rPr lang="en-IN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fascia, and parietal layer of tunica vaginalis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300"/>
              </a:spcBef>
              <a:buNone/>
            </a:pPr>
            <a:r>
              <a:rPr lang="en-US" b="1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Hydrocele</a:t>
            </a:r>
            <a:endParaRPr lang="en-US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ccumulation of fluid with vaginal sac which lies between parietal and visceral layers of </a:t>
            </a:r>
            <a:r>
              <a:rPr lang="en-US" b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en-US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vaginalis 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ay be  vaginal, infantile,  congenital, or encysted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luid from hydrocele can be removed by giving small incision and inserting canula through skin of scrotum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FB8633-2089-BF1E-3147-684A91AB7244}"/>
              </a:ext>
            </a:extLst>
          </p:cNvPr>
          <p:cNvSpPr txBox="1"/>
          <p:nvPr/>
        </p:nvSpPr>
        <p:spPr>
          <a:xfrm>
            <a:off x="1371600" y="228600"/>
            <a:ext cx="49463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875" algn="ctr"/>
            <a:r>
              <a:rPr lang="en-US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CLINICAL  ANATOMY</a:t>
            </a:r>
            <a:endParaRPr lang="en-GB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96406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02B89D-0E8C-161C-6FB2-4399905E5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835" y="957063"/>
            <a:ext cx="8870811" cy="528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33275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30" y="990600"/>
            <a:ext cx="7610670" cy="5447522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Testis – covered by fibrous tunica albuginea and </a:t>
            </a:r>
            <a:r>
              <a:rPr lang="es-E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vascular </a:t>
            </a:r>
            <a:r>
              <a:rPr lang="es-ES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tunica</a:t>
            </a:r>
            <a:r>
              <a:rPr lang="es-E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vasculosa</a:t>
            </a:r>
            <a:endParaRPr lang="es-E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es-ES" b="0" i="0" u="none" strike="noStrike" baseline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Septae</a:t>
            </a:r>
            <a:r>
              <a:rPr lang="es-ES" b="0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divide </a:t>
            </a:r>
            <a:r>
              <a:rPr lang="es-ES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testis</a:t>
            </a:r>
            <a:r>
              <a:rPr lang="es-E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approximately 250 incomplete lobules </a:t>
            </a:r>
          </a:p>
          <a:p>
            <a:pPr algn="just">
              <a:spcBef>
                <a:spcPts val="300"/>
              </a:spcBef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lobule contains 1–3 highly coiled seminiferous tubules – surrounded by lamina propria, blood vessels, lymphatics, and Leydig cells</a:t>
            </a:r>
          </a:p>
          <a:p>
            <a:pPr algn="just">
              <a:spcBef>
                <a:spcPts val="300"/>
              </a:spcBef>
            </a:pPr>
            <a:r>
              <a:rPr lang="en-US" b="0" i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Seminiferous tubules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lined by seminiferous epithelium with two types of cells: Spermatogenic cells (spermatogonia, spermatids, and sperms) and </a:t>
            </a:r>
            <a:r>
              <a:rPr lang="en-IN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Sertoli cells</a:t>
            </a:r>
          </a:p>
          <a:p>
            <a:pPr algn="just">
              <a:spcBef>
                <a:spcPts val="300"/>
              </a:spcBef>
            </a:pPr>
            <a:r>
              <a:rPr lang="en-US" b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Sertoli cells </a:t>
            </a:r>
            <a:r>
              <a:rPr lang="en-US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 columnar cells support </a:t>
            </a:r>
            <a:r>
              <a:rPr lang="en-IN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spermatogenic cells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F8EBC1-945B-46E3-6E9D-D3097AA5757F}"/>
              </a:ext>
            </a:extLst>
          </p:cNvPr>
          <p:cNvSpPr txBox="1"/>
          <p:nvPr/>
        </p:nvSpPr>
        <p:spPr>
          <a:xfrm>
            <a:off x="2057400" y="304800"/>
            <a:ext cx="5181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300"/>
              </a:spcBef>
              <a:buNone/>
            </a:pPr>
            <a:r>
              <a:rPr lang="en-IN" sz="3600" b="1" u="none" strike="noStrike" baseline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Histology of Testis</a:t>
            </a:r>
          </a:p>
        </p:txBody>
      </p:sp>
    </p:spTree>
    <p:extLst>
      <p:ext uri="{BB962C8B-B14F-4D97-AF65-F5344CB8AC3E}">
        <p14:creationId xmlns:p14="http://schemas.microsoft.com/office/powerpoint/2010/main" xmlns="" val="664239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033" y="1600200"/>
            <a:ext cx="7893368" cy="406348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300"/>
              </a:spcBef>
              <a:buNone/>
            </a:pPr>
            <a:r>
              <a:rPr lang="en-US" b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Leydig (interstitial) cells 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olyhedral eosinophilic cells lie in clusters and produce testosterone</a:t>
            </a:r>
          </a:p>
          <a:p>
            <a:pPr algn="just">
              <a:spcBef>
                <a:spcPts val="300"/>
              </a:spcBef>
            </a:pP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cells – epithelioid cells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cells contain </a:t>
            </a:r>
            <a:r>
              <a:rPr lang="en-IN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Reinke’s crystals and lipofuscin pigment</a:t>
            </a:r>
          </a:p>
          <a:p>
            <a:pPr algn="just">
              <a:spcBef>
                <a:spcPts val="300"/>
              </a:spcBef>
            </a:pPr>
            <a:r>
              <a:rPr lang="en-IN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Seminiferous tubules drain into straight tubules </a:t>
            </a:r>
            <a:r>
              <a:rPr lang="en-US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(lined by Sertoli cells) and then into rete testis (lined by simple cuboidal to columnar epithelium)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F8EBC1-945B-46E3-6E9D-D3097AA5757F}"/>
              </a:ext>
            </a:extLst>
          </p:cNvPr>
          <p:cNvSpPr txBox="1"/>
          <p:nvPr/>
        </p:nvSpPr>
        <p:spPr>
          <a:xfrm>
            <a:off x="2057400" y="457200"/>
            <a:ext cx="4876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IN" sz="3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Histology of Testis</a:t>
            </a:r>
            <a:endParaRPr lang="en-IN" sz="3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4167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D0DDE8-0BE2-6A67-8880-FBFB60B0FF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557" y="194420"/>
            <a:ext cx="7548715" cy="655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34951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E34E2E-D22E-0D63-C381-8102019A0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58" y="1505648"/>
            <a:ext cx="9046685" cy="375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6960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37" y="1371600"/>
            <a:ext cx="4765610" cy="5122506"/>
          </a:xfrm>
        </p:spPr>
        <p:txBody>
          <a:bodyPr>
            <a:noAutofit/>
          </a:bodyPr>
          <a:lstStyle/>
          <a:p>
            <a:pPr marL="0" indent="0" algn="just">
              <a:spcBef>
                <a:spcPts val="300"/>
              </a:spcBef>
              <a:buNone/>
            </a:pPr>
            <a:r>
              <a:rPr lang="en-IN" b="1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Arterial supply</a:t>
            </a:r>
          </a:p>
          <a:p>
            <a:pPr lvl="1" algn="just">
              <a:spcBef>
                <a:spcPts val="300"/>
              </a:spcBef>
            </a:pPr>
            <a:r>
              <a:rPr lang="en-US" sz="2800" b="0" u="none" strike="noStrike" baseline="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Testicular </a:t>
            </a:r>
            <a:r>
              <a:rPr lang="en-US" sz="2800" b="0" u="none" strike="noStrike" baseline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artery </a:t>
            </a:r>
            <a:r>
              <a:rPr lang="en-US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branch of abdominal aorta and supplies most of testis </a:t>
            </a:r>
          </a:p>
          <a:p>
            <a:pPr lvl="1" algn="just">
              <a:spcBef>
                <a:spcPts val="300"/>
              </a:spcBef>
            </a:pPr>
            <a:r>
              <a:rPr lang="en-US" sz="2800" b="0" u="none" strike="noStrike" baseline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Artery to vas deferens </a:t>
            </a:r>
            <a:r>
              <a:rPr lang="en-US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branch of superior or </a:t>
            </a:r>
            <a:r>
              <a:rPr lang="en-IN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inferior vesical artery</a:t>
            </a:r>
          </a:p>
          <a:p>
            <a:pPr lvl="1" algn="just">
              <a:spcBef>
                <a:spcPts val="300"/>
              </a:spcBef>
            </a:pPr>
            <a:r>
              <a:rPr lang="en-US" sz="2800" b="0" u="none" strike="noStrike" baseline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Cremasteric artery </a:t>
            </a:r>
            <a:r>
              <a:rPr lang="en-US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branch of inferior epigastric </a:t>
            </a:r>
            <a:r>
              <a:rPr lang="en-IN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artery</a:t>
            </a:r>
            <a:endParaRPr lang="en-GB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E74FE0-459F-7940-4E98-34FF9BBDCF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3990" y="957594"/>
            <a:ext cx="3890348" cy="5181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7F02A12-C5B0-1B0C-F08E-38FE11CAAE43}"/>
              </a:ext>
            </a:extLst>
          </p:cNvPr>
          <p:cNvSpPr txBox="1"/>
          <p:nvPr/>
        </p:nvSpPr>
        <p:spPr>
          <a:xfrm>
            <a:off x="440055" y="457200"/>
            <a:ext cx="49701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sz="3200" b="1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</a:t>
            </a:r>
            <a:r>
              <a:rPr lang="en-US" sz="3200" b="1" u="none" strike="noStrike" baseline="0" dirty="0" smtClean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</a:t>
            </a:r>
            <a:endParaRPr lang="en-IN" sz="3200" b="1" u="none" strike="noStrike" baseline="0" dirty="0">
              <a:solidFill>
                <a:srgbClr val="00C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65346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-Anatomy-of-testis-7-2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" y="1295400"/>
            <a:ext cx="4223657" cy="4349621"/>
          </a:xfrm>
        </p:spPr>
        <p:txBody>
          <a:bodyPr>
            <a:no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lexus of veins derived from veins emerging from testis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ondense to form finally testicular vein </a:t>
            </a:r>
          </a:p>
          <a:p>
            <a:pPr algn="just"/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right, </a:t>
            </a:r>
            <a:r>
              <a:rPr lang="en-IN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testicular vein drains into inferior vena cava and </a:t>
            </a: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left, into left renal vein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55F886-FDD1-6264-5DB2-54D57E547C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24"/>
          <a:stretch/>
        </p:blipFill>
        <p:spPr>
          <a:xfrm>
            <a:off x="5014658" y="941070"/>
            <a:ext cx="4062820" cy="5422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368D0A-6D86-B03F-8BA5-A16D1A130698}"/>
              </a:ext>
            </a:extLst>
          </p:cNvPr>
          <p:cNvSpPr txBox="1"/>
          <p:nvPr/>
        </p:nvSpPr>
        <p:spPr>
          <a:xfrm>
            <a:off x="1981201" y="381000"/>
            <a:ext cx="4132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IN" sz="3600" b="1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Venous drainage</a:t>
            </a:r>
          </a:p>
        </p:txBody>
      </p:sp>
    </p:spTree>
    <p:extLst>
      <p:ext uri="{BB962C8B-B14F-4D97-AF65-F5344CB8AC3E}">
        <p14:creationId xmlns:p14="http://schemas.microsoft.com/office/powerpoint/2010/main" xmlns="" val="41591608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Anatomy-of-testis-8-2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28C6EE-1844-4D1F-A395-E07EB95A3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62345"/>
            <a:ext cx="3273137" cy="640079"/>
          </a:xfrm>
        </p:spPr>
        <p:txBody>
          <a:bodyPr>
            <a:noAutofit/>
          </a:bodyPr>
          <a:lstStyle/>
          <a:p>
            <a:pPr algn="ctr"/>
            <a:r>
              <a:rPr lang="en-IN" sz="4000" b="1" u="none" strike="noStrike" baseline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SCROTUM</a:t>
            </a:r>
            <a:endParaRPr lang="en-IN" sz="40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0C67C8-6B9D-4649-895F-98328ADD0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37704"/>
            <a:ext cx="7696201" cy="2985657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buNone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L</a:t>
            </a:r>
            <a:r>
              <a:rPr lang="en-US" b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 </a:t>
            </a: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pendulous pouch of skin located in lower part of anterior abdominal wall, below and behind penis (scrotum = bag in Latin</a:t>
            </a:r>
            <a:r>
              <a:rPr lang="en-US" b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300"/>
              </a:spcBef>
              <a:buNone/>
            </a:pPr>
            <a:endParaRPr lang="en-US" b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IN" b="1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 of scrotum</a:t>
            </a:r>
          </a:p>
          <a:p>
            <a:pPr>
              <a:spcBef>
                <a:spcPts val="300"/>
              </a:spcBef>
            </a:pPr>
            <a:r>
              <a:rPr lang="en-IN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testes</a:t>
            </a:r>
          </a:p>
          <a:p>
            <a:pPr>
              <a:spcBef>
                <a:spcPts val="300"/>
              </a:spcBef>
            </a:pPr>
            <a:r>
              <a:rPr lang="en-IN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epididymis</a:t>
            </a:r>
          </a:p>
          <a:p>
            <a:pPr>
              <a:spcBef>
                <a:spcPts val="300"/>
              </a:spcBef>
            </a:pP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part of spermatic cords</a:t>
            </a:r>
          </a:p>
        </p:txBody>
      </p:sp>
    </p:spTree>
    <p:extLst>
      <p:ext uri="{BB962C8B-B14F-4D97-AF65-F5344CB8AC3E}">
        <p14:creationId xmlns:p14="http://schemas.microsoft.com/office/powerpoint/2010/main" xmlns="" val="15565019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00200"/>
            <a:ext cx="7162800" cy="2484300"/>
          </a:xfrm>
        </p:spPr>
        <p:txBody>
          <a:bodyPr>
            <a:noAutofit/>
          </a:bodyPr>
          <a:lstStyle/>
          <a:p>
            <a:pPr algn="just"/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About 15–20 veins emerge from posterior border of testis and  epididymis and join to form </a:t>
            </a:r>
            <a:r>
              <a:rPr lang="en-US" b="0" i="0" u="none" strike="noStrike" baseline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pampiniform plexus 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 spermatic cord</a:t>
            </a:r>
          </a:p>
          <a:p>
            <a:pPr algn="just"/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Veins of this plexus unite to form four veins at superficial inguinal ring 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ondense to form two veins at deep inguinal ring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At posterior abdominal wall, these two veins fuse to form single testicular vein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5806FAC-E4A4-27D7-6AE8-C087D51408E0}"/>
              </a:ext>
            </a:extLst>
          </p:cNvPr>
          <p:cNvSpPr txBox="1"/>
          <p:nvPr/>
        </p:nvSpPr>
        <p:spPr>
          <a:xfrm>
            <a:off x="1981201" y="457200"/>
            <a:ext cx="4635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600" b="1" dirty="0" smtClean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Venous drainage</a:t>
            </a:r>
            <a:endParaRPr lang="en-IN" sz="3600" b="1" dirty="0">
              <a:solidFill>
                <a:srgbClr val="6600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41132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85" y="990599"/>
            <a:ext cx="7494115" cy="542886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IN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Lymphatic drainage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cend upward along with</a:t>
            </a:r>
          </a:p>
          <a:p>
            <a:pPr lvl="1"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esticular vessels and drain into preaortic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paraaortic group of lymph nodes at level of L2 </a:t>
            </a:r>
            <a:r>
              <a:rPr lang="en-IN" sz="2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vertebra</a:t>
            </a:r>
            <a:endParaRPr lang="en-IN" sz="2800" b="0" u="none" strike="noStrike" baseline="0" dirty="0">
              <a:solidFill>
                <a:srgbClr val="007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IN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Innervation </a:t>
            </a:r>
            <a:r>
              <a:rPr lang="en-IN" b="1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(T10)</a:t>
            </a:r>
          </a:p>
          <a:p>
            <a:pPr algn="just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upplied by sympathetic nerves from renal and aortic plexuses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fibers are vasomotor as well as they carry sensation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0E9C248-A8F2-D21B-9A80-BD105B6AD870}"/>
              </a:ext>
            </a:extLst>
          </p:cNvPr>
          <p:cNvSpPr txBox="1"/>
          <p:nvPr/>
        </p:nvSpPr>
        <p:spPr>
          <a:xfrm>
            <a:off x="685800" y="228600"/>
            <a:ext cx="731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sz="3200" b="1" u="none" strike="noStrike" baseline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Lymphatic Drainage, and </a:t>
            </a:r>
            <a:r>
              <a:rPr lang="en-IN" sz="3200" b="1" u="none" strike="noStrike" baseline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</a:p>
        </p:txBody>
      </p:sp>
    </p:spTree>
    <p:extLst>
      <p:ext uri="{BB962C8B-B14F-4D97-AF65-F5344CB8AC3E}">
        <p14:creationId xmlns:p14="http://schemas.microsoft.com/office/powerpoint/2010/main" xmlns="" val="42090744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-SCROTUM-AND-TESTIS-pptx-anatomy-scrotum-bdc-26-2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9154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-SCROTUM-AND-TESTIS-pptx-anatomy-scrotum-bdc-27-2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9154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Anatomy-of-testis-11-2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763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-SCROTUM-AND-TESTIS-pptx-anatomy-scrotum-bdc-28-2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Anatomy-of-testis-10-2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47800"/>
            <a:ext cx="4188667" cy="495300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300"/>
              </a:spcBef>
              <a:buNone/>
            </a:pPr>
            <a:r>
              <a:rPr lang="en-US" b="1" u="none" strike="noStrike" baseline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Anomalies </a:t>
            </a:r>
            <a:r>
              <a:rPr lang="en-US" b="1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testis</a:t>
            </a:r>
          </a:p>
          <a:p>
            <a:pPr algn="just">
              <a:spcBef>
                <a:spcPts val="300"/>
              </a:spcBef>
              <a:buNone/>
            </a:pP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b="1" i="0" u="none" strike="noStrike" baseline="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ndescended</a:t>
            </a:r>
            <a:r>
              <a:rPr lang="en-US" b="1" i="0" u="none" strike="noStrike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testis / </a:t>
            </a:r>
            <a:r>
              <a:rPr lang="en-US" b="1" i="0" u="none" strike="noStrike" baseline="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Cryptorchidism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  <a:buNone/>
            </a:pPr>
            <a:r>
              <a:rPr lang="en-US" b="0" i="0" u="none" strike="noStrike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b="0" i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failure 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of descent of testis results in absence of one or both testes from scrotum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Incidence: 3% of </a:t>
            </a:r>
            <a:r>
              <a:rPr lang="en-US" b="0" i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full-term and 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about 30% of premature infant boys show undescended testis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DE6086-85FF-219C-CD33-BA227A252B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09"/>
          <a:stretch/>
        </p:blipFill>
        <p:spPr>
          <a:xfrm>
            <a:off x="4876800" y="1361688"/>
            <a:ext cx="4267200" cy="45447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D93217D-46AE-EF90-5512-3CA53C8C4EA3}"/>
              </a:ext>
            </a:extLst>
          </p:cNvPr>
          <p:cNvSpPr txBox="1"/>
          <p:nvPr/>
        </p:nvSpPr>
        <p:spPr>
          <a:xfrm>
            <a:off x="1828800" y="381000"/>
            <a:ext cx="541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875" algn="ctr"/>
            <a:r>
              <a:rPr lang="en-US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CLINICAL  ANATOMY</a:t>
            </a:r>
            <a:endParaRPr lang="en-GB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17215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242048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CLINICAL  ANATOMY</a:t>
            </a:r>
            <a:r>
              <a:rPr lang="en-GB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GB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3520440" cy="42973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It may be --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Lumbar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Iliac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Inguinal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Upper Scrotal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(NORMAL PATH OF DESCENT)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DELL\Desktop\Slideshare Downloades -PKK\Scrotum, Testis\83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5354" y="1139783"/>
            <a:ext cx="4313922" cy="49562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53" y="1600200"/>
            <a:ext cx="4023047" cy="4436706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</a:pPr>
            <a:r>
              <a:rPr lang="en-US" b="0" i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Out 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of these in about 80% cases, testis descents during first year of life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ay result in infertility, malignancy, or atrophy. </a:t>
            </a:r>
            <a:r>
              <a:rPr lang="en-US" b="0" i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Treatment - 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involves watchful waiting for first year of life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en-US" b="0" i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i="0" u="none" strike="noStrike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rchidopexy</a:t>
            </a:r>
            <a:r>
              <a:rPr lang="en-US" b="1" i="0" u="none" strike="noStrik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b="0" i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testis 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can be surgically moved to scrotum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D93217D-46AE-EF90-5512-3CA53C8C4EA3}"/>
              </a:ext>
            </a:extLst>
          </p:cNvPr>
          <p:cNvSpPr txBox="1"/>
          <p:nvPr/>
        </p:nvSpPr>
        <p:spPr>
          <a:xfrm>
            <a:off x="2057400" y="304800"/>
            <a:ext cx="502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875" algn="ctr"/>
            <a:r>
              <a:rPr lang="en-US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CLINICAL  ANATOMY</a:t>
            </a:r>
            <a:endParaRPr lang="en-GB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362200"/>
            <a:ext cx="449834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08918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28C6EE-1844-4D1F-A395-E07EB95A3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62345"/>
            <a:ext cx="2892137" cy="640079"/>
          </a:xfrm>
        </p:spPr>
        <p:txBody>
          <a:bodyPr>
            <a:noAutofit/>
          </a:bodyPr>
          <a:lstStyle/>
          <a:p>
            <a:r>
              <a:rPr lang="en-IN" sz="3600" b="1" u="none" strike="noStrike" baseline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SCROTUM</a:t>
            </a:r>
            <a:endParaRPr lang="en-IN" sz="36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0C67C8-6B9D-4649-895F-98328ADD0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421" y="782830"/>
            <a:ext cx="8011179" cy="5589978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IN" sz="2400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>
              <a:spcBef>
                <a:spcPts val="30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ilateral in development</a:t>
            </a:r>
          </a:p>
          <a:p>
            <a:pPr>
              <a:spcBef>
                <a:spcPts val="30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ormed by midline fusion </a:t>
            </a:r>
            <a:r>
              <a:rPr lang="en-US" sz="2400" b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two genital swellings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idline fusion – represented by </a:t>
            </a:r>
            <a:r>
              <a:rPr lang="en-US" sz="2400" b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raphe or </a:t>
            </a:r>
            <a:r>
              <a:rPr lang="en-US" sz="2400" b="0" u="none" strike="noStrike" baseline="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</a:t>
            </a:r>
            <a:r>
              <a:rPr lang="en-US" sz="2400" b="0" u="none" strike="noStrike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ivides 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scrotum into right and left halves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edian raphe continues forward in midline of ventral surface of penis and backward in midline of peritoneum of </a:t>
            </a:r>
            <a:r>
              <a:rPr lang="en-IN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anus</a:t>
            </a:r>
          </a:p>
          <a:p>
            <a:pPr>
              <a:spcBef>
                <a:spcPts val="30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eft side of scrotum – </a:t>
            </a:r>
            <a:r>
              <a:rPr lang="en-US" sz="2400" b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slightly lower 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right half because of  longer left spermatic cord</a:t>
            </a:r>
          </a:p>
          <a:p>
            <a:pPr>
              <a:spcBef>
                <a:spcPts val="300"/>
              </a:spcBef>
            </a:pP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presence of dartos muscle lies subcutaneously, skin of  scrotum – </a:t>
            </a:r>
            <a:r>
              <a:rPr lang="en-US" sz="2400" b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corrugated 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rough, especially on exposure to cold</a:t>
            </a:r>
          </a:p>
          <a:p>
            <a:pPr>
              <a:spcBef>
                <a:spcPts val="30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rings testes near body to </a:t>
            </a:r>
            <a:r>
              <a:rPr lang="en-US" sz="2400" b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</a:t>
            </a:r>
            <a:r>
              <a:rPr lang="en-IN" sz="2400" b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en-IN" sz="2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17890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 l="10001" r="20000" b="28255"/>
          <a:stretch>
            <a:fillRect/>
          </a:stretch>
        </p:blipFill>
        <p:spPr bwMode="auto">
          <a:xfrm>
            <a:off x="228600" y="46038"/>
            <a:ext cx="8686800" cy="667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62" y="1524000"/>
            <a:ext cx="4331736" cy="4515874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None/>
            </a:pPr>
            <a:r>
              <a:rPr lang="en-US" b="1" i="0" u="none" strike="noStrike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b="1" i="0" u="none" strike="noStrike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Anorchism</a:t>
            </a:r>
            <a:r>
              <a:rPr lang="en-US" b="1" i="0" u="none" strike="noStrike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spcBef>
                <a:spcPts val="300"/>
              </a:spcBef>
              <a:buNone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0" i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Both testes – absent or present as rudimentary gonads in </a:t>
            </a:r>
            <a:r>
              <a:rPr lang="en-US" b="0" i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abdomen</a:t>
            </a:r>
          </a:p>
          <a:p>
            <a:pPr algn="just">
              <a:spcBef>
                <a:spcPts val="300"/>
              </a:spcBef>
              <a:buNone/>
            </a:pPr>
            <a:endParaRPr lang="en-US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  <a:buNone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Monorchism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Only one testis descended, whereas another one remains intra-abdominal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DE6086-85FF-219C-CD33-BA227A252B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09"/>
          <a:stretch/>
        </p:blipFill>
        <p:spPr>
          <a:xfrm>
            <a:off x="4576453" y="1540019"/>
            <a:ext cx="4567547" cy="53179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D93217D-46AE-EF90-5512-3CA53C8C4EA3}"/>
              </a:ext>
            </a:extLst>
          </p:cNvPr>
          <p:cNvSpPr txBox="1"/>
          <p:nvPr/>
        </p:nvSpPr>
        <p:spPr>
          <a:xfrm>
            <a:off x="1524000" y="457200"/>
            <a:ext cx="533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875" algn="ctr"/>
            <a:r>
              <a:rPr lang="en-US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CLINICAL  ANATOMY</a:t>
            </a:r>
            <a:endParaRPr lang="en-GB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27751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63" y="1371600"/>
            <a:ext cx="4286638" cy="4546484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Ectopic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testis</a:t>
            </a:r>
          </a:p>
          <a:p>
            <a:pPr>
              <a:spcBef>
                <a:spcPts val="300"/>
              </a:spcBef>
              <a:buNone/>
            </a:pP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Testis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deviated from usual course of descent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Superficial perineal pouch (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perineal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300"/>
              </a:spcBef>
            </a:pP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front of pubic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symphysis</a:t>
            </a:r>
            <a:endParaRPr lang="en-US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femoral canal (femoral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300"/>
              </a:spcBef>
            </a:pP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skin of penis (penile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300"/>
              </a:spcBef>
            </a:pP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skin in front of thigh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DE6086-85FF-219C-CD33-BA227A252B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09"/>
          <a:stretch/>
        </p:blipFill>
        <p:spPr>
          <a:xfrm>
            <a:off x="4856941" y="1371600"/>
            <a:ext cx="4287059" cy="49914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D93217D-46AE-EF90-5512-3CA53C8C4EA3}"/>
              </a:ext>
            </a:extLst>
          </p:cNvPr>
          <p:cNvSpPr txBox="1"/>
          <p:nvPr/>
        </p:nvSpPr>
        <p:spPr>
          <a:xfrm>
            <a:off x="1752600" y="457200"/>
            <a:ext cx="556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875" algn="ctr"/>
            <a:r>
              <a:rPr lang="en-US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CLINICAL  ANATOMY</a:t>
            </a:r>
            <a:endParaRPr lang="en-GB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0874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Anatomy-of-testis-12-2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392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51" y="1143000"/>
            <a:ext cx="4508249" cy="5323114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buNone/>
            </a:pPr>
            <a:r>
              <a:rPr lang="en-US" b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5. Embryological </a:t>
            </a:r>
            <a:r>
              <a:rPr lang="en-US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remnants in relation to testis </a:t>
            </a:r>
          </a:p>
          <a:p>
            <a:pPr lvl="1">
              <a:spcBef>
                <a:spcPts val="300"/>
              </a:spcBef>
              <a:buNone/>
            </a:pPr>
            <a:r>
              <a:rPr lang="en-US" sz="2800" b="1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Appendix of testis </a:t>
            </a:r>
            <a:r>
              <a:rPr lang="en-US" sz="2800" b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800" b="0" u="none" strike="noStrike" baseline="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Hydatids</a:t>
            </a:r>
            <a:r>
              <a:rPr lang="en-US" sz="2800" b="0" u="none" strike="noStrike" baseline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u="none" strike="noStrike" baseline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Morgagni </a:t>
            </a:r>
            <a:r>
              <a:rPr lang="en-US" sz="2800" b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remnant of paramesonephric duct</a:t>
            </a:r>
          </a:p>
          <a:p>
            <a:pPr lvl="1">
              <a:spcBef>
                <a:spcPts val="300"/>
              </a:spcBef>
              <a:buNone/>
            </a:pPr>
            <a:r>
              <a:rPr lang="en-US" sz="2800" b="1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Appendix </a:t>
            </a:r>
            <a:r>
              <a:rPr lang="en-US" sz="2800" b="1" u="none" strike="noStrike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2800" b="1" u="none" strike="noStrik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none" strike="noStrike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epididymis</a:t>
            </a:r>
            <a:r>
              <a:rPr lang="en-US" sz="2800" b="1" u="none" strike="noStrike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remnant of mesonephros</a:t>
            </a:r>
          </a:p>
          <a:p>
            <a:pPr lvl="1">
              <a:spcBef>
                <a:spcPts val="300"/>
              </a:spcBef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 rounded pedunculated body attached to head of epididymis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340126-FBFE-C255-84EA-FB36A9D72D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38"/>
          <a:stretch/>
        </p:blipFill>
        <p:spPr>
          <a:xfrm>
            <a:off x="5181600" y="1828800"/>
            <a:ext cx="3630167" cy="44412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2CC03E-C981-D5E1-BA5C-284BAB964392}"/>
              </a:ext>
            </a:extLst>
          </p:cNvPr>
          <p:cNvSpPr txBox="1"/>
          <p:nvPr/>
        </p:nvSpPr>
        <p:spPr>
          <a:xfrm>
            <a:off x="1828800" y="304800"/>
            <a:ext cx="48391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875" algn="ctr"/>
            <a:r>
              <a:rPr lang="en-US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CLINICAL  ANATOMY</a:t>
            </a:r>
            <a:endParaRPr lang="en-GB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97076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52" y="1524000"/>
            <a:ext cx="4660648" cy="4904792"/>
          </a:xfrm>
        </p:spPr>
        <p:txBody>
          <a:bodyPr>
            <a:noAutofit/>
          </a:bodyPr>
          <a:lstStyle/>
          <a:p>
            <a:pPr lvl="1">
              <a:spcBef>
                <a:spcPts val="300"/>
              </a:spcBef>
              <a:buNone/>
            </a:pPr>
            <a:r>
              <a:rPr lang="en-US" sz="2800" b="1" i="0" u="none" strike="noStrike" baseline="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 </a:t>
            </a:r>
            <a:r>
              <a:rPr lang="en-US" sz="2800" b="1" i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aberrant </a:t>
            </a:r>
            <a:r>
              <a:rPr lang="en-US" sz="2800" b="1" i="0" u="none" strike="noStrike" baseline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ductules</a:t>
            </a:r>
            <a:r>
              <a:rPr lang="en-US" sz="2800" b="1" i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remnants of few cranial mesonephric tubules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</a:pPr>
            <a:r>
              <a:rPr lang="en-US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– attached to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pole of testis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340126-FBFE-C255-84EA-FB36A9D72D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38"/>
          <a:stretch/>
        </p:blipFill>
        <p:spPr>
          <a:xfrm>
            <a:off x="5262154" y="1676400"/>
            <a:ext cx="3881846" cy="4749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2CC03E-C981-D5E1-BA5C-284BAB964392}"/>
              </a:ext>
            </a:extLst>
          </p:cNvPr>
          <p:cNvSpPr txBox="1"/>
          <p:nvPr/>
        </p:nvSpPr>
        <p:spPr>
          <a:xfrm>
            <a:off x="1524000" y="457200"/>
            <a:ext cx="51439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875" algn="ctr"/>
            <a:r>
              <a:rPr lang="en-US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CLINICAL  ANATOMY</a:t>
            </a:r>
            <a:endParaRPr lang="en-GB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73824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744" y="1295400"/>
            <a:ext cx="4882456" cy="5375988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None/>
            </a:pPr>
            <a:r>
              <a:rPr lang="en-US" b="0" i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i="0" u="none" strike="noStrike" baseline="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Inferior </a:t>
            </a:r>
            <a:r>
              <a:rPr lang="en-US" b="1" i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aberrant </a:t>
            </a:r>
            <a:r>
              <a:rPr lang="en-US" b="1" i="0" u="none" strike="noStrike" baseline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ductules</a:t>
            </a:r>
            <a:r>
              <a:rPr lang="en-US" b="1" i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– remnants of intermediate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mesonephric tubules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These are 1 or 2 in number and attached to tail of epididymis</a:t>
            </a:r>
          </a:p>
          <a:p>
            <a:pPr algn="just">
              <a:spcBef>
                <a:spcPts val="300"/>
              </a:spcBef>
              <a:buNone/>
            </a:pPr>
            <a:r>
              <a:rPr lang="en-US" b="1" i="0" u="none" strike="noStrike" baseline="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0" u="none" strike="noStrike" baseline="0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Paradidymis</a:t>
            </a:r>
            <a:r>
              <a:rPr lang="en-US" b="1" i="0" u="none" strike="noStrike" baseline="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organ of </a:t>
            </a:r>
            <a:r>
              <a:rPr lang="en-US" b="1" i="0" u="none" strike="noStrike" baseline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Giraldés</a:t>
            </a:r>
            <a:r>
              <a:rPr lang="en-US" b="1" i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– remnants of caudal mesonephric tubules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ying in spermatic cord above head of epididymis and not connected to testis or epididymis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340126-FBFE-C255-84EA-FB36A9D72D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38"/>
          <a:stretch/>
        </p:blipFill>
        <p:spPr>
          <a:xfrm>
            <a:off x="5724584" y="1752600"/>
            <a:ext cx="3419416" cy="41833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2CC03E-C981-D5E1-BA5C-284BAB964392}"/>
              </a:ext>
            </a:extLst>
          </p:cNvPr>
          <p:cNvSpPr txBox="1"/>
          <p:nvPr/>
        </p:nvSpPr>
        <p:spPr>
          <a:xfrm>
            <a:off x="2578894" y="-45541"/>
            <a:ext cx="40890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875" algn="ctr"/>
            <a:r>
              <a:rPr lang="en-US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CLINICAL  ANATOMY</a:t>
            </a:r>
            <a:endParaRPr lang="en-GB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39981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81000" y="228600"/>
            <a:ext cx="7924800" cy="6534150"/>
            <a:chOff x="240" y="144"/>
            <a:chExt cx="4992" cy="4116"/>
          </a:xfrm>
        </p:grpSpPr>
        <p:pic>
          <p:nvPicPr>
            <p:cNvPr id="48131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11000" t="30730" r="50735" b="25999"/>
            <a:stretch>
              <a:fillRect/>
            </a:stretch>
          </p:blipFill>
          <p:spPr bwMode="auto">
            <a:xfrm>
              <a:off x="240" y="147"/>
              <a:ext cx="4848" cy="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2" name="Rectangle 5"/>
            <p:cNvSpPr>
              <a:spLocks noChangeArrowheads="1"/>
            </p:cNvSpPr>
            <p:nvPr/>
          </p:nvSpPr>
          <p:spPr bwMode="auto">
            <a:xfrm>
              <a:off x="3792" y="2736"/>
              <a:ext cx="1152" cy="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3" name="Rectangle 6"/>
            <p:cNvSpPr>
              <a:spLocks noChangeArrowheads="1"/>
            </p:cNvSpPr>
            <p:nvPr/>
          </p:nvSpPr>
          <p:spPr bwMode="auto">
            <a:xfrm>
              <a:off x="3024" y="2928"/>
              <a:ext cx="1584" cy="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4" name="Text Box 7"/>
            <p:cNvSpPr txBox="1">
              <a:spLocks noChangeArrowheads="1"/>
            </p:cNvSpPr>
            <p:nvPr/>
          </p:nvSpPr>
          <p:spPr bwMode="auto">
            <a:xfrm>
              <a:off x="3792" y="2688"/>
              <a:ext cx="14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bg1"/>
                  </a:solidFill>
                </a:rPr>
                <a:t>processus vaginalis</a:t>
              </a:r>
            </a:p>
          </p:txBody>
        </p:sp>
        <p:sp>
          <p:nvSpPr>
            <p:cNvPr id="48135" name="Rectangle 8"/>
            <p:cNvSpPr>
              <a:spLocks noChangeArrowheads="1"/>
            </p:cNvSpPr>
            <p:nvPr/>
          </p:nvSpPr>
          <p:spPr bwMode="auto">
            <a:xfrm>
              <a:off x="3216" y="144"/>
              <a:ext cx="1872" cy="148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6" name="Text Box 11"/>
            <p:cNvSpPr txBox="1">
              <a:spLocks noChangeArrowheads="1"/>
            </p:cNvSpPr>
            <p:nvPr/>
          </p:nvSpPr>
          <p:spPr bwMode="auto">
            <a:xfrm>
              <a:off x="3552" y="3916"/>
              <a:ext cx="16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</a:rPr>
                <a:t>(processus vaginalis)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828800" y="228600"/>
            <a:ext cx="5715000" cy="6457950"/>
            <a:chOff x="1152" y="144"/>
            <a:chExt cx="3600" cy="4068"/>
          </a:xfrm>
        </p:grpSpPr>
        <p:pic>
          <p:nvPicPr>
            <p:cNvPr id="4915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53654" t="36583" r="21835" b="25999"/>
            <a:stretch>
              <a:fillRect/>
            </a:stretch>
          </p:blipFill>
          <p:spPr bwMode="auto">
            <a:xfrm>
              <a:off x="1152" y="144"/>
              <a:ext cx="3552" cy="4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56" name="Rectangle 5"/>
            <p:cNvSpPr>
              <a:spLocks noChangeArrowheads="1"/>
            </p:cNvSpPr>
            <p:nvPr/>
          </p:nvSpPr>
          <p:spPr bwMode="auto">
            <a:xfrm>
              <a:off x="3072" y="3840"/>
              <a:ext cx="1632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57" name="Text Box 6"/>
            <p:cNvSpPr txBox="1">
              <a:spLocks noChangeArrowheads="1"/>
            </p:cNvSpPr>
            <p:nvPr/>
          </p:nvSpPr>
          <p:spPr bwMode="auto">
            <a:xfrm>
              <a:off x="3072" y="3849"/>
              <a:ext cx="16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 err="1">
                  <a:solidFill>
                    <a:schemeClr val="bg1"/>
                  </a:solidFill>
                </a:rPr>
                <a:t>processus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vaginalis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Slideshare Downloades -PKK\Scrotum, Testis\Hydrocele+-+PACE+Hospitals-1920w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0159"/>
            <a:ext cx="8836152" cy="53358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46" y="1523999"/>
            <a:ext cx="4977965" cy="504475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0" i="0" u="none" strike="noStrike" baseline="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From</a:t>
            </a:r>
            <a:r>
              <a:rPr lang="en-US" b="0" i="0" u="none" strike="noStrike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u="none" strike="noStrike" baseline="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</a:t>
            </a:r>
            <a:r>
              <a:rPr lang="en-US" b="0" i="0" u="none" strike="noStrike" baseline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inward </a:t>
            </a:r>
            <a:endParaRPr lang="en-US" b="0" i="0" u="none" strike="noStrike" baseline="0" dirty="0" smtClean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</a:t>
            </a:r>
          </a:p>
          <a:p>
            <a:pPr lvl="1"/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Dartos muscle</a:t>
            </a:r>
          </a:p>
          <a:p>
            <a:pPr lvl="1"/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spermatic fascia</a:t>
            </a:r>
          </a:p>
          <a:p>
            <a:pPr lvl="1"/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Cremasteric muscle and fascia</a:t>
            </a:r>
          </a:p>
          <a:p>
            <a:pPr lvl="1"/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spermatic fascia</a:t>
            </a:r>
            <a:endParaRPr lang="en-GB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51FEAA-6D9F-52B7-E78D-8444217BA1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76"/>
          <a:stretch/>
        </p:blipFill>
        <p:spPr>
          <a:xfrm>
            <a:off x="5349253" y="1447800"/>
            <a:ext cx="3794747" cy="42009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BFB14F-855C-9E44-6863-0B3C50698AD3}"/>
              </a:ext>
            </a:extLst>
          </p:cNvPr>
          <p:cNvSpPr txBox="1"/>
          <p:nvPr/>
        </p:nvSpPr>
        <p:spPr>
          <a:xfrm>
            <a:off x="1752600" y="304800"/>
            <a:ext cx="5181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IN" sz="3200" b="1" u="none" strike="noStrike" baseline="0" dirty="0" smtClean="0">
                <a:solidFill>
                  <a:srgbClr val="00C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Arial" panose="020B0604020202020204" pitchFamily="34" charset="0"/>
              </a:rPr>
              <a:t>LAYERS  OF  SCROTUM</a:t>
            </a:r>
            <a:endParaRPr lang="en-IN" sz="3200" b="1" u="none" strike="noStrike" baseline="0" dirty="0">
              <a:solidFill>
                <a:srgbClr val="00C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66363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LL\Desktop\Slideshare Downloades -PKK\Scrotum, Testis\ds00617_-ds00410_im02721_r7_hydrocelethu_jpg21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38300"/>
            <a:ext cx="8026400" cy="52197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6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HYDROCELE</a:t>
            </a:r>
            <a:endParaRPr lang="en-US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 cstate="print"/>
          <a:srcRect l="34467" r="46504" b="59720"/>
          <a:stretch>
            <a:fillRect/>
          </a:stretch>
        </p:blipFill>
        <p:spPr bwMode="auto">
          <a:xfrm>
            <a:off x="2362200" y="117475"/>
            <a:ext cx="4625975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 l="10001" r="20000" b="20667"/>
          <a:stretch>
            <a:fillRect/>
          </a:stretch>
        </p:blipFill>
        <p:spPr bwMode="auto">
          <a:xfrm>
            <a:off x="0" y="117475"/>
            <a:ext cx="7848600" cy="667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spect="1" noChangeArrowheads="1"/>
          </p:cNvPicPr>
          <p:nvPr/>
        </p:nvPicPr>
        <p:blipFill>
          <a:blip r:embed="rId2" cstate="print"/>
          <a:srcRect l="10001" t="20348" r="72330" b="47324"/>
          <a:stretch>
            <a:fillRect/>
          </a:stretch>
        </p:blipFill>
        <p:spPr bwMode="auto">
          <a:xfrm>
            <a:off x="1951038" y="152400"/>
            <a:ext cx="4830762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581400" y="228600"/>
            <a:ext cx="4267200" cy="6477000"/>
            <a:chOff x="2256" y="144"/>
            <a:chExt cx="2688" cy="4080"/>
          </a:xfrm>
        </p:grpSpPr>
        <p:pic>
          <p:nvPicPr>
            <p:cNvPr id="5427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59879" t="16776" r="20000" b="42505"/>
            <a:stretch>
              <a:fillRect/>
            </a:stretch>
          </p:blipFill>
          <p:spPr bwMode="auto">
            <a:xfrm>
              <a:off x="2256" y="144"/>
              <a:ext cx="2688" cy="4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76" name="Rectangle 5"/>
            <p:cNvSpPr>
              <a:spLocks noChangeArrowheads="1"/>
            </p:cNvSpPr>
            <p:nvPr/>
          </p:nvSpPr>
          <p:spPr bwMode="auto">
            <a:xfrm>
              <a:off x="2256" y="3168"/>
              <a:ext cx="336" cy="6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Slideshare Downloades -PKK\Scrotum, Testis\Types+of+Hydrocele+-+PACE+Hospitals-+Hyderabad-1920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0"/>
            <a:ext cx="7239000" cy="723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Copy of scan0011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1536700"/>
            <a:ext cx="9144000" cy="39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5"/>
          <p:cNvSpPr>
            <a:spLocks noChangeArrowheads="1"/>
          </p:cNvSpPr>
          <p:nvPr/>
        </p:nvSpPr>
        <p:spPr bwMode="auto">
          <a:xfrm>
            <a:off x="228600" y="4800600"/>
            <a:ext cx="9144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0" name="Text Box 6"/>
          <p:cNvSpPr txBox="1">
            <a:spLocks noChangeArrowheads="1"/>
          </p:cNvSpPr>
          <p:nvPr/>
        </p:nvSpPr>
        <p:spPr bwMode="auto">
          <a:xfrm>
            <a:off x="1600200" y="5715000"/>
            <a:ext cx="541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Types of Hydrocoele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 l="12000" r="22000" b="25999"/>
          <a:stretch>
            <a:fillRect/>
          </a:stretch>
        </p:blipFill>
        <p:spPr bwMode="auto">
          <a:xfrm>
            <a:off x="381000" y="122238"/>
            <a:ext cx="7772400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Black" pitchFamily="34" charset="0"/>
              </a:rPr>
              <a:t>THANK YOU</a:t>
            </a:r>
            <a:endParaRPr lang="en-IN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00882"/>
            <a:ext cx="9144000" cy="6157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Antomy-of-scrotum-and-testis-5-2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941" y="1295400"/>
            <a:ext cx="4445259" cy="4979127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Skin of scrotum – thin, pigmented, and corrugated due to dartos muscle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Shows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median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raphe continues on ventral surface of penis 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Corrugation – more in young person and increases on exposure to cold</a:t>
            </a:r>
          </a:p>
          <a:p>
            <a:pPr algn="just">
              <a:spcBef>
                <a:spcPts val="3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skin has numerous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sebaceous and sweat glands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481EA5-72F2-34FD-A447-AACB4A7283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1532838"/>
            <a:ext cx="4009652" cy="35258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EFC99C-940A-B4D0-BB0E-D70B4AEF9576}"/>
              </a:ext>
            </a:extLst>
          </p:cNvPr>
          <p:cNvSpPr txBox="1"/>
          <p:nvPr/>
        </p:nvSpPr>
        <p:spPr>
          <a:xfrm>
            <a:off x="1828801" y="381000"/>
            <a:ext cx="4787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5875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CLINICAL  ANATOMY</a:t>
            </a:r>
            <a:endParaRPr lang="en-GB" sz="32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06750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259</TotalTime>
  <Words>1880</Words>
  <Application>Microsoft Office PowerPoint</Application>
  <PresentationFormat>On-screen Show (4:3)</PresentationFormat>
  <Paragraphs>287</Paragraphs>
  <Slides>78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Opulent</vt:lpstr>
      <vt:lpstr>GROSS ANATOMY SCROTUM  AND  TESTIS</vt:lpstr>
      <vt:lpstr>Slide 2</vt:lpstr>
      <vt:lpstr>Slide 3</vt:lpstr>
      <vt:lpstr>Slide 4</vt:lpstr>
      <vt:lpstr>SCROTUM</vt:lpstr>
      <vt:lpstr>SCROTUM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TESTIS</vt:lpstr>
      <vt:lpstr>Slide 19</vt:lpstr>
      <vt:lpstr>Slide 20</vt:lpstr>
      <vt:lpstr> Position in scrotum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testis</vt:lpstr>
      <vt:lpstr>Testis and epididymis</vt:lpstr>
      <vt:lpstr>Slide 31</vt:lpstr>
      <vt:lpstr>Slide 32</vt:lpstr>
      <vt:lpstr>Slide 33</vt:lpstr>
      <vt:lpstr>Slide 34</vt:lpstr>
      <vt:lpstr>STRUCTURE OF TESTIS</vt:lpstr>
      <vt:lpstr>Slide 36</vt:lpstr>
      <vt:lpstr>STRUCTURE OF TESTIS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CLINICAL  ANATOMY 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HYDROCELE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THANK YOU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DELL</cp:lastModifiedBy>
  <cp:revision>64</cp:revision>
  <dcterms:created xsi:type="dcterms:W3CDTF">2006-08-16T00:00:00Z</dcterms:created>
  <dcterms:modified xsi:type="dcterms:W3CDTF">2026-04-29T16:59:10Z</dcterms:modified>
</cp:coreProperties>
</file>