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9" r:id="rId3"/>
    <p:sldId id="262" r:id="rId4"/>
    <p:sldId id="274" r:id="rId5"/>
    <p:sldId id="268" r:id="rId6"/>
    <p:sldId id="271" r:id="rId7"/>
    <p:sldId id="260" r:id="rId8"/>
    <p:sldId id="257" r:id="rId9"/>
    <p:sldId id="261" r:id="rId10"/>
    <p:sldId id="263" r:id="rId11"/>
    <p:sldId id="266" r:id="rId12"/>
    <p:sldId id="264" r:id="rId13"/>
    <p:sldId id="265" r:id="rId14"/>
    <p:sldId id="269" r:id="rId15"/>
    <p:sldId id="270" r:id="rId16"/>
    <p:sldId id="273" r:id="rId17"/>
    <p:sldId id="272" r:id="rId18"/>
    <p:sldId id="26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067E"/>
    <a:srgbClr val="77094A"/>
    <a:srgbClr val="6F115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DFB6C0-91E1-4757-80EA-2C2392851C56}" type="datetimeFigureOut">
              <a:rPr lang="en-US" smtClean="0"/>
              <a:pPr/>
              <a:t>12-Apr-26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FA17B-3921-4D61-BC27-5627BB7500A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5" name="Google Shape;405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12-Apr-26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12-Apr-26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12-Apr-26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12-Apr-26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12-Apr-26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12-Apr-26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12-Apr-26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12-Apr-26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12-Apr-26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12-Apr-26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12-Apr-26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12-Apr-26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Algerian" pitchFamily="82" charset="0"/>
              </a:rPr>
              <a:t>    </a:t>
            </a:r>
            <a:r>
              <a:rPr lang="en-US" sz="5400" b="1" u="sng" dirty="0" smtClean="0">
                <a:solidFill>
                  <a:srgbClr val="C00000"/>
                </a:solidFill>
                <a:latin typeface="Algerian" pitchFamily="82" charset="0"/>
              </a:rPr>
              <a:t>STYLOID  APPARATUS</a:t>
            </a:r>
            <a:endParaRPr lang="en-IN" sz="5400" b="1" u="sng" dirty="0">
              <a:solidFill>
                <a:srgbClr val="C00000"/>
              </a:solidFill>
              <a:latin typeface="Algerian" pitchFamily="82" charset="0"/>
            </a:endParaRPr>
          </a:p>
        </p:txBody>
      </p:sp>
      <p:pic>
        <p:nvPicPr>
          <p:cNvPr id="6" name="Content Placeholder 3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1000" y="2209800"/>
            <a:ext cx="3762375" cy="3886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5105400"/>
            <a:ext cx="4495800" cy="124952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Dr. Praveen Kumar Kurrey</a:t>
            </a: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Dept. Of  Anatomy</a:t>
            </a:r>
          </a:p>
          <a:p>
            <a:pPr algn="just">
              <a:buNone/>
            </a:pPr>
            <a:r>
              <a:rPr lang="en-US" b="1" dirty="0" err="1" smtClean="0">
                <a:solidFill>
                  <a:srgbClr val="002060"/>
                </a:solidFill>
              </a:rPr>
              <a:t>Pt.J.N.M</a:t>
            </a:r>
            <a:r>
              <a:rPr lang="en-US" b="1" dirty="0" smtClean="0">
                <a:solidFill>
                  <a:srgbClr val="002060"/>
                </a:solidFill>
              </a:rPr>
              <a:t>. Medical  college</a:t>
            </a:r>
            <a:endParaRPr lang="en-IN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err="1" smtClean="0">
                <a:latin typeface="Monotype Corsiva" pitchFamily="66" charset="0"/>
              </a:rPr>
              <a:t>Stylohyoid</a:t>
            </a:r>
            <a:r>
              <a:rPr lang="en-US" sz="3600" b="1" dirty="0" smtClean="0">
                <a:latin typeface="Monotype Corsiva" pitchFamily="66" charset="0"/>
              </a:rPr>
              <a:t>  muscle  pierced  by Post. belly  of Digastric  muscle</a:t>
            </a:r>
            <a:endParaRPr lang="en-IN" sz="3600" b="1" dirty="0">
              <a:latin typeface="Monotype Corsiva" pitchFamily="66" charset="0"/>
            </a:endParaRP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contrast="24000"/>
          </a:blip>
          <a:srcRect l="25000" t="16667" r="16251" b="8333"/>
          <a:stretch>
            <a:fillRect/>
          </a:stretch>
        </p:blipFill>
        <p:spPr bwMode="auto">
          <a:xfrm>
            <a:off x="1524000" y="2133600"/>
            <a:ext cx="6019800" cy="4191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6F115B"/>
                </a:solidFill>
                <a:latin typeface="Monotype Corsiva" pitchFamily="66" charset="0"/>
              </a:rPr>
              <a:t>Muscles of </a:t>
            </a:r>
            <a:r>
              <a:rPr lang="en-US" b="1" dirty="0" err="1" smtClean="0">
                <a:solidFill>
                  <a:srgbClr val="6F115B"/>
                </a:solidFill>
                <a:latin typeface="Monotype Corsiva" pitchFamily="66" charset="0"/>
              </a:rPr>
              <a:t>Styloid</a:t>
            </a:r>
            <a:r>
              <a:rPr lang="en-US" b="1" dirty="0" smtClean="0">
                <a:solidFill>
                  <a:srgbClr val="6F115B"/>
                </a:solidFill>
                <a:latin typeface="Monotype Corsiva" pitchFamily="66" charset="0"/>
              </a:rPr>
              <a:t> Apparatus</a:t>
            </a:r>
            <a:endParaRPr lang="en-IN" b="1" dirty="0">
              <a:solidFill>
                <a:srgbClr val="6F115B"/>
              </a:solidFill>
              <a:latin typeface="Monotype Corsiva" pitchFamily="66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Monotype Corsiva" pitchFamily="66" charset="0"/>
              </a:rPr>
              <a:t>    </a:t>
            </a:r>
          </a:p>
          <a:p>
            <a:pPr>
              <a:buFont typeface="Wingdings" pitchFamily="2" charset="2"/>
              <a:buChar char="v"/>
            </a:pPr>
            <a:r>
              <a:rPr lang="en-US" sz="4000" b="1" dirty="0" smtClean="0">
                <a:latin typeface="Monotype Corsiva" pitchFamily="66" charset="0"/>
              </a:rPr>
              <a:t>    </a:t>
            </a:r>
            <a:r>
              <a:rPr lang="en-US" sz="4000" b="1" dirty="0" err="1" smtClean="0">
                <a:latin typeface="Monotype Corsiva" pitchFamily="66" charset="0"/>
              </a:rPr>
              <a:t>Styloglossus</a:t>
            </a:r>
            <a:r>
              <a:rPr lang="en-US" sz="4000" b="1" dirty="0" smtClean="0">
                <a:latin typeface="Monotype Corsiva" pitchFamily="66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sz="4000" b="1" dirty="0" smtClean="0">
                <a:latin typeface="Monotype Corsiva" pitchFamily="66" charset="0"/>
              </a:rPr>
              <a:t>    </a:t>
            </a:r>
            <a:r>
              <a:rPr lang="en-US" sz="4000" b="1" dirty="0" err="1" smtClean="0">
                <a:latin typeface="Monotype Corsiva" pitchFamily="66" charset="0"/>
              </a:rPr>
              <a:t>Stylohyoid</a:t>
            </a:r>
            <a:endParaRPr lang="en-US" sz="4000" b="1" dirty="0" smtClean="0">
              <a:latin typeface="Monotype Corsiva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4000" b="1" dirty="0" smtClean="0">
                <a:latin typeface="Monotype Corsiva" pitchFamily="66" charset="0"/>
              </a:rPr>
              <a:t>    </a:t>
            </a:r>
            <a:r>
              <a:rPr lang="en-US" sz="4000" b="1" dirty="0" err="1" smtClean="0">
                <a:latin typeface="Monotype Corsiva" pitchFamily="66" charset="0"/>
              </a:rPr>
              <a:t>Stylopharyngeus</a:t>
            </a:r>
            <a:endParaRPr lang="en-IN" sz="4000" b="1" dirty="0"/>
          </a:p>
        </p:txBody>
      </p:sp>
      <p:pic>
        <p:nvPicPr>
          <p:cNvPr id="7" name="Content Placeholder 6" descr="250px-Hyogloss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800600" y="2057400"/>
            <a:ext cx="3962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668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Monotype Corsiva" pitchFamily="66" charset="0"/>
              </a:rPr>
              <a:t>  </a:t>
            </a:r>
            <a:r>
              <a:rPr lang="en-US" b="1" dirty="0" err="1" smtClean="0">
                <a:solidFill>
                  <a:srgbClr val="C00000"/>
                </a:solidFill>
                <a:latin typeface="Monotype Corsiva" pitchFamily="66" charset="0"/>
              </a:rPr>
              <a:t>Insersion</a:t>
            </a:r>
            <a:r>
              <a:rPr lang="en-US" b="1" dirty="0" smtClean="0">
                <a:solidFill>
                  <a:srgbClr val="C00000"/>
                </a:solidFill>
                <a:latin typeface="Monotype Corsiva" pitchFamily="66" charset="0"/>
              </a:rPr>
              <a:t> of </a:t>
            </a:r>
            <a:r>
              <a:rPr lang="en-US" b="1" dirty="0" err="1" smtClean="0">
                <a:solidFill>
                  <a:srgbClr val="C00000"/>
                </a:solidFill>
                <a:latin typeface="Monotype Corsiva" pitchFamily="66" charset="0"/>
              </a:rPr>
              <a:t>Styloglossus</a:t>
            </a:r>
            <a:r>
              <a:rPr lang="en-US" b="1" dirty="0" smtClean="0">
                <a:solidFill>
                  <a:srgbClr val="C00000"/>
                </a:solidFill>
                <a:latin typeface="Monotype Corsiva" pitchFamily="66" charset="0"/>
              </a:rPr>
              <a:t> muscle</a:t>
            </a:r>
            <a:endParaRPr lang="en-IN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18000"/>
          </a:blip>
          <a:srcRect l="25000" t="18333" r="18750" b="8333"/>
          <a:stretch>
            <a:fillRect/>
          </a:stretch>
        </p:blipFill>
        <p:spPr bwMode="auto">
          <a:xfrm>
            <a:off x="1371600" y="2133600"/>
            <a:ext cx="6172200" cy="4267200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BA067E"/>
                </a:solidFill>
                <a:latin typeface="Monotype Corsiva" pitchFamily="66" charset="0"/>
              </a:rPr>
              <a:t>Muscles - </a:t>
            </a:r>
            <a:r>
              <a:rPr lang="en-US" sz="4800" b="1" dirty="0" err="1" smtClean="0">
                <a:solidFill>
                  <a:srgbClr val="BA067E"/>
                </a:solidFill>
                <a:latin typeface="Monotype Corsiva" pitchFamily="66" charset="0"/>
              </a:rPr>
              <a:t>Styloglossus</a:t>
            </a:r>
            <a:r>
              <a:rPr lang="en-US" sz="4800" b="1" dirty="0" smtClean="0">
                <a:solidFill>
                  <a:srgbClr val="BA067E"/>
                </a:solidFill>
                <a:latin typeface="Monotype Corsiva" pitchFamily="66" charset="0"/>
              </a:rPr>
              <a:t> &amp; </a:t>
            </a:r>
            <a:r>
              <a:rPr lang="en-US" sz="4800" b="1" dirty="0" err="1" smtClean="0">
                <a:solidFill>
                  <a:srgbClr val="BA067E"/>
                </a:solidFill>
                <a:latin typeface="Monotype Corsiva" pitchFamily="66" charset="0"/>
              </a:rPr>
              <a:t>Stylohyoid</a:t>
            </a:r>
            <a:endParaRPr lang="en-IN" sz="4800" b="1" dirty="0">
              <a:solidFill>
                <a:srgbClr val="BA067E"/>
              </a:solidFill>
              <a:latin typeface="Monotype Corsiva" pitchFamily="66" charset="0"/>
            </a:endParaRPr>
          </a:p>
        </p:txBody>
      </p:sp>
      <p:pic>
        <p:nvPicPr>
          <p:cNvPr id="5" name="Picture 10" descr="2007-05-27_21-26-4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33400" y="2057400"/>
            <a:ext cx="3886200" cy="411480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pic>
        <p:nvPicPr>
          <p:cNvPr id="8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contrast="30000"/>
          </a:blip>
          <a:srcRect l="17500" t="30000" r="32500" b="16667"/>
          <a:stretch>
            <a:fillRect/>
          </a:stretch>
        </p:blipFill>
        <p:spPr bwMode="auto">
          <a:xfrm>
            <a:off x="4953000" y="2057400"/>
            <a:ext cx="3810000" cy="4114800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8600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920085"/>
            <a:ext cx="4495800" cy="4434840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latin typeface="Monotype Corsiva" pitchFamily="66" charset="0"/>
              </a:rPr>
              <a:t>Styloglossus</a:t>
            </a:r>
            <a:r>
              <a:rPr lang="en-US" sz="3200" b="1" dirty="0" smtClean="0">
                <a:latin typeface="Monotype Corsiva" pitchFamily="66" charset="0"/>
              </a:rPr>
              <a:t> m/s</a:t>
            </a:r>
          </a:p>
          <a:p>
            <a:r>
              <a:rPr lang="en-US" sz="3200" b="1" dirty="0" err="1" smtClean="0">
                <a:latin typeface="Monotype Corsiva" pitchFamily="66" charset="0"/>
              </a:rPr>
              <a:t>Stylopharyngeus</a:t>
            </a:r>
            <a:r>
              <a:rPr lang="en-US" sz="3200" b="1" dirty="0" smtClean="0">
                <a:latin typeface="Monotype Corsiva" pitchFamily="66" charset="0"/>
              </a:rPr>
              <a:t> m/s</a:t>
            </a:r>
          </a:p>
          <a:p>
            <a:r>
              <a:rPr lang="en-US" sz="3200" b="1" dirty="0" err="1" smtClean="0">
                <a:latin typeface="Monotype Corsiva" pitchFamily="66" charset="0"/>
              </a:rPr>
              <a:t>Stylohyoid</a:t>
            </a:r>
            <a:r>
              <a:rPr lang="en-US" sz="3200" b="1" dirty="0" smtClean="0">
                <a:latin typeface="Monotype Corsiva" pitchFamily="66" charset="0"/>
              </a:rPr>
              <a:t> ligament</a:t>
            </a:r>
            <a:endParaRPr lang="en-IN" sz="3200" b="1" dirty="0">
              <a:latin typeface="Monotype Corsiva" pitchFamily="66" charset="0"/>
            </a:endParaRPr>
          </a:p>
        </p:txBody>
      </p:sp>
      <p:pic>
        <p:nvPicPr>
          <p:cNvPr id="5" name="Content Placeholder 4" descr="arch-mm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0"/>
            <a:ext cx="56388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Monotype Corsiva" pitchFamily="66" charset="0"/>
              </a:rPr>
              <a:t>DEVELOPEMENTAL  CORRELATION  OF STYLOID  APPARATUS</a:t>
            </a:r>
            <a:endParaRPr lang="en-IN" sz="36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" y="1295401"/>
          <a:ext cx="9143999" cy="5581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932"/>
                <a:gridCol w="2936068"/>
                <a:gridCol w="3132666"/>
                <a:gridCol w="2455333"/>
              </a:tblGrid>
              <a:tr h="777911">
                <a:tc>
                  <a:txBody>
                    <a:bodyPr/>
                    <a:lstStyle/>
                    <a:p>
                      <a:r>
                        <a:rPr lang="en-US" dirty="0" smtClean="0"/>
                        <a:t>SN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S. APPARATUS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DEVELOPES  FROM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NERVE SUPPLY</a:t>
                      </a:r>
                      <a:endParaRPr lang="en-IN" dirty="0"/>
                    </a:p>
                  </a:txBody>
                  <a:tcPr/>
                </a:tc>
              </a:tr>
              <a:tr h="895131">
                <a:tc>
                  <a:txBody>
                    <a:bodyPr/>
                    <a:lstStyle/>
                    <a:p>
                      <a:r>
                        <a:rPr lang="en-US" dirty="0" smtClean="0"/>
                        <a:t>1.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Styloid</a:t>
                      </a:r>
                      <a:r>
                        <a:rPr lang="en-US" dirty="0" smtClean="0"/>
                        <a:t> Process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Reichard’s</a:t>
                      </a:r>
                      <a:r>
                        <a:rPr lang="en-US" dirty="0" smtClean="0"/>
                        <a:t> cartilage</a:t>
                      </a:r>
                    </a:p>
                    <a:p>
                      <a:r>
                        <a:rPr lang="en-US" dirty="0" smtClean="0"/>
                        <a:t>(2</a:t>
                      </a:r>
                      <a:r>
                        <a:rPr lang="en-US" baseline="30000" dirty="0" smtClean="0"/>
                        <a:t>nd</a:t>
                      </a:r>
                      <a:r>
                        <a:rPr lang="en-US" dirty="0" smtClean="0"/>
                        <a:t> Branchial</a:t>
                      </a:r>
                      <a:r>
                        <a:rPr lang="en-US" baseline="0" dirty="0" smtClean="0"/>
                        <a:t> arch</a:t>
                      </a:r>
                      <a:r>
                        <a:rPr lang="en-US" dirty="0" smtClean="0"/>
                        <a:t>)</a:t>
                      </a:r>
                      <a:endParaRPr lang="en-IN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777911">
                <a:tc>
                  <a:txBody>
                    <a:bodyPr/>
                    <a:lstStyle/>
                    <a:p>
                      <a:r>
                        <a:rPr lang="en-US" dirty="0" smtClean="0"/>
                        <a:t>2.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Stylohyoid</a:t>
                      </a:r>
                      <a:r>
                        <a:rPr lang="en-US" baseline="0" dirty="0" smtClean="0"/>
                        <a:t> m/s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r>
                        <a:rPr lang="en-US" baseline="30000" dirty="0" smtClean="0"/>
                        <a:t>nd</a:t>
                      </a:r>
                      <a:r>
                        <a:rPr lang="en-US" dirty="0" smtClean="0"/>
                        <a:t>  Bran</a:t>
                      </a:r>
                      <a:r>
                        <a:rPr lang="en-US" baseline="0" dirty="0" smtClean="0"/>
                        <a:t>chial arch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Facial nerve</a:t>
                      </a:r>
                      <a:endParaRPr lang="en-IN" dirty="0"/>
                    </a:p>
                  </a:txBody>
                  <a:tcPr/>
                </a:tc>
              </a:tr>
              <a:tr h="777911">
                <a:tc>
                  <a:txBody>
                    <a:bodyPr/>
                    <a:lstStyle/>
                    <a:p>
                      <a:r>
                        <a:rPr lang="en-US" dirty="0" smtClean="0"/>
                        <a:t>3.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Stylopharyngeus</a:t>
                      </a:r>
                      <a:r>
                        <a:rPr lang="en-US" dirty="0" smtClean="0"/>
                        <a:t> m/s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r>
                        <a:rPr lang="en-US" baseline="30000" dirty="0" smtClean="0"/>
                        <a:t>rd</a:t>
                      </a:r>
                      <a:r>
                        <a:rPr lang="en-US" dirty="0" smtClean="0"/>
                        <a:t>  Branchial arch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Glossopharyngeal</a:t>
                      </a:r>
                      <a:r>
                        <a:rPr lang="en-US" dirty="0" smtClean="0"/>
                        <a:t> n.</a:t>
                      </a:r>
                      <a:endParaRPr lang="en-IN" dirty="0"/>
                    </a:p>
                  </a:txBody>
                  <a:tcPr/>
                </a:tc>
              </a:tr>
              <a:tr h="777911">
                <a:tc>
                  <a:txBody>
                    <a:bodyPr/>
                    <a:lstStyle/>
                    <a:p>
                      <a:r>
                        <a:rPr lang="en-US" dirty="0" smtClean="0"/>
                        <a:t>4.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Styloglossus</a:t>
                      </a:r>
                      <a:r>
                        <a:rPr lang="en-US" dirty="0" smtClean="0"/>
                        <a:t>  m/s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Occipital </a:t>
                      </a:r>
                      <a:r>
                        <a:rPr lang="en-US" dirty="0" err="1" smtClean="0"/>
                        <a:t>myotomes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Hypoglossal </a:t>
                      </a:r>
                      <a:r>
                        <a:rPr lang="en-US" baseline="0" dirty="0" smtClean="0"/>
                        <a:t> n.</a:t>
                      </a:r>
                      <a:endParaRPr lang="en-IN" dirty="0"/>
                    </a:p>
                  </a:txBody>
                  <a:tcPr/>
                </a:tc>
              </a:tr>
              <a:tr h="777911">
                <a:tc>
                  <a:txBody>
                    <a:bodyPr/>
                    <a:lstStyle/>
                    <a:p>
                      <a:r>
                        <a:rPr lang="en-US" dirty="0" smtClean="0"/>
                        <a:t>5.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Stylohyoid</a:t>
                      </a:r>
                      <a:r>
                        <a:rPr lang="en-US" dirty="0" smtClean="0"/>
                        <a:t> ligament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Reichard’s</a:t>
                      </a:r>
                      <a:r>
                        <a:rPr lang="en-US" dirty="0" smtClean="0"/>
                        <a:t> cartilage</a:t>
                      </a:r>
                    </a:p>
                    <a:p>
                      <a:r>
                        <a:rPr lang="en-US" dirty="0" smtClean="0"/>
                        <a:t>(2</a:t>
                      </a:r>
                      <a:r>
                        <a:rPr lang="en-US" baseline="30000" dirty="0" smtClean="0"/>
                        <a:t>nd</a:t>
                      </a:r>
                      <a:r>
                        <a:rPr lang="en-US" dirty="0" smtClean="0"/>
                        <a:t> Branchial</a:t>
                      </a:r>
                      <a:r>
                        <a:rPr lang="en-US" baseline="0" dirty="0" smtClean="0"/>
                        <a:t> arch</a:t>
                      </a:r>
                      <a:r>
                        <a:rPr lang="en-US" dirty="0" smtClean="0"/>
                        <a:t>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777911">
                <a:tc>
                  <a:txBody>
                    <a:bodyPr/>
                    <a:lstStyle/>
                    <a:p>
                      <a:r>
                        <a:rPr lang="en-US" dirty="0" smtClean="0"/>
                        <a:t>6.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Stylomandibular</a:t>
                      </a:r>
                      <a:r>
                        <a:rPr lang="en-US" dirty="0" smtClean="0"/>
                        <a:t> ligament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Investing layer of Deep cervical fascia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8" name="Google Shape;408;p48"/>
          <p:cNvGraphicFramePr/>
          <p:nvPr/>
        </p:nvGraphicFramePr>
        <p:xfrm>
          <a:off x="567850" y="627842"/>
          <a:ext cx="8008312" cy="561839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307150"/>
                <a:gridCol w="3055556"/>
                <a:gridCol w="2645606"/>
              </a:tblGrid>
              <a:tr h="360375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Features and attachments of styloid apparatus</a:t>
                      </a:r>
                      <a:endParaRPr sz="1400" b="1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0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Structure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Attachments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Features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</a:tr>
              <a:tr h="92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Stylohyoid muscle</a:t>
                      </a:r>
                      <a:endParaRPr/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Extends from posterior surface of styloid process to junction of body and greater cornua of hyoid bone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Develops from 2</a:t>
                      </a:r>
                      <a:r>
                        <a:rPr lang="en-US" sz="1400" b="0" i="0" u="none" strike="noStrike" baseline="300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nd</a:t>
                      </a: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arch 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Supplied by facial nerve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</a:tr>
              <a:tr h="92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Styloglossus muscle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Extends from tip of styloid process and stylohyoid ligament to side of tongue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Pulls tongue upward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Develops from occipital myotomes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Supplied by hypoglossal nerve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</a:tr>
              <a:tr h="1481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Stylopharyngeus muscle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Extends from medial surface and base of styloid process to the posterior border of lamina of thyroid cartilage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Elevate larynx during swallowing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Develops from 3</a:t>
                      </a:r>
                      <a:r>
                        <a:rPr lang="en-US" sz="1400" b="0" i="0" u="none" strike="noStrike" baseline="300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rd</a:t>
                      </a: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arch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Supplied by glossopharyngeal nerve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</a:tr>
              <a:tr h="92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Stylohyoid ligament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Extends from tip of styloid process to lesser cornua of hyoid bone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Develops from perichondrium of disappearing 2</a:t>
                      </a:r>
                      <a:r>
                        <a:rPr lang="en-US" sz="1400" b="0" i="0" u="none" strike="noStrike" baseline="300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nd</a:t>
                      </a: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arch (Reichert’s) cartilage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</a:tr>
              <a:tr h="640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Stylomandibular ligament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Extends from tip of styloid process to angle of ramus of mandible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Derived from investing layer of deep cervical fascia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Monotype Corsiva" pitchFamily="66" charset="0"/>
              </a:rPr>
              <a:t>APPLIED  ANATOMY</a:t>
            </a:r>
            <a:endParaRPr lang="en-IN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>
                <a:latin typeface="Monotype Corsiva" pitchFamily="66" charset="0"/>
              </a:rPr>
              <a:t>Enlargement of </a:t>
            </a:r>
            <a:r>
              <a:rPr lang="en-US" b="1" dirty="0" err="1" smtClean="0">
                <a:latin typeface="Monotype Corsiva" pitchFamily="66" charset="0"/>
              </a:rPr>
              <a:t>styloid</a:t>
            </a:r>
            <a:r>
              <a:rPr lang="en-US" b="1" dirty="0" smtClean="0">
                <a:latin typeface="Monotype Corsiva" pitchFamily="66" charset="0"/>
              </a:rPr>
              <a:t> process – Mainly due to </a:t>
            </a:r>
          </a:p>
          <a:p>
            <a:pPr>
              <a:buNone/>
            </a:pPr>
            <a:r>
              <a:rPr lang="en-US" b="1" dirty="0" smtClean="0">
                <a:latin typeface="Monotype Corsiva" pitchFamily="66" charset="0"/>
              </a:rPr>
              <a:t>Ossification of </a:t>
            </a:r>
            <a:r>
              <a:rPr lang="en-US" b="1" dirty="0" err="1" smtClean="0">
                <a:latin typeface="Monotype Corsiva" pitchFamily="66" charset="0"/>
              </a:rPr>
              <a:t>stylohyoid</a:t>
            </a:r>
            <a:r>
              <a:rPr lang="en-US" b="1" dirty="0" smtClean="0">
                <a:latin typeface="Monotype Corsiva" pitchFamily="66" charset="0"/>
              </a:rPr>
              <a:t> ligament</a:t>
            </a:r>
          </a:p>
          <a:p>
            <a:pPr>
              <a:buNone/>
            </a:pPr>
            <a:r>
              <a:rPr lang="en-US" b="1" dirty="0" smtClean="0">
                <a:solidFill>
                  <a:srgbClr val="BA067E"/>
                </a:solidFill>
                <a:latin typeface="Monotype Corsiva" pitchFamily="66" charset="0"/>
              </a:rPr>
              <a:t>                 </a:t>
            </a:r>
            <a:r>
              <a:rPr lang="en-US" b="1" u="sng" dirty="0" smtClean="0">
                <a:solidFill>
                  <a:srgbClr val="BA067E"/>
                </a:solidFill>
                <a:latin typeface="Monotype Corsiva" pitchFamily="66" charset="0"/>
              </a:rPr>
              <a:t>Clinical manifestation</a:t>
            </a:r>
          </a:p>
          <a:p>
            <a:pPr>
              <a:buNone/>
            </a:pPr>
            <a:r>
              <a:rPr lang="en-US" b="1" dirty="0" smtClean="0">
                <a:latin typeface="Monotype Corsiva" pitchFamily="66" charset="0"/>
              </a:rPr>
              <a:t>1.Glossopharyngeal neuralgia</a:t>
            </a:r>
          </a:p>
          <a:p>
            <a:pPr>
              <a:buNone/>
            </a:pPr>
            <a:r>
              <a:rPr lang="en-US" b="1" dirty="0" smtClean="0">
                <a:solidFill>
                  <a:srgbClr val="7030A0"/>
                </a:solidFill>
                <a:latin typeface="Monotype Corsiva" pitchFamily="66" charset="0"/>
              </a:rPr>
              <a:t>2.Eagle’s syndrome </a:t>
            </a:r>
            <a:r>
              <a:rPr lang="en-US" b="1" dirty="0" smtClean="0">
                <a:latin typeface="Monotype Corsiva" pitchFamily="66" charset="0"/>
              </a:rPr>
              <a:t>– </a:t>
            </a:r>
            <a:r>
              <a:rPr lang="en-US" b="1" dirty="0" err="1" smtClean="0">
                <a:latin typeface="Monotype Corsiva" pitchFamily="66" charset="0"/>
              </a:rPr>
              <a:t>Otalgia</a:t>
            </a:r>
            <a:r>
              <a:rPr lang="en-US" b="1" dirty="0" smtClean="0">
                <a:latin typeface="Monotype Corsiva" pitchFamily="66" charset="0"/>
              </a:rPr>
              <a:t> ,pharyngeal pain referred to ears</a:t>
            </a:r>
          </a:p>
          <a:p>
            <a:pPr>
              <a:buNone/>
            </a:pPr>
            <a:r>
              <a:rPr lang="en-US" b="1" dirty="0" smtClean="0">
                <a:latin typeface="Monotype Corsiva" pitchFamily="66" charset="0"/>
              </a:rPr>
              <a:t>3.Carotidynia</a:t>
            </a:r>
          </a:p>
          <a:p>
            <a:pPr>
              <a:buNone/>
            </a:pPr>
            <a:r>
              <a:rPr lang="en-US" b="1" dirty="0" smtClean="0">
                <a:latin typeface="Monotype Corsiva" pitchFamily="66" charset="0"/>
              </a:rPr>
              <a:t>4.Pulsatile </a:t>
            </a:r>
            <a:r>
              <a:rPr lang="en-US" b="1" dirty="0" err="1" smtClean="0">
                <a:latin typeface="Monotype Corsiva" pitchFamily="66" charset="0"/>
              </a:rPr>
              <a:t>tinitus</a:t>
            </a:r>
            <a:endParaRPr lang="en-US" b="1" dirty="0" smtClean="0">
              <a:latin typeface="Monotype Corsiva" pitchFamily="66" charset="0"/>
            </a:endParaRPr>
          </a:p>
          <a:p>
            <a:pPr>
              <a:buNone/>
            </a:pPr>
            <a:r>
              <a:rPr lang="en-US" b="1" dirty="0" smtClean="0">
                <a:latin typeface="Monotype Corsiva" pitchFamily="66" charset="0"/>
              </a:rPr>
              <a:t>5.Dysphonia</a:t>
            </a:r>
          </a:p>
          <a:p>
            <a:pPr>
              <a:buNone/>
            </a:pPr>
            <a:r>
              <a:rPr lang="en-US" b="1" dirty="0" smtClean="0">
                <a:latin typeface="Monotype Corsiva" pitchFamily="66" charset="0"/>
              </a:rPr>
              <a:t>6.Globus </a:t>
            </a:r>
            <a:r>
              <a:rPr lang="en-US" b="1" dirty="0" err="1" smtClean="0">
                <a:latin typeface="Monotype Corsiva" pitchFamily="66" charset="0"/>
              </a:rPr>
              <a:t>pharyngeus</a:t>
            </a:r>
            <a:r>
              <a:rPr lang="en-US" b="1" dirty="0" smtClean="0">
                <a:latin typeface="Monotype Corsiva" pitchFamily="66" charset="0"/>
              </a:rPr>
              <a:t>- Palpable neck mass</a:t>
            </a:r>
          </a:p>
          <a:p>
            <a:pPr>
              <a:buNone/>
            </a:pPr>
            <a:r>
              <a:rPr lang="en-US" b="1" dirty="0" smtClean="0">
                <a:solidFill>
                  <a:srgbClr val="BA067E"/>
                </a:solidFill>
                <a:latin typeface="Monotype Corsiva" pitchFamily="66" charset="0"/>
              </a:rPr>
              <a:t>                 </a:t>
            </a:r>
            <a:r>
              <a:rPr lang="en-US" b="1" u="sng" dirty="0" smtClean="0">
                <a:solidFill>
                  <a:srgbClr val="BA067E"/>
                </a:solidFill>
                <a:latin typeface="Monotype Corsiva" pitchFamily="66" charset="0"/>
              </a:rPr>
              <a:t>Treatment</a:t>
            </a:r>
            <a:r>
              <a:rPr lang="en-IN" b="1" u="sng" dirty="0" smtClean="0">
                <a:solidFill>
                  <a:srgbClr val="BA067E"/>
                </a:solidFill>
                <a:latin typeface="Monotype Corsiva" pitchFamily="66" charset="0"/>
              </a:rPr>
              <a:t> : Surgical excision of styloid process</a:t>
            </a:r>
          </a:p>
          <a:p>
            <a:pPr>
              <a:buNone/>
            </a:pPr>
            <a:r>
              <a:rPr lang="en-US" b="1" dirty="0" smtClean="0">
                <a:latin typeface="Monotype Corsiva" pitchFamily="66" charset="0"/>
              </a:rPr>
              <a:t>a)Intraoral</a:t>
            </a:r>
          </a:p>
          <a:p>
            <a:pPr>
              <a:buNone/>
            </a:pPr>
            <a:r>
              <a:rPr lang="en-US" b="1" dirty="0" smtClean="0">
                <a:latin typeface="Monotype Corsiva" pitchFamily="66" charset="0"/>
              </a:rPr>
              <a:t>b)External</a:t>
            </a:r>
          </a:p>
          <a:p>
            <a:pPr>
              <a:buNone/>
            </a:pPr>
            <a:r>
              <a:rPr lang="en-US" b="1" dirty="0" smtClean="0">
                <a:latin typeface="Monotype Corsiva" pitchFamily="66" charset="0"/>
              </a:rPr>
              <a:t>c)</a:t>
            </a:r>
            <a:r>
              <a:rPr lang="en-US" b="1" dirty="0" err="1" smtClean="0">
                <a:latin typeface="Monotype Corsiva" pitchFamily="66" charset="0"/>
              </a:rPr>
              <a:t>Transtonsilar</a:t>
            </a:r>
            <a:r>
              <a:rPr lang="en-US" b="1" dirty="0" smtClean="0">
                <a:latin typeface="Monotype Corsiva" pitchFamily="66" charset="0"/>
              </a:rPr>
              <a:t> fracture of </a:t>
            </a:r>
            <a:r>
              <a:rPr lang="en-US" b="1" dirty="0" err="1" smtClean="0">
                <a:latin typeface="Monotype Corsiva" pitchFamily="66" charset="0"/>
              </a:rPr>
              <a:t>styloid</a:t>
            </a:r>
            <a:r>
              <a:rPr lang="en-US" b="1" dirty="0" smtClean="0">
                <a:latin typeface="Monotype Corsiva" pitchFamily="66" charset="0"/>
              </a:rPr>
              <a:t> process</a:t>
            </a:r>
          </a:p>
          <a:p>
            <a:pPr>
              <a:buNone/>
            </a:pPr>
            <a:r>
              <a:rPr lang="en-US" b="1" dirty="0" smtClean="0">
                <a:latin typeface="Monotype Corsiva" pitchFamily="66" charset="0"/>
              </a:rPr>
              <a:t>d)Excision of </a:t>
            </a:r>
            <a:r>
              <a:rPr lang="en-US" b="1" dirty="0" err="1" smtClean="0">
                <a:latin typeface="Monotype Corsiva" pitchFamily="66" charset="0"/>
              </a:rPr>
              <a:t>cornu</a:t>
            </a:r>
            <a:r>
              <a:rPr lang="en-US" b="1" dirty="0" smtClean="0">
                <a:latin typeface="Monotype Corsiva" pitchFamily="66" charset="0"/>
              </a:rPr>
              <a:t> of hyoid bone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orse-bea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00"/>
            <a:ext cx="9144000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914400"/>
          </a:xfrm>
        </p:spPr>
        <p:txBody>
          <a:bodyPr/>
          <a:lstStyle/>
          <a:p>
            <a:r>
              <a:rPr lang="en-US" b="1" dirty="0" smtClean="0">
                <a:latin typeface="Algerian" pitchFamily="82" charset="0"/>
              </a:rPr>
              <a:t>              </a:t>
            </a:r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THANK  YOU</a:t>
            </a:r>
            <a:endParaRPr lang="en-IN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93920"/>
          </a:xfrm>
        </p:spPr>
        <p:txBody>
          <a:bodyPr/>
          <a:lstStyle/>
          <a:p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rgbClr val="BA067E"/>
                </a:solidFill>
                <a:latin typeface="Monotype Corsiva" pitchFamily="66" charset="0"/>
              </a:rPr>
              <a:t>Styloid</a:t>
            </a:r>
            <a:r>
              <a:rPr lang="en-US" b="1" dirty="0" smtClean="0">
                <a:solidFill>
                  <a:srgbClr val="BA067E"/>
                </a:solidFill>
                <a:latin typeface="Monotype Corsiva" pitchFamily="66" charset="0"/>
              </a:rPr>
              <a:t>  Apparatus</a:t>
            </a:r>
            <a:endParaRPr lang="en-IN" b="1" dirty="0">
              <a:solidFill>
                <a:srgbClr val="BA067E"/>
              </a:solidFill>
              <a:latin typeface="Monotype Corsiva" pitchFamily="66" charset="0"/>
            </a:endParaRPr>
          </a:p>
        </p:txBody>
      </p:sp>
      <p:pic>
        <p:nvPicPr>
          <p:cNvPr id="7" name="Content Placeholder 3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343400" y="1905000"/>
            <a:ext cx="4343400" cy="4648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920084"/>
            <a:ext cx="3429000" cy="4709315"/>
          </a:xfrm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en-US" sz="3200" b="1" dirty="0" smtClean="0">
                <a:latin typeface="Monotype Corsiva" pitchFamily="66" charset="0"/>
              </a:rPr>
              <a:t>1. </a:t>
            </a:r>
            <a:r>
              <a:rPr lang="en-US" sz="3200" b="1" dirty="0" err="1" smtClean="0">
                <a:latin typeface="Monotype Corsiva" pitchFamily="66" charset="0"/>
              </a:rPr>
              <a:t>Styloid</a:t>
            </a:r>
            <a:r>
              <a:rPr lang="en-US" sz="3200" b="1" dirty="0" smtClean="0">
                <a:latin typeface="Monotype Corsiva" pitchFamily="66" charset="0"/>
              </a:rPr>
              <a:t> Process</a:t>
            </a:r>
          </a:p>
          <a:p>
            <a:pPr>
              <a:buNone/>
            </a:pPr>
            <a:r>
              <a:rPr lang="en-US" sz="3200" b="1" dirty="0" smtClean="0">
                <a:latin typeface="Monotype Corsiva" pitchFamily="66" charset="0"/>
              </a:rPr>
              <a:t>       </a:t>
            </a:r>
            <a:r>
              <a:rPr lang="en-US" sz="3200" b="1" dirty="0" smtClean="0">
                <a:solidFill>
                  <a:srgbClr val="7030A0"/>
                </a:solidFill>
                <a:latin typeface="Monotype Corsiva" pitchFamily="66" charset="0"/>
              </a:rPr>
              <a:t>Muscles</a:t>
            </a:r>
          </a:p>
          <a:p>
            <a:pPr>
              <a:buNone/>
            </a:pPr>
            <a:r>
              <a:rPr lang="en-US" sz="3200" b="1" dirty="0" smtClean="0">
                <a:latin typeface="Monotype Corsiva" pitchFamily="66" charset="0"/>
              </a:rPr>
              <a:t>2. </a:t>
            </a:r>
            <a:r>
              <a:rPr lang="en-US" sz="3200" b="1" dirty="0" err="1" smtClean="0">
                <a:latin typeface="Monotype Corsiva" pitchFamily="66" charset="0"/>
              </a:rPr>
              <a:t>Styloglossus</a:t>
            </a:r>
            <a:r>
              <a:rPr lang="en-US" sz="3200" b="1" dirty="0" smtClean="0">
                <a:latin typeface="Monotype Corsiva" pitchFamily="66" charset="0"/>
              </a:rPr>
              <a:t> </a:t>
            </a:r>
          </a:p>
          <a:p>
            <a:pPr>
              <a:buNone/>
            </a:pPr>
            <a:r>
              <a:rPr lang="en-US" sz="3200" b="1" dirty="0" smtClean="0">
                <a:latin typeface="Monotype Corsiva" pitchFamily="66" charset="0"/>
              </a:rPr>
              <a:t>3. </a:t>
            </a:r>
            <a:r>
              <a:rPr lang="en-US" sz="3200" b="1" dirty="0" err="1" smtClean="0">
                <a:latin typeface="Monotype Corsiva" pitchFamily="66" charset="0"/>
              </a:rPr>
              <a:t>Stylohyoid</a:t>
            </a:r>
            <a:endParaRPr lang="en-US" sz="3200" b="1" dirty="0" smtClean="0">
              <a:latin typeface="Monotype Corsiva" pitchFamily="66" charset="0"/>
            </a:endParaRPr>
          </a:p>
          <a:p>
            <a:pPr>
              <a:buNone/>
            </a:pPr>
            <a:r>
              <a:rPr lang="en-US" sz="3200" b="1" dirty="0" smtClean="0">
                <a:latin typeface="Monotype Corsiva" pitchFamily="66" charset="0"/>
              </a:rPr>
              <a:t>4. </a:t>
            </a:r>
            <a:r>
              <a:rPr lang="en-US" sz="3200" b="1" dirty="0" err="1" smtClean="0">
                <a:latin typeface="Monotype Corsiva" pitchFamily="66" charset="0"/>
              </a:rPr>
              <a:t>Stylopharyngeus</a:t>
            </a:r>
            <a:endParaRPr lang="en-US" sz="3200" b="1" dirty="0" smtClean="0">
              <a:latin typeface="Monotype Corsiva" pitchFamily="66" charset="0"/>
            </a:endParaRPr>
          </a:p>
          <a:p>
            <a:pPr>
              <a:buNone/>
            </a:pPr>
            <a:r>
              <a:rPr lang="en-US" sz="3200" b="1" dirty="0" smtClean="0">
                <a:latin typeface="Monotype Corsiva" pitchFamily="66" charset="0"/>
              </a:rPr>
              <a:t>       </a:t>
            </a:r>
            <a:r>
              <a:rPr lang="en-US" sz="3200" b="1" dirty="0" smtClean="0">
                <a:solidFill>
                  <a:srgbClr val="7030A0"/>
                </a:solidFill>
                <a:latin typeface="Monotype Corsiva" pitchFamily="66" charset="0"/>
              </a:rPr>
              <a:t>Ligaments</a:t>
            </a:r>
          </a:p>
          <a:p>
            <a:pPr>
              <a:buNone/>
            </a:pPr>
            <a:r>
              <a:rPr lang="en-US" sz="3200" b="1" dirty="0" smtClean="0">
                <a:latin typeface="Monotype Corsiva" pitchFamily="66" charset="0"/>
              </a:rPr>
              <a:t>5. </a:t>
            </a:r>
            <a:r>
              <a:rPr lang="en-US" sz="3200" b="1" dirty="0" err="1" smtClean="0">
                <a:latin typeface="Monotype Corsiva" pitchFamily="66" charset="0"/>
              </a:rPr>
              <a:t>Stylohyoid</a:t>
            </a:r>
            <a:endParaRPr lang="en-US" sz="3200" b="1" dirty="0" smtClean="0">
              <a:latin typeface="Monotype Corsiva" pitchFamily="66" charset="0"/>
            </a:endParaRPr>
          </a:p>
          <a:p>
            <a:pPr>
              <a:buNone/>
            </a:pPr>
            <a:r>
              <a:rPr lang="en-US" sz="3200" b="1" dirty="0" smtClean="0">
                <a:latin typeface="Monotype Corsiva" pitchFamily="66" charset="0"/>
              </a:rPr>
              <a:t>6. </a:t>
            </a:r>
            <a:r>
              <a:rPr lang="en-US" sz="3200" b="1" dirty="0" err="1" smtClean="0">
                <a:latin typeface="Monotype Corsiva" pitchFamily="66" charset="0"/>
              </a:rPr>
              <a:t>Stylomandibular</a:t>
            </a:r>
            <a:endParaRPr lang="en-IN" sz="32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rgbClr val="BA067E"/>
                </a:solidFill>
                <a:latin typeface="Monotype Corsiva" pitchFamily="66" charset="0"/>
              </a:rPr>
              <a:t>Styloid</a:t>
            </a:r>
            <a:r>
              <a:rPr lang="en-US" sz="4800" b="1" dirty="0" smtClean="0">
                <a:solidFill>
                  <a:srgbClr val="BA067E"/>
                </a:solidFill>
                <a:latin typeface="Monotype Corsiva" pitchFamily="66" charset="0"/>
              </a:rPr>
              <a:t>  Process</a:t>
            </a:r>
            <a:endParaRPr lang="en-IN" sz="4800" b="1" dirty="0">
              <a:solidFill>
                <a:srgbClr val="BA067E"/>
              </a:solidFill>
              <a:latin typeface="Monotype Corsiva" pitchFamily="66" charset="0"/>
            </a:endParaRPr>
          </a:p>
        </p:txBody>
      </p:sp>
      <p:pic>
        <p:nvPicPr>
          <p:cNvPr id="4" name="Content Placeholder 3" descr="颅的侧面观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-24000" contrast="42000"/>
          </a:blip>
          <a:stretch>
            <a:fillRect/>
          </a:stretch>
        </p:blipFill>
        <p:spPr>
          <a:xfrm>
            <a:off x="609600" y="1981200"/>
            <a:ext cx="3704762" cy="4267200"/>
          </a:xfrm>
          <a:noFill/>
          <a:ln w="38100">
            <a:solidFill>
              <a:srgbClr val="0070C0"/>
            </a:solidFill>
          </a:ln>
        </p:spPr>
      </p:pic>
      <p:pic>
        <p:nvPicPr>
          <p:cNvPr id="7" name="Picture 11" descr="翼点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bright="-24000" contrast="42000"/>
          </a:blip>
          <a:srcRect/>
          <a:stretch>
            <a:fillRect/>
          </a:stretch>
        </p:blipFill>
        <p:spPr>
          <a:xfrm>
            <a:off x="4762500" y="1981200"/>
            <a:ext cx="3810000" cy="4267200"/>
          </a:xfrm>
          <a:noFill/>
          <a:ln w="38100">
            <a:solidFill>
              <a:srgbClr val="0070C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5"/>
          <p:cNvSpPr txBox="1">
            <a:spLocks noGrp="1"/>
          </p:cNvSpPr>
          <p:nvPr>
            <p:ph type="body" idx="1"/>
          </p:nvPr>
        </p:nvSpPr>
        <p:spPr>
          <a:xfrm>
            <a:off x="243349" y="1600200"/>
            <a:ext cx="8138651" cy="5165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2400"/>
              <a:buNone/>
            </a:pP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ong, slender, needle-like thin projection from inferior aspect of temporal bone </a:t>
            </a: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Location: 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ocated on </a:t>
            </a:r>
            <a:r>
              <a:rPr lang="en-US" sz="24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norma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basalis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anteromedial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to mastoid process</a:t>
            </a: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Length: 2.5 cm</a:t>
            </a: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Direction: 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irected downward, forward, and slightly medially</a:t>
            </a:r>
            <a:endParaRPr dirty="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Parts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base, body and apex (tip)</a:t>
            </a: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ase – partially </a:t>
            </a:r>
            <a:r>
              <a:rPr lang="en-US" sz="24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ensheathed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by tympanic plate</a:t>
            </a:r>
            <a:endParaRPr dirty="0"/>
          </a:p>
        </p:txBody>
      </p:sp>
      <p:sp>
        <p:nvSpPr>
          <p:cNvPr id="389" name="Google Shape;389;p45"/>
          <p:cNvSpPr txBox="1"/>
          <p:nvPr/>
        </p:nvSpPr>
        <p:spPr>
          <a:xfrm>
            <a:off x="1415845" y="609600"/>
            <a:ext cx="631231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200"/>
              <a:buFont typeface="Arial"/>
              <a:buNone/>
            </a:pPr>
            <a:r>
              <a:rPr lang="en-US" sz="3200" b="1" i="0" u="none" strike="noStrike" dirty="0">
                <a:solidFill>
                  <a:srgbClr val="FF0000"/>
                </a:solidFill>
                <a:latin typeface="Algerian" pitchFamily="82" charset="0"/>
                <a:ea typeface="Arial"/>
                <a:cs typeface="Arial"/>
                <a:sym typeface="Arial"/>
              </a:rPr>
              <a:t>STYLOID </a:t>
            </a:r>
            <a:r>
              <a:rPr lang="en-US" sz="3200" b="1" i="0" u="none" strike="noStrike" dirty="0" smtClean="0">
                <a:solidFill>
                  <a:srgbClr val="FF0000"/>
                </a:solidFill>
                <a:latin typeface="Algerian" pitchFamily="82" charset="0"/>
                <a:ea typeface="Arial"/>
                <a:cs typeface="Arial"/>
                <a:sym typeface="Arial"/>
              </a:rPr>
              <a:t>PROCESS</a:t>
            </a:r>
            <a:endParaRPr sz="3200" b="1" dirty="0">
              <a:solidFill>
                <a:srgbClr val="FF0000"/>
              </a:solidFill>
              <a:latin typeface="Algerian" pitchFamily="82" charset="0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rgbClr val="77094A"/>
                </a:solidFill>
                <a:latin typeface="Monotype Corsiva" pitchFamily="66" charset="0"/>
              </a:rPr>
              <a:t>Styloid</a:t>
            </a:r>
            <a:r>
              <a:rPr lang="en-US" b="1" dirty="0" smtClean="0">
                <a:solidFill>
                  <a:srgbClr val="77094A"/>
                </a:solidFill>
                <a:latin typeface="Monotype Corsiva" pitchFamily="66" charset="0"/>
              </a:rPr>
              <a:t>  Process</a:t>
            </a:r>
            <a:endParaRPr lang="en-IN" b="1" dirty="0">
              <a:solidFill>
                <a:srgbClr val="77094A"/>
              </a:solidFill>
              <a:latin typeface="Monotype Corsiva" pitchFamily="66" charset="0"/>
            </a:endParaRPr>
          </a:p>
        </p:txBody>
      </p:sp>
      <p:pic>
        <p:nvPicPr>
          <p:cNvPr id="4" name="Content Placeholder 3" descr="2007-05-28_00-03-41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1828800"/>
            <a:ext cx="6324600" cy="44958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BA067E"/>
                </a:solidFill>
                <a:latin typeface="Monotype Corsiva" pitchFamily="66" charset="0"/>
              </a:rPr>
              <a:t>Styloid</a:t>
            </a:r>
            <a:r>
              <a:rPr lang="en-US" b="1" dirty="0" smtClean="0">
                <a:solidFill>
                  <a:srgbClr val="BA067E"/>
                </a:solidFill>
                <a:latin typeface="Monotype Corsiva" pitchFamily="66" charset="0"/>
              </a:rPr>
              <a:t>  process  between  ECA &amp; ICA</a:t>
            </a:r>
            <a:endParaRPr lang="en-IN" b="1" dirty="0">
              <a:solidFill>
                <a:srgbClr val="BA067E"/>
              </a:solidFill>
              <a:latin typeface="Monotype Corsiva" pitchFamily="66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524001"/>
            <a:ext cx="6248399" cy="480060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Monotype Corsiva" pitchFamily="66" charset="0"/>
              </a:rPr>
              <a:t>DEVELOPMENT  OF  STYLOID  PROCESS</a:t>
            </a:r>
            <a:endParaRPr lang="en-IN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Picture 4" descr="Pharyngeal arch overview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76400"/>
            <a:ext cx="6705600" cy="495299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Monotype Corsiva" pitchFamily="66" charset="0"/>
              </a:rPr>
              <a:t>Styloid</a:t>
            </a:r>
            <a:r>
              <a:rPr lang="en-US" sz="4000" b="1" dirty="0" smtClean="0">
                <a:solidFill>
                  <a:srgbClr val="C00000"/>
                </a:solidFill>
                <a:latin typeface="Monotype Corsiva" pitchFamily="66" charset="0"/>
              </a:rPr>
              <a:t> Process with </a:t>
            </a:r>
            <a:r>
              <a:rPr lang="en-US" sz="4000" b="1" dirty="0" err="1" smtClean="0">
                <a:solidFill>
                  <a:srgbClr val="C00000"/>
                </a:solidFill>
                <a:latin typeface="Monotype Corsiva" pitchFamily="66" charset="0"/>
              </a:rPr>
              <a:t>Stylohyoid</a:t>
            </a:r>
            <a:r>
              <a:rPr lang="en-US" sz="4000" b="1" dirty="0" smtClean="0">
                <a:solidFill>
                  <a:srgbClr val="C00000"/>
                </a:solidFill>
                <a:latin typeface="Monotype Corsiva" pitchFamily="66" charset="0"/>
              </a:rPr>
              <a:t> muscle</a:t>
            </a:r>
            <a:endParaRPr lang="en-IN" sz="4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4" name="Content Placeholder 3" descr="http://www.aosp.bo.it/rad2/Rad/Notes/img/styloid_apparatu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989931"/>
            <a:ext cx="5099050" cy="42799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BA067E"/>
                </a:solidFill>
                <a:latin typeface="Algerian" pitchFamily="82" charset="0"/>
              </a:rPr>
              <a:t>MUSCLES</a:t>
            </a:r>
            <a:endParaRPr lang="en-IN" sz="4800" b="1" dirty="0">
              <a:solidFill>
                <a:srgbClr val="BA067E"/>
              </a:solidFill>
              <a:latin typeface="Algerian" pitchFamily="82" charset="0"/>
            </a:endParaRPr>
          </a:p>
        </p:txBody>
      </p:sp>
      <p:pic>
        <p:nvPicPr>
          <p:cNvPr id="4" name="Picture 4" descr="Pharyngeal muscl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82000" cy="5257800"/>
          </a:xfrm>
          <a:noFill/>
          <a:ln w="38100">
            <a:solidFill>
              <a:srgbClr val="0070C0"/>
            </a:solidFill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150</TotalTime>
  <Words>432</Words>
  <Application>Microsoft Office PowerPoint</Application>
  <PresentationFormat>On-screen Show (4:3)</PresentationFormat>
  <Paragraphs>108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Flow</vt:lpstr>
      <vt:lpstr>    STYLOID  APPARATUS</vt:lpstr>
      <vt:lpstr>Styloid  Apparatus</vt:lpstr>
      <vt:lpstr>Styloid  Process</vt:lpstr>
      <vt:lpstr>Slide 4</vt:lpstr>
      <vt:lpstr>Styloid  Process</vt:lpstr>
      <vt:lpstr>Styloid  process  between  ECA &amp; ICA</vt:lpstr>
      <vt:lpstr>DEVELOPMENT  OF  STYLOID  PROCESS</vt:lpstr>
      <vt:lpstr>Styloid Process with Stylohyoid muscle</vt:lpstr>
      <vt:lpstr>MUSCLES</vt:lpstr>
      <vt:lpstr>Stylohyoid  muscle  pierced  by Post. belly  of Digastric  muscle</vt:lpstr>
      <vt:lpstr>Muscles of Styloid Apparatus</vt:lpstr>
      <vt:lpstr>  Insersion of Styloglossus muscle</vt:lpstr>
      <vt:lpstr>Muscles - Styloglossus &amp; Stylohyoid</vt:lpstr>
      <vt:lpstr>Slide 14</vt:lpstr>
      <vt:lpstr>DEVELOPEMENTAL  CORRELATION  OF STYLOID  APPARATUS</vt:lpstr>
      <vt:lpstr>Slide 16</vt:lpstr>
      <vt:lpstr>APPLIED  ANATOMY</vt:lpstr>
      <vt:lpstr>              THANK 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STYLOID  APPARATUS</dc:title>
  <dc:creator>DELL</dc:creator>
  <cp:lastModifiedBy>DELL</cp:lastModifiedBy>
  <cp:revision>23</cp:revision>
  <dcterms:created xsi:type="dcterms:W3CDTF">2006-08-16T00:00:00Z</dcterms:created>
  <dcterms:modified xsi:type="dcterms:W3CDTF">2026-04-12T08:38:46Z</dcterms:modified>
</cp:coreProperties>
</file>