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7" r:id="rId3"/>
    <p:sldId id="271" r:id="rId4"/>
    <p:sldId id="268" r:id="rId5"/>
    <p:sldId id="258" r:id="rId6"/>
    <p:sldId id="272" r:id="rId7"/>
    <p:sldId id="259" r:id="rId8"/>
    <p:sldId id="274" r:id="rId9"/>
    <p:sldId id="296" r:id="rId10"/>
    <p:sldId id="260" r:id="rId11"/>
    <p:sldId id="261" r:id="rId12"/>
    <p:sldId id="270" r:id="rId13"/>
    <p:sldId id="295" r:id="rId14"/>
    <p:sldId id="262" r:id="rId15"/>
    <p:sldId id="275" r:id="rId16"/>
    <p:sldId id="276" r:id="rId17"/>
    <p:sldId id="277" r:id="rId18"/>
    <p:sldId id="278" r:id="rId19"/>
    <p:sldId id="279" r:id="rId20"/>
    <p:sldId id="290" r:id="rId21"/>
    <p:sldId id="280" r:id="rId22"/>
    <p:sldId id="289" r:id="rId23"/>
    <p:sldId id="263" r:id="rId24"/>
    <p:sldId id="269" r:id="rId25"/>
    <p:sldId id="281" r:id="rId26"/>
    <p:sldId id="282" r:id="rId27"/>
    <p:sldId id="292" r:id="rId28"/>
    <p:sldId id="293" r:id="rId29"/>
    <p:sldId id="294" r:id="rId30"/>
    <p:sldId id="283" r:id="rId31"/>
    <p:sldId id="264" r:id="rId32"/>
    <p:sldId id="284" r:id="rId33"/>
    <p:sldId id="291" r:id="rId34"/>
    <p:sldId id="273" r:id="rId35"/>
    <p:sldId id="285" r:id="rId36"/>
    <p:sldId id="286" r:id="rId37"/>
    <p:sldId id="287" r:id="rId38"/>
    <p:sldId id="288" r:id="rId39"/>
    <p:sldId id="267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3399FF"/>
    <a:srgbClr val="FF00FF"/>
    <a:srgbClr val="660066"/>
    <a:srgbClr val="CC3300"/>
    <a:srgbClr val="FF66CC"/>
    <a:srgbClr val="33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12-Mar-26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12-Mar-26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1" y="2821840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1" y="1905004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12-Mar-26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4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12-Mar-26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12-Mar-26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12-Mar-26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12-Mar-26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12-Mar-26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70" y="1004672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8" y="998820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12-Mar-26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12-Mar-26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9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12-Mar-26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12-Mar-26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661160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 smtClean="0">
                <a:solidFill>
                  <a:srgbClr val="00B0F0"/>
                </a:solidFill>
                <a:latin typeface="Arial Black" pitchFamily="34" charset="0"/>
              </a:rPr>
              <a:t>GROSS ANATOMY - head and neck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3600" b="1" dirty="0" smtClean="0">
                <a:solidFill>
                  <a:srgbClr val="FF0000"/>
                </a:solidFill>
                <a:latin typeface="Algerian" pitchFamily="82" charset="0"/>
              </a:rPr>
              <a:t>anterior  midline  structures  of  neck</a:t>
            </a:r>
            <a:endParaRPr lang="en-IN" sz="1800" b="1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800601" y="4648201"/>
            <a:ext cx="4193500" cy="1706724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dirty="0" smtClean="0">
                <a:solidFill>
                  <a:srgbClr val="3399FF"/>
                </a:solidFill>
                <a:latin typeface="Arial" pitchFamily="34" charset="0"/>
                <a:cs typeface="Arial" pitchFamily="34" charset="0"/>
              </a:rPr>
              <a:t>Dr. Praveen Kumar Kurrey</a:t>
            </a:r>
          </a:p>
          <a:p>
            <a:pPr>
              <a:buNone/>
            </a:pPr>
            <a:r>
              <a:rPr lang="en-US" sz="2600" b="1" dirty="0" smtClean="0">
                <a:solidFill>
                  <a:srgbClr val="3399FF"/>
                </a:solidFill>
                <a:latin typeface="Arial" pitchFamily="34" charset="0"/>
                <a:cs typeface="Arial" pitchFamily="34" charset="0"/>
              </a:rPr>
              <a:t>M.B.B.S., M.S.,</a:t>
            </a:r>
            <a:r>
              <a:rPr lang="en-US" sz="2600" b="1" dirty="0" smtClean="0">
                <a:solidFill>
                  <a:srgbClr val="3399FF"/>
                </a:solidFill>
                <a:latin typeface="Arial" pitchFamily="34" charset="0"/>
                <a:cs typeface="Arial" pitchFamily="34" charset="0"/>
              </a:rPr>
              <a:t>BCME, BCBR, CISP</a:t>
            </a:r>
            <a:endParaRPr lang="en-US" sz="2600" b="1" dirty="0" smtClean="0">
              <a:solidFill>
                <a:srgbClr val="3399FF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b="1" dirty="0" smtClean="0">
                <a:solidFill>
                  <a:srgbClr val="3399FF"/>
                </a:solidFill>
                <a:latin typeface="Arial" pitchFamily="34" charset="0"/>
                <a:cs typeface="Arial" pitchFamily="34" charset="0"/>
              </a:rPr>
              <a:t>Professor Anatomy</a:t>
            </a:r>
          </a:p>
        </p:txBody>
      </p:sp>
      <p:pic>
        <p:nvPicPr>
          <p:cNvPr id="7" name="Picture 2" descr="D:\Dr PRAVEEN  ANATOMY COMPLETE\PRAVEENS ANATOMY WORLD 3.3.2024\PRAVEENS ANATOMY WORLD 22.7.2025\1. ATLAS\2. GROSS ANATOMY\5. HEAD AND NECK\5 Anterior region of the neck\1. midline neck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917" y="2818734"/>
            <a:ext cx="4377351" cy="35058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792" y="1600200"/>
            <a:ext cx="3861209" cy="4267200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bout 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2– 3 cm wide vertical area extending from symphysis </a:t>
            </a:r>
            <a:r>
              <a:rPr lang="en-US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menti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the suprasternal notch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="" xmlns:a16="http://schemas.microsoft.com/office/drawing/2014/main" id="{58DB5D9D-901E-49F7-8E1B-6BD3EE4E45DE}"/>
              </a:ext>
            </a:extLst>
          </p:cNvPr>
          <p:cNvSpPr txBox="1">
            <a:spLocks/>
          </p:cNvSpPr>
          <p:nvPr/>
        </p:nvSpPr>
        <p:spPr>
          <a:xfrm>
            <a:off x="216502" y="457200"/>
            <a:ext cx="7936898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i="0" u="none" strike="noStrike" baseline="0" dirty="0" smtClean="0">
                <a:solidFill>
                  <a:srgbClr val="2600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ANTERIOR MEDIAN REGION OF NECK</a:t>
            </a:r>
            <a:endParaRPr lang="en-GB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4ADCCF62-970E-3958-0CDA-BF3C4D3A81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449" y="1665452"/>
            <a:ext cx="4442592" cy="283034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00046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239000" cy="6096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FF00"/>
                </a:solidFill>
              </a:rPr>
              <a:t>MIDLINE  NECK STRUCTURES</a:t>
            </a:r>
            <a:endParaRPr lang="en-US" dirty="0">
              <a:solidFill>
                <a:srgbClr val="00FF00"/>
              </a:solidFill>
            </a:endParaRPr>
          </a:p>
        </p:txBody>
      </p:sp>
      <p:pic>
        <p:nvPicPr>
          <p:cNvPr id="5122" name="Picture 2" descr="D:\Dr PRAVEEN  ANATOMY COMPLETE\PRAVEENS ANATOMY WORLD 3.3.2024\PRAVEENS ANATOMY WORLD 22.7.2025\1. ATLAS\2. GROSS ANATOMY\5. HEAD AND NECK\5 Anterior region of the neck\8. neck midline str-pk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7674" y="1018985"/>
            <a:ext cx="7079925" cy="58390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D:\Dr PRAVEEN  ANATOMY COMPLETE\PRAVEENS ANATOMY WORLD 3.3.2024\PRAVEENS ANATOMY WORLD 22.7.2025\1. ATLAS\2. GROSS ANATOMY\5. HEAD AND NECK\5 Anterior region of the neck\331590_1_En_1_Fig15_HTML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488" y="443120"/>
            <a:ext cx="6842311" cy="60132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145" y="1371600"/>
            <a:ext cx="4024855" cy="4462670"/>
          </a:xfrm>
        </p:spPr>
        <p:txBody>
          <a:bodyPr>
            <a:noAutofit/>
          </a:bodyPr>
          <a:lstStyle/>
          <a:p>
            <a:pPr lvl="1" algn="just">
              <a:lnSpc>
                <a:spcPct val="100000"/>
              </a:lnSpc>
            </a:pPr>
            <a:r>
              <a:rPr lang="en-IN" sz="2800" b="0" u="none" strike="noStrike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Skin</a:t>
            </a:r>
            <a:endParaRPr lang="en-IN" sz="2800" b="0" u="none" strike="noStrike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lnSpc>
                <a:spcPct val="100000"/>
              </a:lnSpc>
            </a:pPr>
            <a:r>
              <a:rPr lang="en-IN" sz="2800" b="0" u="none" strike="noStrike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Superficial fascia: </a:t>
            </a:r>
            <a:r>
              <a:rPr lang="en-IN" sz="2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IN" sz="2800" b="0" u="none" strike="noStrike" baseline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ontains</a:t>
            </a:r>
          </a:p>
          <a:p>
            <a:pPr lvl="1" algn="just">
              <a:lnSpc>
                <a:spcPct val="100000"/>
              </a:lnSpc>
            </a:pPr>
            <a:r>
              <a:rPr lang="en-US" sz="2800" b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Fibers of </a:t>
            </a:r>
            <a:r>
              <a:rPr lang="en-US" sz="2800" b="0" u="none" strike="noStrike" baseline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platysma</a:t>
            </a:r>
            <a:r>
              <a:rPr lang="en-US" sz="2800" b="0" u="none" strike="noStrike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 algn="just">
              <a:lnSpc>
                <a:spcPct val="100000"/>
              </a:lnSpc>
            </a:pP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Anterior Jugular vein</a:t>
            </a:r>
          </a:p>
          <a:p>
            <a:pPr lvl="1" algn="just">
              <a:lnSpc>
                <a:spcPct val="100000"/>
              </a:lnSpc>
            </a:pPr>
            <a:r>
              <a:rPr lang="en-US" sz="2800" b="0" u="none" strike="noStrike" baseline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Submental</a:t>
            </a:r>
            <a:r>
              <a:rPr lang="en-US" sz="2800" b="0" u="none" strike="noStrike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LN</a:t>
            </a:r>
          </a:p>
          <a:p>
            <a:pPr lvl="1" algn="just">
              <a:lnSpc>
                <a:spcPct val="100000"/>
              </a:lnSpc>
            </a:pPr>
            <a:r>
              <a:rPr lang="en-US" sz="2800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Transverse/Anterior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cutaneus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nerve of neck</a:t>
            </a:r>
            <a:endParaRPr lang="en-IN" sz="2800" b="0" u="none" strike="noStrike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="" xmlns:a16="http://schemas.microsoft.com/office/drawing/2014/main" id="{58DB5D9D-901E-49F7-8E1B-6BD3EE4E45DE}"/>
              </a:ext>
            </a:extLst>
          </p:cNvPr>
          <p:cNvSpPr txBox="1">
            <a:spLocks/>
          </p:cNvSpPr>
          <p:nvPr/>
        </p:nvSpPr>
        <p:spPr>
          <a:xfrm>
            <a:off x="113962" y="304800"/>
            <a:ext cx="8420438" cy="60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 smtClean="0">
                <a:solidFill>
                  <a:srgbClr val="2600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200" b="1" i="0" u="none" strike="noStrike" baseline="0" dirty="0" smtClean="0">
                <a:solidFill>
                  <a:srgbClr val="2600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NTERIOR MEDIAN REGION OF NECK</a:t>
            </a:r>
            <a:endParaRPr lang="en-GB" sz="3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4ADCCF62-970E-3958-0CDA-BF3C4D3A81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238" y="1665450"/>
            <a:ext cx="4681803" cy="298274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78886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1816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PLATYSMA  AND  DCF</a:t>
            </a:r>
            <a:endParaRPr lang="en-US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D:\Dr PRAVEEN  ANATOMY COMPLETE\PRAVEENS ANATOMY WORLD 3.3.2024\PRAVEENS ANATOMY WORLD 22.7.2025\1. ATLAS\2. GROSS ANATOMY\5. HEAD AND NECK\5 Anterior region of the neck\10. Platysma, deep cx fasci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817951"/>
            <a:ext cx="7239000" cy="60400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144" y="1447800"/>
            <a:ext cx="3567656" cy="484367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2400" b="1" u="none" strike="noStrike" baseline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Anterior jugular vein</a:t>
            </a:r>
            <a:endParaRPr lang="en-US" sz="24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400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egins in submental region</a:t>
            </a:r>
          </a:p>
          <a:p>
            <a:pPr algn="just">
              <a:lnSpc>
                <a:spcPct val="10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400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escends about 1 cm lateral to median line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US" sz="2400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About 2–3 above sternum, pierces investing layer of deep cervical fascia and passes laterally deep to sternocleidomastoid muscle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="" xmlns:a16="http://schemas.microsoft.com/office/drawing/2014/main" id="{58DB5D9D-901E-49F7-8E1B-6BD3EE4E45DE}"/>
              </a:ext>
            </a:extLst>
          </p:cNvPr>
          <p:cNvSpPr txBox="1">
            <a:spLocks/>
          </p:cNvSpPr>
          <p:nvPr/>
        </p:nvSpPr>
        <p:spPr>
          <a:xfrm>
            <a:off x="113962" y="304800"/>
            <a:ext cx="8867216" cy="45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 smtClean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600" b="1" i="0" u="none" strike="noStrike" baseline="0" dirty="0" smtClean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nterior </a:t>
            </a:r>
            <a:r>
              <a:rPr lang="en-US" sz="3600" b="1" i="0" u="none" strike="noStrike" baseline="0" dirty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 region of neck</a:t>
            </a:r>
            <a:endParaRPr lang="en-GB" sz="3600" dirty="0">
              <a:solidFill>
                <a:srgbClr val="3399FF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D:\Dr PRAVEEN  ANATOMY COMPLETE\PRAVEENS ANATOMY WORLD 3.3.2024\PRAVEENS ANATOMY WORLD 22.7.2025\1. ATLAS\2. GROSS ANATOMY\5. HEAD AND NECK\5 Anterior region of the neck\1. midline nec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1460" y="1905000"/>
            <a:ext cx="5082540" cy="350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520172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B0F0"/>
                </a:solidFill>
                <a:latin typeface="Algerian" pitchFamily="82" charset="0"/>
              </a:rPr>
              <a:t>SUPRAHYOID – </a:t>
            </a:r>
            <a:r>
              <a:rPr lang="en-US" sz="28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ABOVE HYOID BONE</a:t>
            </a:r>
          </a:p>
          <a:p>
            <a:pPr>
              <a:buNone/>
            </a:pPr>
            <a:endParaRPr lang="en-US" sz="44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4400" b="1" dirty="0" smtClean="0">
                <a:solidFill>
                  <a:srgbClr val="00B0F0"/>
                </a:solidFill>
                <a:latin typeface="Algerian" pitchFamily="82" charset="0"/>
              </a:rPr>
              <a:t>INFRAHYOID  - </a:t>
            </a:r>
            <a:r>
              <a:rPr lang="en-US" sz="28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BELOW HYOID BONE</a:t>
            </a:r>
            <a:endParaRPr lang="en-US" sz="28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70560"/>
          </a:xfrm>
        </p:spPr>
        <p:txBody>
          <a:bodyPr/>
          <a:lstStyle/>
          <a:p>
            <a:pPr algn="ctr"/>
            <a:r>
              <a:rPr lang="en-US" dirty="0" smtClean="0"/>
              <a:t>Hyoid bone</a:t>
            </a:r>
            <a:endParaRPr lang="en-US" dirty="0"/>
          </a:p>
        </p:txBody>
      </p:sp>
      <p:pic>
        <p:nvPicPr>
          <p:cNvPr id="6146" name="Picture 2" descr="D:\Dr PRAVEEN  ANATOMY COMPLETE\PRAVEENS ANATOMY WORLD 3.3.2024\PRAVEENS ANATOMY WORLD 22.7.2025\1. ATLAS\1. OSTEOLOGY\Bones of Head and Neck\Screenshot 2026-03-12 1530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4838" y="1175242"/>
            <a:ext cx="6811362" cy="53779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050" y="1066800"/>
            <a:ext cx="4439150" cy="5198116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2400" b="0" u="none" strike="noStrike" baseline="0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Submental lymph nodes</a:t>
            </a:r>
            <a:r>
              <a:rPr lang="en-US" sz="2400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: They lie just below </a:t>
            </a:r>
            <a:r>
              <a:rPr lang="en-IN" sz="2400" b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symphysis</a:t>
            </a:r>
            <a:r>
              <a:rPr lang="en-IN" sz="2400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400" b="0" u="none" strike="noStrike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menti</a:t>
            </a:r>
            <a:endParaRPr lang="en-IN" sz="2400" b="0" u="none" strike="noStrike" baseline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I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Fibrous </a:t>
            </a:r>
            <a:r>
              <a:rPr lang="en-IN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Raphe</a:t>
            </a:r>
            <a:r>
              <a:rPr lang="en-I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IN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Mylohyoid</a:t>
            </a:r>
            <a:r>
              <a:rPr lang="en-I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Muscle – </a:t>
            </a:r>
            <a:r>
              <a:rPr lang="en-IN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Diaphragma</a:t>
            </a:r>
            <a:r>
              <a:rPr lang="en-I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Oris</a:t>
            </a:r>
            <a:r>
              <a:rPr lang="en-I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IN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Submental</a:t>
            </a:r>
            <a:r>
              <a:rPr lang="en-I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Triangle)</a:t>
            </a:r>
            <a:endParaRPr lang="en-IN" sz="2400" b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US" sz="2400" b="0" u="none" strike="noStrike" baseline="0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Transverse cutaneous nerve </a:t>
            </a:r>
            <a:r>
              <a:rPr lang="en-US" sz="2400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of neck traverses across middle of neck</a:t>
            </a:r>
          </a:p>
          <a:p>
            <a:pPr algn="just">
              <a:lnSpc>
                <a:spcPct val="100000"/>
              </a:lnSpc>
            </a:pPr>
            <a:r>
              <a:rPr lang="en-US" sz="2400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Deep fascia or </a:t>
            </a:r>
            <a:r>
              <a:rPr lang="en-US" sz="2400" b="0" u="none" strike="noStrike" baseline="0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investing layer</a:t>
            </a:r>
            <a:r>
              <a:rPr lang="en-US" sz="2400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: In upper part, splits and encloses submandibular glands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US" sz="2400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In lower part, splits to enclose suprasternal space</a:t>
            </a:r>
            <a:endParaRPr lang="en-GB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="" xmlns:a16="http://schemas.microsoft.com/office/drawing/2014/main" id="{58DB5D9D-901E-49F7-8E1B-6BD3EE4E45DE}"/>
              </a:ext>
            </a:extLst>
          </p:cNvPr>
          <p:cNvSpPr txBox="1">
            <a:spLocks/>
          </p:cNvSpPr>
          <p:nvPr/>
        </p:nvSpPr>
        <p:spPr>
          <a:xfrm>
            <a:off x="138394" y="381000"/>
            <a:ext cx="8867216" cy="45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 smtClean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SUPRAHYOID STRUCTURES</a:t>
            </a:r>
            <a:endParaRPr lang="en-GB" sz="3600" dirty="0">
              <a:solidFill>
                <a:srgbClr val="3399FF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D:\Dr PRAVEEN  ANATOMY COMPLETE\PRAVEENS ANATOMY WORLD 3.3.2024\PRAVEENS ANATOMY WORLD 22.7.2025\1. ATLAS\2. GROSS ANATOMY\5. HEAD AND NECK\5 Anterior region of the neck\8. neck midline str-pk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752600"/>
            <a:ext cx="4434915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3520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631" y="1447800"/>
            <a:ext cx="4576969" cy="5241235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sz="2400" i="0" u="none" strike="noStrike" baseline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2400" b="1" i="0" u="none" strike="noStrike" baseline="0" dirty="0" smtClean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Deep structures</a:t>
            </a:r>
            <a:endParaRPr lang="en-US" sz="2400" b="1" i="0" u="none" strike="noStrike" baseline="0" dirty="0">
              <a:solidFill>
                <a:srgbClr val="F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300"/>
              </a:spcBef>
            </a:pPr>
            <a:r>
              <a:rPr lang="en-US" sz="2400" b="0" i="0" u="none" strike="noStrike" baseline="0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Mylohyoid muscle </a:t>
            </a:r>
            <a:r>
              <a:rPr lang="en-US" sz="2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and median raphe</a:t>
            </a:r>
          </a:p>
          <a:p>
            <a:pPr algn="just">
              <a:lnSpc>
                <a:spcPct val="100000"/>
              </a:lnSpc>
              <a:spcBef>
                <a:spcPts val="300"/>
              </a:spcBef>
            </a:pPr>
            <a:r>
              <a:rPr lang="en-US" sz="2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Anterior belly of </a:t>
            </a:r>
            <a:r>
              <a:rPr lang="en-US" sz="2400" b="0" i="0" u="none" strike="noStrike" baseline="0" dirty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digastric</a:t>
            </a:r>
          </a:p>
          <a:p>
            <a:pPr algn="just">
              <a:lnSpc>
                <a:spcPct val="100000"/>
              </a:lnSpc>
              <a:spcBef>
                <a:spcPts val="300"/>
              </a:spcBef>
            </a:pPr>
            <a:r>
              <a:rPr lang="en-US" sz="2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Superficial part of </a:t>
            </a:r>
            <a:r>
              <a:rPr lang="en-US" sz="2400" b="0" i="0" u="none" strike="noStrike" baseline="0" dirty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submandibular gland</a:t>
            </a:r>
          </a:p>
          <a:p>
            <a:pPr algn="just">
              <a:lnSpc>
                <a:spcPct val="100000"/>
              </a:lnSpc>
              <a:spcBef>
                <a:spcPts val="300"/>
              </a:spcBef>
            </a:pPr>
            <a:r>
              <a:rPr lang="en-US" sz="2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Mylohyoid nerve and vessels</a:t>
            </a:r>
          </a:p>
          <a:p>
            <a:pPr algn="just">
              <a:lnSpc>
                <a:spcPct val="100000"/>
              </a:lnSpc>
              <a:spcBef>
                <a:spcPts val="300"/>
              </a:spcBef>
            </a:pPr>
            <a:r>
              <a:rPr lang="en-US" sz="2400" b="0" i="0" u="none" strike="noStrike" baseline="0" dirty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Submental </a:t>
            </a:r>
            <a:r>
              <a:rPr lang="en-US" sz="2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branch of facial </a:t>
            </a:r>
            <a:r>
              <a:rPr lang="en-US" sz="2400" b="0" i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artery</a:t>
            </a:r>
            <a:endParaRPr lang="en-US" sz="24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="" xmlns:a16="http://schemas.microsoft.com/office/drawing/2014/main" id="{58DB5D9D-901E-49F7-8E1B-6BD3EE4E45DE}"/>
              </a:ext>
            </a:extLst>
          </p:cNvPr>
          <p:cNvSpPr txBox="1">
            <a:spLocks/>
          </p:cNvSpPr>
          <p:nvPr/>
        </p:nvSpPr>
        <p:spPr>
          <a:xfrm>
            <a:off x="138394" y="304800"/>
            <a:ext cx="8867216" cy="304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i="0" u="none" strike="noStrike" baseline="0" dirty="0" smtClean="0">
                <a:solidFill>
                  <a:srgbClr val="2600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SUPRAHYOID STRUCTURES</a:t>
            </a:r>
            <a:endParaRPr lang="en-GB" sz="3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D:\Dr PRAVEEN  ANATOMY COMPLETE\PRAVEENS ANATOMY WORLD 3.3.2024\PRAVEENS ANATOMY WORLD 22.7.2025\1. ATLAS\2. GROSS ANATOMY\5. HEAD AND NECK\5 Anterior region of the neck\8. neck midline str-pk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2003976"/>
            <a:ext cx="4343400" cy="35821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42094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D:\Dr PRAVEEN  ANATOMY COMPLETE\PRAVEENS ANATOMY WORLD 3.3.2024\PRAVEENS ANATOMY WORLD 22.7.2025\1. ATLAS\2. GROSS ANATOMY\5. HEAD AND NECK\5 Anterior region of the neck\8. neck midline str-pk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885" y="87882"/>
            <a:ext cx="8208907" cy="67701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20040"/>
            <a:ext cx="6477000" cy="59436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33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SUBMENTAL TRIANGLE</a:t>
            </a:r>
            <a:endParaRPr lang="en-US" sz="3600" dirty="0">
              <a:solidFill>
                <a:srgbClr val="33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D:\Dr PRAVEEN  ANATOMY COMPLETE\PRAVEENS ANATOMY WORLD 3.3.2024\PRAVEENS ANATOMY WORLD 22.7.2025\1. ATLAS\2. GROSS ANATOMY\5. HEAD AND NECK\5 Anterior region of the neck\25.1 submental-triangl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71800"/>
            <a:ext cx="4246283" cy="2209800"/>
          </a:xfrm>
          <a:prstGeom prst="rect">
            <a:avLst/>
          </a:prstGeom>
          <a:noFill/>
        </p:spPr>
      </p:pic>
      <p:pic>
        <p:nvPicPr>
          <p:cNvPr id="5123" name="Picture 3" descr="D:\Dr PRAVEEN  ANATOMY COMPLETE\PRAVEENS ANATOMY WORLD 3.3.2024\PRAVEENS ANATOMY WORLD 22.7.2025\1. ATLAS\2. GROSS ANATOMY\5. HEAD AND NECK\5 Anterior region of the neck\27.1 submandibular-triangle-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914400"/>
            <a:ext cx="5181600" cy="55716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864" y="1295400"/>
            <a:ext cx="3875936" cy="5475961"/>
          </a:xfrm>
        </p:spPr>
        <p:txBody>
          <a:bodyPr>
            <a:noAutofit/>
          </a:bodyPr>
          <a:lstStyle/>
          <a:p>
            <a:pPr marL="457200" indent="-457200" algn="just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2400" b="0" u="none" strike="noStrike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Infrahyoid</a:t>
            </a:r>
            <a:r>
              <a:rPr lang="en-US" sz="2400" b="0" u="none" strike="noStrik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muscle:</a:t>
            </a:r>
            <a:endParaRPr lang="en-IN" sz="2400" b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US" sz="2400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Thyrohyoid membrane</a:t>
            </a:r>
            <a:r>
              <a:rPr lang="en-US" sz="2400" b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400" b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IN" sz="2400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Thyroid cartilage</a:t>
            </a:r>
          </a:p>
          <a:p>
            <a:pPr marL="457200" indent="-457200" algn="just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IN" sz="2400" b="0" u="none" strike="noStrike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Cricothyroid</a:t>
            </a:r>
            <a:r>
              <a:rPr lang="en-IN" sz="2400" b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membrane</a:t>
            </a:r>
          </a:p>
          <a:p>
            <a:pPr marL="457200" indent="-457200" algn="just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IN" sz="2400" b="0" u="none" strike="noStrike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Cricoid</a:t>
            </a:r>
            <a:r>
              <a:rPr lang="en-IN" sz="2400" b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cartilage</a:t>
            </a:r>
            <a:endParaRPr lang="en-IN" sz="2400" b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IN" sz="2400" b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Cricothyroid</a:t>
            </a:r>
            <a:r>
              <a:rPr lang="en-IN" sz="2400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400" b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muscle</a:t>
            </a:r>
          </a:p>
          <a:p>
            <a:pPr marL="457200" indent="-457200" algn="just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I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First Tracheal Ring</a:t>
            </a:r>
            <a:endParaRPr lang="en-IN" sz="2400" b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IN" sz="2400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Thyroid </a:t>
            </a:r>
            <a:r>
              <a:rPr lang="en-IN" sz="2400" b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gland (Isthmus)</a:t>
            </a:r>
            <a:endParaRPr lang="en-IN" sz="2400" b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IN" sz="2400" b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Trachea</a:t>
            </a:r>
          </a:p>
          <a:p>
            <a:pPr marL="457200" indent="-457200" algn="just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IN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Inferior Thyroid Veins</a:t>
            </a:r>
          </a:p>
          <a:p>
            <a:pPr marL="457200" indent="-457200" algn="just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IN" sz="24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Thyroidea</a:t>
            </a:r>
            <a:r>
              <a:rPr lang="en-IN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IN" sz="24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Ima</a:t>
            </a:r>
            <a:r>
              <a:rPr lang="en-IN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Artery</a:t>
            </a:r>
          </a:p>
          <a:p>
            <a:pPr marL="457200" indent="-457200" algn="just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IN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Jugular Venous Arch</a:t>
            </a:r>
          </a:p>
          <a:p>
            <a:pPr marL="457200" indent="-457200" algn="just">
              <a:lnSpc>
                <a:spcPct val="100000"/>
              </a:lnSpc>
              <a:spcBef>
                <a:spcPts val="300"/>
              </a:spcBef>
              <a:buFont typeface="+mj-lt"/>
              <a:buAutoNum type="arabicPeriod"/>
            </a:pPr>
            <a:r>
              <a:rPr lang="en-IN" sz="24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Suprasternal</a:t>
            </a:r>
            <a:r>
              <a:rPr lang="en-IN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Notch</a:t>
            </a:r>
            <a:endParaRPr lang="en-GB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="" xmlns:a16="http://schemas.microsoft.com/office/drawing/2014/main" id="{58DB5D9D-901E-49F7-8E1B-6BD3EE4E45DE}"/>
              </a:ext>
            </a:extLst>
          </p:cNvPr>
          <p:cNvSpPr txBox="1">
            <a:spLocks/>
          </p:cNvSpPr>
          <p:nvPr/>
        </p:nvSpPr>
        <p:spPr>
          <a:xfrm>
            <a:off x="138394" y="304800"/>
            <a:ext cx="8867216" cy="53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 smtClean="0">
                <a:solidFill>
                  <a:srgbClr val="FF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INFRARAHYOID STRUCTURES</a:t>
            </a:r>
            <a:endParaRPr lang="en-GB" sz="3600" dirty="0">
              <a:solidFill>
                <a:srgbClr val="FF66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D:\Dr PRAVEEN  ANATOMY COMPLETE\PRAVEENS ANATOMY WORLD 3.3.2024\PRAVEENS ANATOMY WORLD 22.7.2025\1. ATLAS\2. GROSS ANATOMY\5. HEAD AND NECK\5 Anterior region of the neck\8. neck midline str-pk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4722" y="1447800"/>
            <a:ext cx="4989278" cy="4114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55813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INFRAHYOID  MUSCLES</a:t>
            </a:r>
            <a:endParaRPr lang="en-US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D:\Dr PRAVEEN  ANATOMY COMPLETE\PRAVEENS ANATOMY WORLD 3.3.2024\PRAVEENS ANATOMY WORLD 22.7.2025\1. ATLAS\2. GROSS ANATOMY\5. HEAD AND NECK\5 Anterior region of the neck\1110_Muscle_of_the_Anterior_Nec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0917" y="1371600"/>
            <a:ext cx="6576683" cy="54942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INFRAHYOID  MUSCLES</a:t>
            </a:r>
            <a:endParaRPr lang="en-US" dirty="0"/>
          </a:p>
        </p:txBody>
      </p:sp>
      <p:pic>
        <p:nvPicPr>
          <p:cNvPr id="2051" name="Picture 3" descr="D:\Dr PRAVEEN  ANATOMY COMPLETE\PRAVEENS ANATOMY WORLD 3.3.2024\PRAVEENS ANATOMY WORLD 22.7.2025\1. ATLAS\2. GROSS ANATOMY\5. HEAD AND NECK\5 Anterior region of the neck\11 INFRAHYOID M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1700" y="1727994"/>
            <a:ext cx="6350000" cy="4610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2390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dirty="0" smtClean="0"/>
              <a:t>MIDLINE  NECK STRUCTURES</a:t>
            </a:r>
            <a:br>
              <a:rPr lang="en-US" sz="3100" dirty="0" smtClean="0"/>
            </a:br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THYROHYOID MEMBRANE</a:t>
            </a:r>
            <a:endParaRPr lang="en-US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D:\Dr PRAVEEN  ANATOMY COMPLETE\PRAVEENS ANATOMY WORLD 3.3.2024\PRAVEENS ANATOMY WORLD 22.7.2025\1. ATLAS\2. GROSS ANATOMY\5. HEAD AND NECK\5 Anterior region of the neck\8. neck midline str-pk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7674" y="1018985"/>
            <a:ext cx="7079925" cy="58390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9160"/>
          </a:xfrm>
        </p:spPr>
        <p:txBody>
          <a:bodyPr/>
          <a:lstStyle/>
          <a:p>
            <a:pPr algn="ctr"/>
            <a:r>
              <a:rPr lang="en-US" sz="40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Thyrohyoid</a:t>
            </a:r>
            <a:r>
              <a:rPr lang="en-US" sz="4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membrane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239000" cy="500793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800" dirty="0" smtClean="0">
                <a:solidFill>
                  <a:srgbClr val="3399FF"/>
                </a:solidFill>
                <a:latin typeface="Arial" pitchFamily="34" charset="0"/>
                <a:cs typeface="Arial" pitchFamily="34" charset="0"/>
              </a:rPr>
              <a:t>    Pierced by</a:t>
            </a:r>
          </a:p>
          <a:p>
            <a:pPr algn="just"/>
            <a:r>
              <a:rPr lang="en-US" sz="2800" dirty="0" smtClean="0">
                <a:latin typeface="Arial" pitchFamily="34" charset="0"/>
                <a:cs typeface="Arial" pitchFamily="34" charset="0"/>
              </a:rPr>
              <a:t> Internal laryngeal nerve and</a:t>
            </a:r>
          </a:p>
          <a:p>
            <a:pPr algn="just"/>
            <a:r>
              <a:rPr lang="en-US" sz="2800" dirty="0" smtClean="0">
                <a:latin typeface="Arial" pitchFamily="34" charset="0"/>
                <a:cs typeface="Arial" pitchFamily="34" charset="0"/>
              </a:rPr>
              <a:t> Superior laryngeal vessels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b="1" dirty="0" smtClean="0">
                <a:solidFill>
                  <a:srgbClr val="3399FF"/>
                </a:solidFill>
                <a:latin typeface="Arial" pitchFamily="34" charset="0"/>
                <a:cs typeface="Arial" pitchFamily="34" charset="0"/>
              </a:rPr>
              <a:t>Median </a:t>
            </a:r>
            <a:r>
              <a:rPr lang="en-US" b="1" dirty="0" err="1" smtClean="0">
                <a:solidFill>
                  <a:srgbClr val="3399FF"/>
                </a:solidFill>
                <a:latin typeface="Arial" pitchFamily="34" charset="0"/>
                <a:cs typeface="Arial" pitchFamily="34" charset="0"/>
              </a:rPr>
              <a:t>Thyrohyoid</a:t>
            </a:r>
            <a:r>
              <a:rPr lang="en-US" b="1" dirty="0" smtClean="0">
                <a:solidFill>
                  <a:srgbClr val="3399FF"/>
                </a:solidFill>
                <a:latin typeface="Arial" pitchFamily="34" charset="0"/>
                <a:cs typeface="Arial" pitchFamily="34" charset="0"/>
              </a:rPr>
              <a:t> Ligament-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3399FF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Midline Thickening of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Thyrohyoid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membrane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It connects upper border of Thyroid cartilage to  upper border of body of hyoid bone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Subhyoid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Bursa- membrane is separated by hyoid bone by this</a:t>
            </a:r>
          </a:p>
          <a:p>
            <a:pPr algn="just">
              <a:buNone/>
            </a:pPr>
            <a:r>
              <a:rPr lang="en-US" b="1" dirty="0" smtClean="0">
                <a:solidFill>
                  <a:srgbClr val="3399FF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buNone/>
            </a:pPr>
            <a:endParaRPr lang="en-US" b="1" dirty="0" smtClean="0">
              <a:solidFill>
                <a:srgbClr val="3399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THYROID CARTILAGE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D:\Dr PRAVEEN  ANATOMY COMPLETE\PRAVEENS ANATOMY WORLD 3.3.2024\PRAVEENS ANATOMY WORLD 22.7.2025\1. ATLAS\2. GROSS ANATOMY\5. HEAD AND NECK\16 larynx\Anatomy-of-Larynx-Pre-epiglottic-space-Dr-Rahul-Bagla-1536x8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9059523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70560"/>
          </a:xfrm>
        </p:spPr>
        <p:txBody>
          <a:bodyPr/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THYROID CARTILAGE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7239000" cy="5541336"/>
          </a:xfrm>
        </p:spPr>
        <p:txBody>
          <a:bodyPr/>
          <a:lstStyle/>
          <a:p>
            <a:pPr algn="just"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Angle of Thyroid cartilage – Forms Laryngeal Prominence which is prominent in adult males called </a:t>
            </a:r>
            <a:r>
              <a:rPr lang="en-US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Adam’s Apple.</a:t>
            </a:r>
          </a:p>
          <a:p>
            <a:pPr algn="just"/>
            <a:r>
              <a:rPr lang="en-US" dirty="0" smtClean="0">
                <a:latin typeface="Arial" pitchFamily="34" charset="0"/>
                <a:cs typeface="Arial" pitchFamily="34" charset="0"/>
              </a:rPr>
              <a:t>Upper Border is Notched- Lies opposite </a:t>
            </a:r>
            <a:r>
              <a:rPr lang="en-US" dirty="0" smtClean="0">
                <a:solidFill>
                  <a:srgbClr val="FF00FF"/>
                </a:solidFill>
                <a:latin typeface="Arial" pitchFamily="34" charset="0"/>
                <a:cs typeface="Arial" pitchFamily="34" charset="0"/>
              </a:rPr>
              <a:t>C4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vertebra.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D:\Dr PRAVEEN  ANATOMY COMPLETE\PRAVEENS ANATOMY WORLD 3.3.2024\PRAVEENS ANATOMY WORLD 22.7.2025\1. ATLAS\2. GROSS ANATOMY\5. HEAD AND NECK\16 larynx\9781604062731_c002_f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3581400"/>
            <a:ext cx="4648200" cy="304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9436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33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CRICOID  CARTILAGE</a:t>
            </a:r>
            <a:endParaRPr lang="en-US" dirty="0">
              <a:solidFill>
                <a:srgbClr val="33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D:\Dr PRAVEEN  ANATOMY COMPLETE\PRAVEENS ANATOMY WORLD 3.3.2024\PRAVEENS ANATOMY WORLD 22.7.2025\1. ATLAS\2. GROSS ANATOMY\5. HEAD AND NECK\16 larynx\9781604062731_c002_f00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537" y="2432477"/>
            <a:ext cx="4133039" cy="3358723"/>
          </a:xfrm>
          <a:prstGeom prst="rect">
            <a:avLst/>
          </a:prstGeom>
          <a:noFill/>
        </p:spPr>
      </p:pic>
      <p:pic>
        <p:nvPicPr>
          <p:cNvPr id="2051" name="Picture 3" descr="D:\Dr PRAVEEN  ANATOMY COMPLETE\PRAVEENS ANATOMY WORLD 3.3.2024\PRAVEENS ANATOMY WORLD 22.7.2025\1. ATLAS\2. GROSS ANATOMY\5. HEAD AND NECK\16 larynx\9781604062731_c002_f00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21932" y="1600200"/>
            <a:ext cx="3757797" cy="4953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916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33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CRICOID  CARTILAGE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Most Important landmark in front of neck as-</a:t>
            </a:r>
          </a:p>
          <a:p>
            <a:pPr algn="just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Junction of Larynx and Trachea</a:t>
            </a:r>
          </a:p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Junction of Pharynx and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Oesophagus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dirty="0" smtClean="0">
                <a:latin typeface="Arial" pitchFamily="34" charset="0"/>
                <a:cs typeface="Arial" pitchFamily="34" charset="0"/>
              </a:rPr>
              <a:t>Carotid Tubercle- Anterior tubercle of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Transvere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processof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C6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vertbra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against which common carotid artery can be compressed.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75A41D5-6D69-E226-BF62-E8B92ADC29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8" y="312706"/>
            <a:ext cx="9117012" cy="580839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354502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sz="40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Cricothyroid</a:t>
            </a:r>
            <a:r>
              <a:rPr lang="en-IN" sz="4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membrane</a:t>
            </a:r>
            <a:br>
              <a:rPr lang="en-IN" sz="4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D:\Dr PRAVEEN  ANATOMY COMPLETE\PRAVEENS ANATOMY WORLD 3.3.2024\PRAVEENS ANATOMY WORLD 22.7.2025\1. ATLAS\2. GROSS ANATOMY\5. HEAD AND NECK\5 Anterior region of the neck\1. midline nec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04316" y="2210340"/>
            <a:ext cx="6144768" cy="364540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85800" y="1295400"/>
            <a:ext cx="723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Median </a:t>
            </a:r>
            <a:r>
              <a:rPr lang="en-US" sz="2400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Cricothyroid</a:t>
            </a:r>
            <a:r>
              <a:rPr lang="en-US" sz="24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Ligament - Midline Thickening</a:t>
            </a:r>
            <a:endParaRPr lang="en-US" sz="24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CRICOTHYROID MUSCLE</a:t>
            </a:r>
            <a:endParaRPr lang="en-US" dirty="0">
              <a:solidFill>
                <a:srgbClr val="CC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D:\Dr PRAVEEN  ANATOMY COMPLETE\PRAVEENS ANATOMY WORLD 3.3.2024\PRAVEENS ANATOMY WORLD 22.7.2025\1. ATLAS\2. GROSS ANATOMY\5. HEAD AND NECK\16 larynx\9781604062731_c002_f0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3045" y="1524000"/>
            <a:ext cx="5842719" cy="4495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7056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THYROID GLAND</a:t>
            </a:r>
            <a:endParaRPr lang="en-US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D:\Dr PRAVEEN  ANATOMY COMPLETE\PRAVEENS ANATOMY WORLD 3.3.2024\PRAVEENS ANATOMY WORLD 22.7.2025\1. ATLAS\2. GROSS ANATOMY\5. HEAD AND NECK\5 Anterior region of the neck\119-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1282" y="1219200"/>
            <a:ext cx="5900092" cy="53231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Deep cervical fascia</a:t>
            </a:r>
            <a:endParaRPr lang="en-US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D:\Dr PRAVEEN  ANATOMY COMPLETE\PRAVEENS ANATOMY WORLD 3.3.2024\PRAVEENS ANATOMY WORLD 22.7.2025\1. ATLAS\2. GROSS ANATOMY\5. HEAD AND NECK\5 Anterior region of the neck\15. Pretracheal deep fasci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0158" y="1219200"/>
            <a:ext cx="6388841" cy="5571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70560"/>
          </a:xfrm>
        </p:spPr>
        <p:txBody>
          <a:bodyPr/>
          <a:lstStyle/>
          <a:p>
            <a:pPr algn="ctr"/>
            <a:r>
              <a:rPr lang="en-US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Pretracheal</a:t>
            </a:r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fascia</a:t>
            </a:r>
            <a:endParaRPr lang="en-US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D:\Dr PRAVEEN  ANATOMY COMPLETE\PRAVEENS ANATOMY WORLD 3.3.2024\PRAVEENS ANATOMY WORLD 22.7.2025\1. ATLAS\2. GROSS ANATOMY\5. HEAD AND NECK\5 Anterior region of the neck\16. Pretracheal fasci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237" y="1143000"/>
            <a:ext cx="5791763" cy="55600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9160"/>
          </a:xfrm>
        </p:spPr>
        <p:txBody>
          <a:bodyPr/>
          <a:lstStyle/>
          <a:p>
            <a:pPr algn="ctr"/>
            <a:r>
              <a:rPr lang="en-US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Pretracheal</a:t>
            </a:r>
            <a:r>
              <a:rPr lang="en-U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fascia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3581400" cy="4703136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Forms False capsule of Thyroid Gland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Forms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Suspensory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3399FF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en-US" dirty="0" smtClean="0">
                <a:solidFill>
                  <a:srgbClr val="3399FF"/>
                </a:solidFill>
                <a:latin typeface="Arial" pitchFamily="34" charset="0"/>
                <a:cs typeface="Arial" pitchFamily="34" charset="0"/>
              </a:rPr>
              <a:t>igament of Berry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– Attach Thyroid gland to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Cricoid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cartilage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D:\Dr PRAVEEN  ANATOMY COMPLETE\PRAVEENS ANATOMY WORLD 3.3.2024\PRAVEENS ANATOMY WORLD 22.7.2025\1. ATLAS\2. GROSS ANATOMY\5. HEAD AND NECK\5 Anterior region of the neck\16. Pretracheal fasc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75" y="1524000"/>
            <a:ext cx="4200525" cy="4114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>THYROID GLAND,</a:t>
            </a:r>
            <a:br>
              <a:rPr lang="en-US" dirty="0" smtClean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3399FF"/>
                </a:solidFill>
              </a:rPr>
              <a:t> JUGULAR VENOUS ARCH</a:t>
            </a:r>
            <a:endParaRPr lang="en-US" dirty="0">
              <a:solidFill>
                <a:srgbClr val="3399FF"/>
              </a:solidFill>
            </a:endParaRPr>
          </a:p>
        </p:txBody>
      </p:sp>
      <p:pic>
        <p:nvPicPr>
          <p:cNvPr id="5122" name="Picture 2" descr="D:\Dr PRAVEEN  ANATOMY COMPLETE\PRAVEENS ANATOMY WORLD 3.3.2024\PRAVEENS ANATOMY WORLD 22.7.2025\1. ATLAS\2. GROSS ANATOMY\5. HEAD AND NECK\5 Anterior region of the neck\2. midline nec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153328"/>
            <a:ext cx="5257800" cy="55971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0" y="304800"/>
            <a:ext cx="5410200" cy="533400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IN" sz="3600" b="1" i="0" u="none" strike="noStrike" baseline="0" dirty="0" smtClean="0">
                <a:solidFill>
                  <a:srgbClr val="2600D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CLINICAL  ANATOMY</a:t>
            </a:r>
            <a:endParaRPr lang="en-GB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18F22805-D384-4D8B-8AAD-359EE5CE6BEC}"/>
              </a:ext>
            </a:extLst>
          </p:cNvPr>
          <p:cNvSpPr txBox="1">
            <a:spLocks/>
          </p:cNvSpPr>
          <p:nvPr/>
        </p:nvSpPr>
        <p:spPr>
          <a:xfrm>
            <a:off x="381000" y="1523999"/>
            <a:ext cx="4114800" cy="5334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Common anterior midline swelling includes </a:t>
            </a:r>
          </a:p>
          <a:p>
            <a:pPr marL="971550" lvl="1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800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nlarged submental lymph nodes </a:t>
            </a:r>
          </a:p>
          <a:p>
            <a:pPr marL="971550" lvl="1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800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hyroglossal cyst </a:t>
            </a:r>
          </a:p>
          <a:p>
            <a:pPr marL="971550" lvl="1" indent="-514350">
              <a:lnSpc>
                <a:spcPct val="100000"/>
              </a:lnSpc>
              <a:buFont typeface="+mj-lt"/>
              <a:buAutoNum type="arabicPeriod"/>
            </a:pPr>
            <a:r>
              <a:rPr lang="en-I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IN" sz="2800" b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oitre</a:t>
            </a:r>
            <a:endParaRPr lang="en-IN" sz="2800" b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D4CD7A0-A8F5-184C-381F-E58687849A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009" y="1447800"/>
            <a:ext cx="3946991" cy="46802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1209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/>
          <a:lstStyle/>
          <a:p>
            <a:r>
              <a:rPr lang="en-US" dirty="0" smtClean="0"/>
              <a:t>COMMON MIDLINE SWELLINGS</a:t>
            </a:r>
            <a:endParaRPr lang="en-US" dirty="0"/>
          </a:p>
        </p:txBody>
      </p:sp>
      <p:pic>
        <p:nvPicPr>
          <p:cNvPr id="6146" name="Picture 2" descr="D:\Dr PRAVEEN  ANATOMY COMPLETE\PRAVEENS ANATOMY WORLD 3.3.2024\PRAVEENS ANATOMY WORLD 22.7.2025\1. ATLAS\2. GROSS ANATOMY\5. HEAD AND NECK\5 Anterior region of the neck\213-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5554" y="1447800"/>
            <a:ext cx="5911046" cy="52673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GOITRE</a:t>
            </a:r>
            <a:endParaRPr lang="en-US" dirty="0"/>
          </a:p>
        </p:txBody>
      </p:sp>
      <p:pic>
        <p:nvPicPr>
          <p:cNvPr id="2050" name="Picture 2" descr="D:\Dr PRAVEEN  ANATOMY COMPLETE\PRAVEENS ANATOMY WORLD 3.3.2024\PRAVEENS ANATOMY WORLD 22.7.2025\1. ATLAS\2. GROSS ANATOMY\5. HEAD AND NECK\5 Anterior region of the neck\Screenshot 2026-03-12 14484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4611725" cy="2625518"/>
          </a:xfrm>
          <a:prstGeom prst="rect">
            <a:avLst/>
          </a:prstGeom>
          <a:noFill/>
        </p:spPr>
      </p:pic>
      <p:pic>
        <p:nvPicPr>
          <p:cNvPr id="2051" name="Picture 3" descr="D:\Dr PRAVEEN  ANATOMY COMPLETE\PRAVEENS ANATOMY WORLD 3.3.2024\PRAVEENS ANATOMY WORLD 22.7.2025\1. ATLAS\2. GROSS ANATOMY\5. HEAD AND NECK\5 Anterior region of the neck\14. goitr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505200"/>
            <a:ext cx="4267200" cy="2844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/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Tracheostomy</a:t>
            </a:r>
            <a:r>
              <a:rPr lang="en-US" sz="4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Tracheostomy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is a surgical procedure that creates an opening (stoma) in the neck and directly into the trachea (windpipe) to facilitate breathing. </a:t>
            </a:r>
          </a:p>
          <a:p>
            <a:pPr algn="just"/>
            <a:r>
              <a:rPr lang="en-US" sz="2800" dirty="0" smtClean="0">
                <a:latin typeface="Arial" pitchFamily="34" charset="0"/>
                <a:cs typeface="Arial" pitchFamily="34" charset="0"/>
              </a:rPr>
              <a:t>A tube is inserted to bypass upper airway obstructions, allow for long-term mechanical ventilation, or manage secretions. </a:t>
            </a:r>
          </a:p>
          <a:p>
            <a:pPr algn="just"/>
            <a:r>
              <a:rPr lang="en-US" sz="2800" dirty="0" smtClean="0">
                <a:latin typeface="Arial" pitchFamily="34" charset="0"/>
                <a:cs typeface="Arial" pitchFamily="34" charset="0"/>
              </a:rPr>
              <a:t>It is used for both temporary emergencies and permanent, long-term conditions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TRACHEOSTOMY</a:t>
            </a:r>
            <a:endParaRPr lang="en-US" dirty="0"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 descr="D:\Dr PRAVEEN  ANATOMY COMPLETE\PRAVEENS ANATOMY WORLD 3.3.2024\PRAVEENS ANATOMY WORLD 22.7.2025\1. ATLAS\2. GROSS ANATOMY\5. HEAD AND NECK\5 Anterior region of the neck\11 TRACHEOSTOMY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932" y="1680040"/>
            <a:ext cx="6525536" cy="47060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33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OF TRACHEOSTOMY</a:t>
            </a:r>
            <a:endParaRPr lang="en-US" dirty="0">
              <a:solidFill>
                <a:srgbClr val="33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 descr="D:\Dr PRAVEEN  ANATOMY COMPLETE\PRAVEENS ANATOMY WORLD 3.3.2024\PRAVEENS ANATOMY WORLD 22.7.2025\1. ATLAS\2. GROSS ANATOMY\5. HEAD AND NECK\5 Anterior region of the neck\12 TYPES OF TRACHEOSTOM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295400"/>
            <a:ext cx="6792798" cy="5346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Cut  throat  wounds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9" name="Picture 3" descr="D:\Dr PRAVEEN  ANATOMY COMPLETE\PRAVEENS ANATOMY WORLD 3.3.2024\PRAVEENS ANATOMY WORLD 22.7.2025\1. ATLAS\2. GROSS ANATOMY\5. HEAD AND NECK\5 Anterior region of the neck\cut throa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00200" y="1676400"/>
            <a:ext cx="4876800" cy="487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Dr PRAVEEN  ANATOMY COMPLETE\PRAVEENS ANATOMY WORLD 3.3.2024\PRAVEENS ANATOMY WORLD 22.7.2025\1. ATLAS\2. GROSS ANATOMY\5. HEAD AND NECK\5 Anterior region of the neck\482132990_564188320006813_4537465768036776326_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1" y="152400"/>
            <a:ext cx="6233678" cy="6654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Bodoni MT Black" pitchFamily="18" charset="0"/>
              </a:rPr>
              <a:t>THANK  YOU</a:t>
            </a:r>
            <a:endParaRPr lang="en-IN" b="1" dirty="0">
              <a:solidFill>
                <a:srgbClr val="FF0000"/>
              </a:solidFill>
              <a:latin typeface="Bodoni MT Black" pitchFamily="18" charset="0"/>
            </a:endParaRPr>
          </a:p>
        </p:txBody>
      </p:sp>
      <p:pic>
        <p:nvPicPr>
          <p:cNvPr id="55298" name="Picture 2" descr="C:\My Documents\..Praveen MY CLASS 2011\.Head and Neck\Face class\smile-quotes-graphics-1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6773" y="1495541"/>
            <a:ext cx="4952999" cy="4952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194</TotalTime>
  <Words>450</Words>
  <Application>Microsoft Office PowerPoint</Application>
  <PresentationFormat>On-screen Show (4:3)</PresentationFormat>
  <Paragraphs>101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Opulent</vt:lpstr>
      <vt:lpstr>GROSS ANATOMY - head and neck anterior  midline  structures  of  neck</vt:lpstr>
      <vt:lpstr>Slide 2</vt:lpstr>
      <vt:lpstr>MIDLINE  NECK STRUCTURES</vt:lpstr>
      <vt:lpstr>Slide 4</vt:lpstr>
      <vt:lpstr>Slide 5</vt:lpstr>
      <vt:lpstr>PLATYSMA  AND  DCF</vt:lpstr>
      <vt:lpstr>Slide 7</vt:lpstr>
      <vt:lpstr>Slide 8</vt:lpstr>
      <vt:lpstr>Hyoid bone</vt:lpstr>
      <vt:lpstr>Slide 10</vt:lpstr>
      <vt:lpstr>Slide 11</vt:lpstr>
      <vt:lpstr>Slide 12</vt:lpstr>
      <vt:lpstr>SUBMENTAL TRIANGLE</vt:lpstr>
      <vt:lpstr>Slide 14</vt:lpstr>
      <vt:lpstr>INFRAHYOID  MUSCLES</vt:lpstr>
      <vt:lpstr>INFRAHYOID  MUSCLES</vt:lpstr>
      <vt:lpstr>MIDLINE  NECK STRUCTURES THYROHYOID MEMBRANE</vt:lpstr>
      <vt:lpstr>Thyrohyoid membrane</vt:lpstr>
      <vt:lpstr>THYROID CARTILAGE</vt:lpstr>
      <vt:lpstr>THYROID CARTILAGE</vt:lpstr>
      <vt:lpstr>CRICOID  CARTILAGE</vt:lpstr>
      <vt:lpstr>CRICOID  CARTILAGE</vt:lpstr>
      <vt:lpstr>Slide 23</vt:lpstr>
      <vt:lpstr>Cricothyroid  membrane </vt:lpstr>
      <vt:lpstr>CRICOTHYROID MUSCLE</vt:lpstr>
      <vt:lpstr>THYROID GLAND</vt:lpstr>
      <vt:lpstr>Deep cervical fascia</vt:lpstr>
      <vt:lpstr>Pretracheal  fascia</vt:lpstr>
      <vt:lpstr>Pretracheal  fascia</vt:lpstr>
      <vt:lpstr>THYROID GLAND,  JUGULAR VENOUS ARCH</vt:lpstr>
      <vt:lpstr>Slide 31</vt:lpstr>
      <vt:lpstr>COMMON MIDLINE SWELLINGS</vt:lpstr>
      <vt:lpstr>GOITRE</vt:lpstr>
      <vt:lpstr>Tracheostomy:</vt:lpstr>
      <vt:lpstr>TRACHEOSTOMY</vt:lpstr>
      <vt:lpstr>TYPES OF TRACHEOSTOMY</vt:lpstr>
      <vt:lpstr>Cut  throat  wounds</vt:lpstr>
      <vt:lpstr>Slide 38</vt:lpstr>
      <vt:lpstr>THANK 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GROSS ANATOMY - head and neck anterior  midline  structures  of  neck</dc:title>
  <dc:creator>DELL</dc:creator>
  <cp:lastModifiedBy>DELL</cp:lastModifiedBy>
  <cp:revision>46</cp:revision>
  <dcterms:created xsi:type="dcterms:W3CDTF">2006-08-16T00:00:00Z</dcterms:created>
  <dcterms:modified xsi:type="dcterms:W3CDTF">2026-03-12T10:05:06Z</dcterms:modified>
</cp:coreProperties>
</file>