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57"/>
  </p:notesMasterIdLst>
  <p:sldIdLst>
    <p:sldId id="752" r:id="rId2"/>
    <p:sldId id="605" r:id="rId3"/>
    <p:sldId id="729" r:id="rId4"/>
    <p:sldId id="709" r:id="rId5"/>
    <p:sldId id="762" r:id="rId6"/>
    <p:sldId id="748" r:id="rId7"/>
    <p:sldId id="710" r:id="rId8"/>
    <p:sldId id="712" r:id="rId9"/>
    <p:sldId id="713" r:id="rId10"/>
    <p:sldId id="763" r:id="rId11"/>
    <p:sldId id="739" r:id="rId12"/>
    <p:sldId id="756" r:id="rId13"/>
    <p:sldId id="730" r:id="rId14"/>
    <p:sldId id="750" r:id="rId15"/>
    <p:sldId id="754" r:id="rId16"/>
    <p:sldId id="755" r:id="rId17"/>
    <p:sldId id="740" r:id="rId18"/>
    <p:sldId id="751" r:id="rId19"/>
    <p:sldId id="764" r:id="rId20"/>
    <p:sldId id="757" r:id="rId21"/>
    <p:sldId id="753" r:id="rId22"/>
    <p:sldId id="765" r:id="rId23"/>
    <p:sldId id="732" r:id="rId24"/>
    <p:sldId id="715" r:id="rId25"/>
    <p:sldId id="741" r:id="rId26"/>
    <p:sldId id="759" r:id="rId27"/>
    <p:sldId id="716" r:id="rId28"/>
    <p:sldId id="766" r:id="rId29"/>
    <p:sldId id="749" r:id="rId30"/>
    <p:sldId id="767" r:id="rId31"/>
    <p:sldId id="718" r:id="rId32"/>
    <p:sldId id="760" r:id="rId33"/>
    <p:sldId id="768" r:id="rId34"/>
    <p:sldId id="761" r:id="rId35"/>
    <p:sldId id="719" r:id="rId36"/>
    <p:sldId id="743" r:id="rId37"/>
    <p:sldId id="720" r:id="rId38"/>
    <p:sldId id="722" r:id="rId39"/>
    <p:sldId id="769" r:id="rId40"/>
    <p:sldId id="728" r:id="rId41"/>
    <p:sldId id="771" r:id="rId42"/>
    <p:sldId id="772" r:id="rId43"/>
    <p:sldId id="724" r:id="rId44"/>
    <p:sldId id="744" r:id="rId45"/>
    <p:sldId id="735" r:id="rId46"/>
    <p:sldId id="745" r:id="rId47"/>
    <p:sldId id="736" r:id="rId48"/>
    <p:sldId id="725" r:id="rId49"/>
    <p:sldId id="746" r:id="rId50"/>
    <p:sldId id="737" r:id="rId51"/>
    <p:sldId id="738" r:id="rId52"/>
    <p:sldId id="747" r:id="rId53"/>
    <p:sldId id="726" r:id="rId54"/>
    <p:sldId id="727" r:id="rId55"/>
    <p:sldId id="770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AE30"/>
    <a:srgbClr val="0066FF"/>
    <a:srgbClr val="FF0066"/>
    <a:srgbClr val="00CCFF"/>
    <a:srgbClr val="0AA67D"/>
    <a:srgbClr val="A2780E"/>
    <a:srgbClr val="FF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53760A-7940-4C97-ABCA-CC9A7C6701C8}" v="35" dt="2022-03-30T15:49:37.87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84" autoAdjust="0"/>
    <p:restoredTop sz="94688"/>
  </p:normalViewPr>
  <p:slideViewPr>
    <p:cSldViewPr snapToGrid="0">
      <p:cViewPr>
        <p:scale>
          <a:sx n="66" d="100"/>
          <a:sy n="66" d="100"/>
        </p:scale>
        <p:origin x="-996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2F347-2E19-4E77-8FC8-B862EDE3207F}" type="datetimeFigureOut">
              <a:rPr lang="en-IN" smtClean="0"/>
              <a:pPr/>
              <a:t>03-03-2026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E3D6C-4A69-4165-A9CC-46E01DAB079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7609980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8E01BB-40BD-48BC-8D82-7B3F09E016E3}" type="slidenum">
              <a:rPr lang="en-US" altLang="zh-CN"/>
              <a:pPr/>
              <a:t>6</a:t>
            </a:fld>
            <a:endParaRPr lang="en-US" altLang="zh-CN"/>
          </a:p>
        </p:txBody>
      </p:sp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4BFF8-0275-48D9-A2D6-45C604A01153}" type="slidenum">
              <a:rPr lang="en-US" altLang="zh-CN"/>
              <a:pPr/>
              <a:t>14</a:t>
            </a:fld>
            <a:endParaRPr lang="en-US" altLang="zh-CN"/>
          </a:p>
        </p:txBody>
      </p:sp>
      <p:sp>
        <p:nvSpPr>
          <p:cNvPr id="17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9F9F8C-D246-458F-BE72-0BB1E90DA65A}" type="slidenum">
              <a:rPr lang="en-US" altLang="zh-CN"/>
              <a:pPr/>
              <a:t>18</a:t>
            </a:fld>
            <a:endParaRPr lang="en-US" altLang="zh-CN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CA4E8AC-C228-476F-8D1D-B55882E06F7E}" type="slidenum">
              <a:rPr lang="en-US" altLang="zh-CN"/>
              <a:pPr/>
              <a:t>26</a:t>
            </a:fld>
            <a:endParaRPr lang="en-US" altLang="zh-CN"/>
          </a:p>
        </p:txBody>
      </p:sp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A782B5-1164-4DF0-BFC7-C402795DEA6B}" type="slidenum">
              <a:rPr lang="en-US" altLang="zh-CN"/>
              <a:pPr/>
              <a:t>29</a:t>
            </a:fld>
            <a:endParaRPr lang="en-US" altLang="zh-CN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7" name="Google Shape;547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E3D6C-4A69-4165-A9CC-46E01DAB0799}" type="slidenum">
              <a:rPr lang="en-IN" smtClean="0"/>
              <a:pPr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551938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E3D6C-4A69-4165-A9CC-46E01DAB0799}" type="slidenum">
              <a:rPr lang="en-IN" smtClean="0"/>
              <a:pPr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811818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E3D6C-4A69-4165-A9CC-46E01DAB0799}" type="slidenum">
              <a:rPr lang="en-IN" smtClean="0"/>
              <a:pPr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2645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E3D6C-4A69-4165-A9CC-46E01DAB0799}" type="slidenum">
              <a:rPr lang="en-IN" smtClean="0"/>
              <a:pPr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1943021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0E3D6C-4A69-4165-A9CC-46E01DAB0799}" type="slidenum">
              <a:rPr lang="en-IN" smtClean="0"/>
              <a:pPr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260719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3556000" y="0"/>
            <a:ext cx="8636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127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4489157" y="533400"/>
            <a:ext cx="68072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4472589" y="3539864"/>
            <a:ext cx="6819704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7828299" y="6557946"/>
            <a:ext cx="2669952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B484386-7527-034E-B81D-995DCD0A5398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3759200" y="6557946"/>
            <a:ext cx="3903629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0507845" y="6556248"/>
            <a:ext cx="784448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616342-D774-3F4F-AB0B-F835C93DFC39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2821838"/>
            <a:ext cx="8340651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2400" y="1905001"/>
            <a:ext cx="8340651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98984" y="6556810"/>
            <a:ext cx="2669952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EEDC67A-A7B3-1243-AB74-35EDAF8F47F1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13811" y="6556810"/>
            <a:ext cx="38608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78603" y="6555112"/>
            <a:ext cx="784448" cy="228600"/>
          </a:xfrm>
        </p:spPr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1744" y="1600201"/>
            <a:ext cx="469392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AAC913E-7955-174D-96FB-03BFFC2AA5EC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571744" y="5867400"/>
            <a:ext cx="469392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1744" y="1711840"/>
            <a:ext cx="469392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4E59F85-313F-104A-B1D9-EC290009E39D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330E60-8182-C54F-A53E-C8CB0AAA3698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A68E4E-5C21-7D4F-BE70-77644FF7EF08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86384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97416"/>
            <a:ext cx="786384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0"/>
            <a:ext cx="9652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36859FD-E00E-EC47-B591-35D72276D900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797292" y="1004669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795609" y="998817"/>
            <a:ext cx="5759369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85464" y="1143000"/>
            <a:ext cx="4572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85464" y="3283634"/>
            <a:ext cx="4572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7A546A-A27E-224F-A3A7-9F8EAD7FE3B2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884909" y="1041002"/>
            <a:ext cx="560832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5BD9BAB-64EE-9C4B-96F1-B8336B8BA84F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956"/>
            <a:ext cx="2032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657088" y="6557946"/>
            <a:ext cx="2669952" cy="226902"/>
          </a:xfrm>
        </p:spPr>
        <p:txBody>
          <a:bodyPr/>
          <a:lstStyle>
            <a:extLst/>
          </a:lstStyle>
          <a:p>
            <a:fld id="{D86E3C5F-6295-9342-A9B6-FDD783A7AE0A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9600" y="6556248"/>
            <a:ext cx="4876800" cy="228600"/>
          </a:xfrm>
        </p:spPr>
        <p:txBody>
          <a:bodyPr/>
          <a:lstStyle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39328" y="6553200"/>
            <a:ext cx="784448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7814"/>
            <a:ext cx="109728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>
              <a:defRPr/>
            </a:lvl1pPr>
          </a:lstStyle>
          <a:p>
            <a:fld id="{FF502C71-499E-46F4-9EBE-143AE7DB0F56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10871200" y="0"/>
            <a:ext cx="1320800" cy="6858000"/>
          </a:xfrm>
          <a:prstGeom prst="rect">
            <a:avLst/>
          </a:prstGeom>
          <a:blipFill>
            <a:blip r:embed="rId14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609600" y="1609416"/>
            <a:ext cx="9652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5661248" y="6557946"/>
            <a:ext cx="2669952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516A6C0-722E-8542-89E7-EC103DA3375B}" type="datetime1">
              <a:rPr lang="en-IN" smtClean="0"/>
              <a:pPr/>
              <a:t>03-03-2026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609600" y="6557946"/>
            <a:ext cx="48768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8335264" y="6556248"/>
            <a:ext cx="784448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11EAE33-7BDA-4151-8E97-DE52AE35CF8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100" b="1" dirty="0" smtClean="0">
                <a:solidFill>
                  <a:srgbClr val="00B0F0"/>
                </a:solidFill>
                <a:latin typeface="Arial Black" pitchFamily="34" charset="0"/>
              </a:rPr>
              <a:t>GROSS </a:t>
            </a:r>
            <a:r>
              <a:rPr lang="en-US" sz="3100" b="1" dirty="0" smtClean="0">
                <a:solidFill>
                  <a:srgbClr val="00B0F0"/>
                </a:solidFill>
                <a:latin typeface="Arial Black" pitchFamily="34" charset="0"/>
              </a:rPr>
              <a:t>ANATOMY - head and neck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6000" b="1" dirty="0" smtClean="0">
                <a:solidFill>
                  <a:srgbClr val="FF0000"/>
                </a:solidFill>
                <a:latin typeface="Algerian" pitchFamily="82" charset="0"/>
              </a:rPr>
              <a:t>scalp</a:t>
            </a:r>
            <a:endParaRPr lang="en-IN" sz="4000" b="1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9" name="Picture 2" descr="D:\digital_content\chapt13\art_library\color_art_library\13_0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09600" y="2623344"/>
            <a:ext cx="53848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685612" y="4648201"/>
            <a:ext cx="5306519" cy="170672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12AE30"/>
                </a:solidFill>
                <a:latin typeface="Arial" pitchFamily="34" charset="0"/>
                <a:cs typeface="Arial" pitchFamily="34" charset="0"/>
              </a:rPr>
              <a:t>Dr</a:t>
            </a:r>
            <a:r>
              <a:rPr lang="en-US" b="1" dirty="0" smtClean="0">
                <a:solidFill>
                  <a:srgbClr val="12AE30"/>
                </a:solidFill>
                <a:latin typeface="Arial" pitchFamily="34" charset="0"/>
                <a:cs typeface="Arial" pitchFamily="34" charset="0"/>
              </a:rPr>
              <a:t>. Praveen Kumar Kurrey</a:t>
            </a:r>
          </a:p>
          <a:p>
            <a:pPr>
              <a:buNone/>
            </a:pPr>
            <a:r>
              <a:rPr lang="en-US" b="1" dirty="0" smtClean="0">
                <a:solidFill>
                  <a:srgbClr val="12AE30"/>
                </a:solidFill>
                <a:latin typeface="Arial" pitchFamily="34" charset="0"/>
                <a:cs typeface="Arial" pitchFamily="34" charset="0"/>
              </a:rPr>
              <a:t>M.B.B.S., M.S.,BCME, </a:t>
            </a:r>
            <a:r>
              <a:rPr lang="en-US" b="1" dirty="0" smtClean="0">
                <a:solidFill>
                  <a:srgbClr val="12AE30"/>
                </a:solidFill>
                <a:latin typeface="Arial" pitchFamily="34" charset="0"/>
                <a:cs typeface="Arial" pitchFamily="34" charset="0"/>
              </a:rPr>
              <a:t>BCBR,CISP</a:t>
            </a:r>
            <a:endParaRPr lang="en-US" b="1" dirty="0" smtClean="0">
              <a:solidFill>
                <a:srgbClr val="12AE3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b="1" dirty="0" smtClean="0">
                <a:solidFill>
                  <a:srgbClr val="12AE30"/>
                </a:solidFill>
                <a:latin typeface="Arial" pitchFamily="34" charset="0"/>
                <a:cs typeface="Arial" pitchFamily="34" charset="0"/>
              </a:rPr>
              <a:t>Professor Anatomy</a:t>
            </a:r>
          </a:p>
        </p:txBody>
      </p:sp>
      <p:pic>
        <p:nvPicPr>
          <p:cNvPr id="11" name="Picture 4" descr="2007-05-28_02-44-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9587" y="2653258"/>
            <a:ext cx="5613876" cy="3687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93" y="835570"/>
            <a:ext cx="5871253" cy="506827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300"/>
              </a:spcBef>
              <a:buNone/>
            </a:pPr>
            <a:endParaRPr lang="en-IN" sz="32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100000"/>
              </a:lnSpc>
              <a:spcBef>
                <a:spcPts val="300"/>
              </a:spcBef>
              <a:buNone/>
            </a:pPr>
            <a:endParaRPr lang="en-IN" b="1" i="0" u="none" strike="noStrike" baseline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Soft  T</a:t>
            </a:r>
            <a:r>
              <a:rPr lang="en-US" sz="32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issue </a:t>
            </a:r>
            <a:r>
              <a:rPr lang="en-US" sz="3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covering of skull vault or skull </a:t>
            </a:r>
            <a:r>
              <a:rPr lang="en-IN" sz="32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E93379A-839D-23E6-57FD-B31F486DA2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86535" y="982872"/>
            <a:ext cx="6190060" cy="5875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4866024-9E78-82A2-6E6E-367D85B27E1B}"/>
              </a:ext>
            </a:extLst>
          </p:cNvPr>
          <p:cNvSpPr txBox="1"/>
          <p:nvPr/>
        </p:nvSpPr>
        <p:spPr>
          <a:xfrm>
            <a:off x="4825218" y="66129"/>
            <a:ext cx="23607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Bef>
                <a:spcPts val="300"/>
              </a:spcBef>
              <a:buNone/>
            </a:pPr>
            <a:r>
              <a:rPr lang="en-IN" sz="4000" b="1" i="0" u="none" strike="noStrike" baseline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anose="020B0604020202020204" pitchFamily="34" charset="0"/>
              </a:rPr>
              <a:t>SCALP</a:t>
            </a:r>
          </a:p>
        </p:txBody>
      </p:sp>
    </p:spTree>
    <p:extLst>
      <p:ext uri="{BB962C8B-B14F-4D97-AF65-F5344CB8AC3E}">
        <p14:creationId xmlns:p14="http://schemas.microsoft.com/office/powerpoint/2010/main" xmlns="" val="349816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63" y="1350498"/>
            <a:ext cx="4192172" cy="5331656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en-IN" b="1" u="none" strike="noStrike" baseline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Extent</a:t>
            </a:r>
            <a:r>
              <a:rPr lang="en-US" sz="2600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600" b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6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Anteriorly: Up to supraorbital margins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6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Posteriorly: Up </a:t>
            </a:r>
            <a:r>
              <a:rPr lang="en-US" sz="2600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2600" b="0" u="none" strike="noStrike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</a:t>
            </a:r>
            <a:r>
              <a:rPr lang="en-US" sz="26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occipital protuberance and </a:t>
            </a:r>
            <a:r>
              <a:rPr lang="en-IN" sz="26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superior nuchal line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en-US" sz="26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each side: Up to zygomatic arch and external acoustic </a:t>
            </a:r>
            <a:r>
              <a:rPr lang="en-US" sz="2600" b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meatus</a:t>
            </a:r>
            <a:r>
              <a:rPr lang="en-US" sz="26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4866024-9E78-82A2-6E6E-367D85B27E1B}"/>
              </a:ext>
            </a:extLst>
          </p:cNvPr>
          <p:cNvSpPr txBox="1"/>
          <p:nvPr/>
        </p:nvSpPr>
        <p:spPr>
          <a:xfrm>
            <a:off x="4037428" y="422031"/>
            <a:ext cx="31883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Bef>
                <a:spcPts val="300"/>
              </a:spcBef>
              <a:buNone/>
            </a:pPr>
            <a:r>
              <a:rPr lang="en-IN" sz="4400" b="1" i="0" u="none" strike="noStrike" baseline="0" dirty="0">
                <a:solidFill>
                  <a:srgbClr val="2600DA"/>
                </a:solidFill>
                <a:latin typeface="Algerian" pitchFamily="82" charset="0"/>
                <a:cs typeface="Arial" panose="020B0604020202020204" pitchFamily="34" charset="0"/>
              </a:rPr>
              <a:t>SCALP</a:t>
            </a:r>
          </a:p>
        </p:txBody>
      </p:sp>
      <p:pic>
        <p:nvPicPr>
          <p:cNvPr id="1027" name="Picture 3" descr="D:\Dr PRAVEEN  ANATOMY COMPLETE\PRAVEENS ANATOMY WORLD 3.3.2024\PRAVEENS ANATOMY WORLD 22.7.2025\1. ATLAS\2. GROSS ANATOMY\5. HEAD AND NECK\1 Scalp\6. extend-of-scalp-p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8400" y="1659988"/>
            <a:ext cx="6068481" cy="34206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0781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7" y="665398"/>
            <a:ext cx="5200764" cy="5486924"/>
          </a:xfrm>
        </p:spPr>
        <p:txBody>
          <a:bodyPr>
            <a:noAutofit/>
          </a:bodyPr>
          <a:lstStyle/>
          <a:p>
            <a:pPr marL="457200" lvl="1" indent="0">
              <a:lnSpc>
                <a:spcPct val="100000"/>
              </a:lnSpc>
              <a:buNone/>
            </a:pPr>
            <a:r>
              <a:rPr lang="en-US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ive </a:t>
            </a:r>
            <a:r>
              <a:rPr lang="en-US" sz="2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layers </a:t>
            </a:r>
            <a:endParaRPr lang="en-US" sz="2800" b="0" i="0" u="none" strike="noStrike" baseline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buNone/>
            </a:pPr>
            <a:endParaRPr lang="en-US" sz="28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IN" sz="2800" b="1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  <a:r>
              <a:rPr lang="en-IN" sz="2800" b="1" i="0" u="none" strike="noStrike" baseline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</a:t>
            </a:r>
            <a:endParaRPr lang="en-IN" sz="28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IN" sz="2800" b="1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--Superficial 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fascia (subcutaneous </a:t>
            </a:r>
            <a:r>
              <a:rPr lang="en-IN" sz="2800" b="1" i="0" u="none" strike="noStrike" baseline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onnective 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tissue)</a:t>
            </a:r>
          </a:p>
          <a:p>
            <a:pPr lvl="1">
              <a:lnSpc>
                <a:spcPct val="100000"/>
              </a:lnSpc>
            </a:pPr>
            <a:r>
              <a:rPr lang="en-IN" sz="2800" b="1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--Deep 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fascia 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IN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IN" sz="2800" b="0" i="0" u="none" strike="noStrike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picranial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sz="2800" b="1" i="0" u="none" strike="noStrike" baseline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IN" sz="2800" b="0" i="0" u="none" strike="noStrike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poneurosis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1">
              <a:lnSpc>
                <a:spcPct val="100000"/>
              </a:lnSpc>
            </a:pPr>
            <a:r>
              <a:rPr lang="en-IN" sz="2800" b="1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</a:t>
            </a:r>
            <a:r>
              <a:rPr lang="en-IN" sz="2800" b="1" i="0" u="none" strike="noStrike" baseline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oose </a:t>
            </a:r>
            <a:r>
              <a:rPr lang="en-IN" sz="2800" b="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areolar tissue</a:t>
            </a:r>
          </a:p>
          <a:p>
            <a:pPr lvl="1">
              <a:lnSpc>
                <a:spcPct val="100000"/>
              </a:lnSpc>
            </a:pPr>
            <a:r>
              <a:rPr lang="en-IN" sz="2800" b="1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IN" sz="2800" b="0" i="0" u="none" strike="noStrike" baseline="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IN" sz="2800" b="0" i="0" u="none" strike="noStrike" baseline="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IN" sz="2800" b="1" i="0" u="none" strike="noStrike" baseline="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IN" sz="2800" b="0" i="0" u="none" strike="noStrike" baseline="0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ericranium</a:t>
            </a:r>
            <a:endParaRPr lang="en-IN" sz="2800" b="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endParaRPr lang="en-GB" sz="2000" dirty="0">
              <a:solidFill>
                <a:schemeClr val="tx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5D45875-0120-CB0F-EF7D-19B0099AF01B}"/>
              </a:ext>
            </a:extLst>
          </p:cNvPr>
          <p:cNvSpPr txBox="1"/>
          <p:nvPr/>
        </p:nvSpPr>
        <p:spPr>
          <a:xfrm>
            <a:off x="5232178" y="323557"/>
            <a:ext cx="19836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Bef>
                <a:spcPts val="300"/>
              </a:spcBef>
              <a:buNone/>
            </a:pPr>
            <a:r>
              <a:rPr lang="en-IN" sz="3600" b="1" i="0" u="none" strike="noStrike" baseline="0" dirty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SCALP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63FDD02-8E29-D982-0B8E-A63EA0C345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3572" y="1430711"/>
            <a:ext cx="6349402" cy="4407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5956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88978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LAYERS OF SCALP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5</a:t>
            </a:fld>
            <a:endParaRPr lang="en-IN"/>
          </a:p>
        </p:txBody>
      </p:sp>
      <p:pic>
        <p:nvPicPr>
          <p:cNvPr id="2050" name="Picture 2" descr="D:\Dr PRAVEEN  ANATOMY COMPLETE\PRAVEENS ANATOMY WORLD 3.3.2024\PRAVEENS ANATOMY WORLD 22.7.2025\1. ATLAS\2. GROSS ANATOMY\5. HEAD AND NECK\1 Scalp\1. layer-of-scalp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681" y="1491175"/>
            <a:ext cx="10557269" cy="50221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502" name="Picture 6" descr="HN05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8018" y="404813"/>
            <a:ext cx="9313333" cy="6037262"/>
          </a:xfrm>
          <a:prstGeom prst="rect">
            <a:avLst/>
          </a:prstGeom>
          <a:noFill/>
          <a:ln w="12700">
            <a:solidFill>
              <a:schemeClr val="bg2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83F7F38-F75D-4380-70CA-C178DB0E4D8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9313" y="506437"/>
            <a:ext cx="11902687" cy="558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537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7F4B893-5B5B-65AE-F35B-C73142710F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249" y="1434895"/>
            <a:ext cx="11239502" cy="307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8504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Skin of scalp</a:t>
            </a:r>
            <a:br>
              <a:rPr lang="en-US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9416"/>
            <a:ext cx="9111175" cy="4846320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Very Thick and H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airy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 over forehead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dherent  to 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aponeurosis by dense superficial fascia</a:t>
            </a:r>
            <a:endParaRPr lang="en-IN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Hence,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difficult to separate skin from 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aponeurosis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ontains numerous hair follicles and associated sebaceous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glands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Sebaceous cyst Common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Sweating</a:t>
            </a:r>
            <a:endParaRPr lang="en-US" b="0" u="none" strike="noStrike" baseline="0" dirty="0">
              <a:solidFill>
                <a:srgbClr val="0073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03031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777240"/>
          </a:xfrm>
        </p:spPr>
        <p:txBody>
          <a:bodyPr/>
          <a:lstStyle/>
          <a:p>
            <a:pPr algn="ctr"/>
            <a:r>
              <a:rPr lang="en-US" dirty="0" smtClean="0"/>
              <a:t>SKIN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10</a:t>
            </a:fld>
            <a:endParaRPr lang="en-IN"/>
          </a:p>
        </p:txBody>
      </p:sp>
      <p:pic>
        <p:nvPicPr>
          <p:cNvPr id="3074" name="Picture 2" descr="D:\Dr PRAVEEN  ANATOMY COMPLETE\PRAVEENS ANATOMY WORLD 3.3.2024\PRAVEENS ANATOMY WORLD 22.7.2025\1. ATLAS\2. GROSS ANATOMY\5. HEAD AND NECK\1 Scalp\2. scalp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4708" y="1195754"/>
            <a:ext cx="8360135" cy="52606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</a:pPr>
            <a:r>
              <a:rPr lang="en-IN" sz="2800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IN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Subcutaneous Dense connective tissue</a:t>
            </a:r>
            <a:br>
              <a:rPr lang="en-IN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(superficial fascia </a:t>
            </a:r>
            <a:r>
              <a:rPr lang="en-US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of scalp)</a:t>
            </a:r>
            <a:br>
              <a:rPr lang="en-US" sz="2800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4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ade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 of </a:t>
            </a:r>
            <a:r>
              <a:rPr lang="en-US" sz="2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dense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fibrous connective tissue firmly adhere skin with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u="none" strike="noStrike" baseline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aponeurosis</a:t>
            </a:r>
            <a:endParaRPr lang="en-US" sz="2400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Loculated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No Increase in fat even in obese person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Localised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Infection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swelling- Very Painful</a:t>
            </a: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Numerus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vessels and nerves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alls of vessels – adhered to connective </a:t>
            </a:r>
            <a:r>
              <a:rPr lang="en-US" sz="24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tissue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-- </a:t>
            </a:r>
            <a:r>
              <a:rPr lang="en-US" sz="24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Hence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injury of vessels may lead to profuse bleeding due to failure of retraction (closure) of </a:t>
            </a:r>
            <a:r>
              <a:rPr lang="en-US" sz="2400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vessels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1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Bleeds Profusely but Heals Rapidly</a:t>
            </a:r>
            <a:endParaRPr lang="en-US" sz="2400" b="1" i="0" u="none" strike="noStrike" baseline="0" dirty="0" smtClean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Bleeding Checked by Pressure</a:t>
            </a:r>
            <a:endParaRPr lang="en-US" sz="2400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2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10210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:\Dr PRAVEEN  ANATOMY COMPLETE\PRAVEENS ANATOMY WORLD 3.3.2024\PRAVEENS ANATOMY WORLD 22.7.2025\1. ATLAS\2. GROSS ANATOMY\5. HEAD AND NECK\1 Scalp\3. Scalp.-p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8806" y="292295"/>
            <a:ext cx="9036246" cy="6256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539792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20039"/>
            <a:ext cx="10261600" cy="1480625"/>
          </a:xfrm>
        </p:spPr>
        <p:txBody>
          <a:bodyPr>
            <a:noAutofit/>
          </a:bodyPr>
          <a:lstStyle/>
          <a:p>
            <a:pPr algn="ctr"/>
            <a:r>
              <a:rPr lang="en-IN" sz="3200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Epicranial  </a:t>
            </a:r>
            <a:r>
              <a:rPr lang="en-IN" sz="3200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aponeurosis</a:t>
            </a:r>
            <a:r>
              <a:rPr lang="en-IN" sz="3200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br>
              <a:rPr lang="en-IN" sz="3200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IN" sz="3200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galea</a:t>
            </a:r>
            <a:r>
              <a:rPr lang="en-IN" sz="3200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IN" sz="3200" dirty="0" err="1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aponeurotica</a:t>
            </a:r>
            <a:r>
              <a:rPr lang="en-IN" sz="3200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IN" sz="3200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rgbClr val="FF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9416"/>
            <a:ext cx="8534400" cy="484632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IN" sz="2400" b="1" u="none" strike="noStrike" baseline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ibrous sheet can move over pericranium along with overlying skin and fascia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eceives insertion of frontalis anteriorly and occipitalis posteriorly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2400" b="0" i="1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Attachment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sz="2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aponeurosis – 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attached to </a:t>
            </a:r>
            <a:endParaRPr lang="en-US" sz="2400" b="0" i="0" u="none" strike="noStrike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4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external 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occipital protuberance, </a:t>
            </a:r>
            <a:endParaRPr lang="en-US" sz="2400" b="0" i="0" u="none" strike="noStrike" baseline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4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highest 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or superior nuchal lines, </a:t>
            </a:r>
            <a:r>
              <a:rPr lang="en-US" sz="24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marL="457200" indent="-457200">
              <a:lnSpc>
                <a:spcPct val="100000"/>
              </a:lnSpc>
              <a:buNone/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2400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superior temporal </a:t>
            </a:r>
            <a:r>
              <a:rPr lang="en-IN" sz="24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line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38316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77814"/>
            <a:ext cx="4910667" cy="2071687"/>
          </a:xfrm>
        </p:spPr>
        <p:txBody>
          <a:bodyPr/>
          <a:lstStyle/>
          <a:p>
            <a:r>
              <a:rPr lang="en-US" altLang="zh-CN" b="1" dirty="0" err="1">
                <a:solidFill>
                  <a:srgbClr val="FF0000"/>
                </a:solidFill>
              </a:rPr>
              <a:t>Epicranial</a:t>
            </a:r>
            <a:r>
              <a:rPr lang="en-US" altLang="zh-CN" b="1" dirty="0">
                <a:solidFill>
                  <a:srgbClr val="FF0000"/>
                </a:solidFill>
              </a:rPr>
              <a:t> </a:t>
            </a:r>
            <a:r>
              <a:rPr lang="en-US" altLang="zh-CN" b="1" dirty="0" err="1">
                <a:solidFill>
                  <a:srgbClr val="FF0000"/>
                </a:solidFill>
              </a:rPr>
              <a:t>Aponeurosis</a:t>
            </a:r>
            <a:endParaRPr lang="en-US" altLang="zh-CN" b="1" dirty="0">
              <a:solidFill>
                <a:srgbClr val="FF0000"/>
              </a:solidFill>
            </a:endParaRPr>
          </a:p>
        </p:txBody>
      </p:sp>
      <p:pic>
        <p:nvPicPr>
          <p:cNvPr id="97284" name="Picture 4" descr="2007-05-28_02-44-57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75011" y="462183"/>
            <a:ext cx="5979584" cy="5949950"/>
          </a:xfrm>
          <a:prstGeom prst="rect">
            <a:avLst/>
          </a:prstGeom>
          <a:noFill/>
        </p:spPr>
      </p:pic>
      <p:cxnSp>
        <p:nvCxnSpPr>
          <p:cNvPr id="5" name="Straight Arrow Connector 4"/>
          <p:cNvCxnSpPr/>
          <p:nvPr/>
        </p:nvCxnSpPr>
        <p:spPr>
          <a:xfrm flipV="1">
            <a:off x="4009292" y="900332"/>
            <a:ext cx="4360985" cy="10972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300" y="1111347"/>
            <a:ext cx="5329506" cy="5617443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two bellies: occipital and frontal, both are  inserted into </a:t>
            </a:r>
            <a:r>
              <a:rPr lang="en-US" sz="2400" b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0" u="none" strike="noStrike" baseline="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aponeurosis</a:t>
            </a:r>
            <a:endParaRPr lang="en-US" sz="2400" b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2400" b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0" u="none" strike="noStrike" baseline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Frontal bellies (frontalis)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ider and mostly fused in midline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arise from skin of upper </a:t>
            </a:r>
            <a:r>
              <a:rPr lang="en-IN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eyelid and </a:t>
            </a:r>
            <a:r>
              <a:rPr lang="en-IN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forehead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endParaRPr lang="en-IN" b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0" u="none" strike="noStrike" baseline="0" dirty="0">
                <a:solidFill>
                  <a:srgbClr val="00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Occipital belly (occipitalis)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verlies back  of skull</a:t>
            </a:r>
          </a:p>
          <a:p>
            <a:pPr lvl="1" algn="just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riginates from lateral two- thirds of superior  nuchal lines of occipital  bone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4C5673B-970B-03B8-D25F-418F2262BD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6394" y="1043607"/>
            <a:ext cx="5760895" cy="552274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CD1D9A-9E3E-C27E-5EFE-D9B9A3B06529}"/>
              </a:ext>
            </a:extLst>
          </p:cNvPr>
          <p:cNvSpPr txBox="1"/>
          <p:nvPr/>
        </p:nvSpPr>
        <p:spPr>
          <a:xfrm>
            <a:off x="2630658" y="239151"/>
            <a:ext cx="65117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IN" sz="3200" b="1" i="0" u="none" strike="noStrike" baseline="0" dirty="0" smtClean="0">
                <a:solidFill>
                  <a:srgbClr val="00B0F0"/>
                </a:solidFill>
                <a:latin typeface="Algerian" pitchFamily="82" charset="0"/>
                <a:cs typeface="Arial" panose="020B0604020202020204" pitchFamily="34" charset="0"/>
              </a:rPr>
              <a:t>OCCIPITOFRONTALIS  MUSCLE</a:t>
            </a:r>
            <a:endParaRPr lang="en-IN" sz="3200" b="1" i="0" u="none" strike="noStrike" baseline="0" dirty="0">
              <a:solidFill>
                <a:srgbClr val="00B0F0"/>
              </a:solidFill>
              <a:latin typeface="Algerian" pitchFamily="8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401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1" y="1223889"/>
            <a:ext cx="5523718" cy="5325997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IN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Insertion: Epicranial aponeurosis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Innervation: </a:t>
            </a:r>
            <a:r>
              <a:rPr lang="en-US" sz="2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upplied by temporal branch and occipitalis by posterior  auricular branch </a:t>
            </a:r>
            <a:r>
              <a:rPr lang="en-IN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facial </a:t>
            </a:r>
            <a:r>
              <a:rPr lang="en-IN" sz="2400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nerve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IN" sz="2400" b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IN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Movement of scalp over vault of skull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Contraction of frontalis elevates eyebrows </a:t>
            </a:r>
            <a:r>
              <a:rPr lang="en-IN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(surprise expression)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eyebrows – fixed, frontalis produces transverse </a:t>
            </a:r>
            <a:r>
              <a:rPr lang="en-IN" sz="2400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wrinkling of </a:t>
            </a:r>
            <a:r>
              <a:rPr lang="en-IN" sz="2400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forehead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IN" sz="2400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IN" sz="2400" dirty="0" smtClean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Transverse cut, tends to Gap.</a:t>
            </a:r>
            <a:endParaRPr lang="en-GB" sz="2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4C5673B-970B-03B8-D25F-418F2262BD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0972" y="1142892"/>
            <a:ext cx="5528659" cy="53001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CD1D9A-9E3E-C27E-5EFE-D9B9A3B06529}"/>
              </a:ext>
            </a:extLst>
          </p:cNvPr>
          <p:cNvSpPr txBox="1"/>
          <p:nvPr/>
        </p:nvSpPr>
        <p:spPr>
          <a:xfrm>
            <a:off x="1871003" y="281354"/>
            <a:ext cx="81311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Bef>
                <a:spcPts val="0"/>
              </a:spcBef>
              <a:buNone/>
            </a:pPr>
            <a:r>
              <a:rPr lang="en-IN" sz="3600" b="1" i="0" u="none" strike="noStrike" baseline="0" dirty="0" err="1">
                <a:solidFill>
                  <a:srgbClr val="12AE30"/>
                </a:solidFill>
                <a:latin typeface="Castellar" pitchFamily="18" charset="0"/>
                <a:cs typeface="Arial" panose="020B0604020202020204" pitchFamily="34" charset="0"/>
              </a:rPr>
              <a:t>Occipitofrontalis</a:t>
            </a:r>
            <a:r>
              <a:rPr lang="en-IN" sz="3600" b="1" i="0" u="none" strike="noStrike" baseline="0" dirty="0">
                <a:solidFill>
                  <a:srgbClr val="12AE30"/>
                </a:solidFill>
                <a:latin typeface="Castellar" pitchFamily="18" charset="0"/>
                <a:cs typeface="Arial" panose="020B0604020202020204" pitchFamily="34" charset="0"/>
              </a:rPr>
              <a:t> </a:t>
            </a:r>
            <a:r>
              <a:rPr lang="en-IN" sz="3600" b="1" i="0" u="none" strike="noStrike" baseline="0" dirty="0" smtClean="0">
                <a:solidFill>
                  <a:srgbClr val="12AE30"/>
                </a:solidFill>
                <a:latin typeface="Castellar" pitchFamily="18" charset="0"/>
                <a:cs typeface="Arial" panose="020B0604020202020204" pitchFamily="34" charset="0"/>
              </a:rPr>
              <a:t> muscle</a:t>
            </a:r>
            <a:endParaRPr lang="en-IN" sz="3600" b="1" i="0" u="none" strike="noStrike" baseline="0" dirty="0">
              <a:solidFill>
                <a:srgbClr val="12AE30"/>
              </a:solidFill>
              <a:latin typeface="Castellar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2231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12AE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Loose </a:t>
            </a:r>
            <a:r>
              <a:rPr lang="en-US" dirty="0" err="1" smtClean="0">
                <a:solidFill>
                  <a:srgbClr val="12AE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areolar</a:t>
            </a:r>
            <a:r>
              <a:rPr lang="en-US" dirty="0" smtClean="0">
                <a:solidFill>
                  <a:srgbClr val="12AE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tissue layer</a:t>
            </a:r>
            <a:br>
              <a:rPr lang="en-US" dirty="0" smtClean="0">
                <a:solidFill>
                  <a:srgbClr val="12AE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12AE3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9416"/>
            <a:ext cx="8717280" cy="4846320"/>
          </a:xfrm>
        </p:spPr>
        <p:txBody>
          <a:bodyPr>
            <a:noAutofit/>
          </a:bodyPr>
          <a:lstStyle/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Consists of loose connective tissue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Anteriorly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extends into eyelids because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frontalis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muscle does not have bony attachment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Posteriorly, extends up to superior nuchal line and laterally superior temporal line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ives passage to emissary veins connects intracranial venous sinuses and </a:t>
            </a:r>
            <a:r>
              <a:rPr lang="en-IN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extracranial</a:t>
            </a:r>
            <a:r>
              <a:rPr lang="en-IN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N" b="0" i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vein</a:t>
            </a:r>
            <a:endParaRPr lang="en-IN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923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8" name="Picture 4" descr="2007-05-28_02-44-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9827" y="268403"/>
            <a:ext cx="10128739" cy="6364514"/>
          </a:xfrm>
          <a:prstGeom prst="rect">
            <a:avLst/>
          </a:prstGeom>
          <a:noFill/>
        </p:spPr>
      </p:pic>
      <p:sp>
        <p:nvSpPr>
          <p:cNvPr id="108549" name="Text Box 5"/>
          <p:cNvSpPr txBox="1">
            <a:spLocks noChangeArrowheads="1"/>
          </p:cNvSpPr>
          <p:nvPr/>
        </p:nvSpPr>
        <p:spPr bwMode="auto">
          <a:xfrm>
            <a:off x="6191251" y="2060576"/>
            <a:ext cx="287866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bg1"/>
                </a:solidFill>
                <a:latin typeface="Comic Sans MS" pitchFamily="66" charset="0"/>
              </a:rPr>
              <a:t>Emissary vein </a:t>
            </a:r>
          </a:p>
        </p:txBody>
      </p:sp>
      <p:sp>
        <p:nvSpPr>
          <p:cNvPr id="108550" name="Rectangle 6"/>
          <p:cNvSpPr>
            <a:spLocks noChangeArrowheads="1"/>
          </p:cNvSpPr>
          <p:nvPr/>
        </p:nvSpPr>
        <p:spPr bwMode="auto">
          <a:xfrm>
            <a:off x="7344833" y="1412875"/>
            <a:ext cx="24892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bg1"/>
                </a:solidFill>
                <a:latin typeface="Comic Sans MS" pitchFamily="66" charset="0"/>
              </a:rPr>
              <a:t>diploic veins</a:t>
            </a:r>
            <a:br>
              <a:rPr lang="en-US" altLang="zh-CN">
                <a:solidFill>
                  <a:schemeClr val="bg1"/>
                </a:solidFill>
                <a:latin typeface="Comic Sans MS" pitchFamily="66" charset="0"/>
              </a:rPr>
            </a:br>
            <a:endParaRPr lang="en-US" altLang="zh-CN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08551" name="Rectangle 7"/>
          <p:cNvSpPr>
            <a:spLocks noChangeArrowheads="1"/>
          </p:cNvSpPr>
          <p:nvPr/>
        </p:nvSpPr>
        <p:spPr bwMode="auto">
          <a:xfrm>
            <a:off x="5615517" y="3068639"/>
            <a:ext cx="191981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>
                <a:solidFill>
                  <a:schemeClr val="bg1"/>
                </a:solidFill>
                <a:latin typeface="Comic Sans MS" pitchFamily="66" charset="0"/>
              </a:rPr>
              <a:t>venous sinus of dura mater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2000" cy="74910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6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LAYER 4 -  LOOSE AREOLAR TISSUE</a:t>
            </a:r>
            <a:endParaRPr lang="en-US" dirty="0">
              <a:solidFill>
                <a:srgbClr val="FF6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19</a:t>
            </a:fld>
            <a:endParaRPr lang="en-IN"/>
          </a:p>
        </p:txBody>
      </p:sp>
      <p:pic>
        <p:nvPicPr>
          <p:cNvPr id="6146" name="Picture 2" descr="D:\Dr PRAVEEN  ANATOMY COMPLETE\PRAVEENS ANATOMY WORLD 3.3.2024\PRAVEENS ANATOMY WORLD 22.7.2025\1. ATLAS\2. GROSS ANATOMY\5. HEAD AND NECK\1 Scalp\5. Layers of scalp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3723" y="1491682"/>
            <a:ext cx="8581292" cy="5145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024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 Black" pitchFamily="34" charset="0"/>
              </a:rPr>
              <a:t>CLINICAL – Layer 4</a:t>
            </a:r>
            <a:endParaRPr lang="en-US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38200" y="1582057"/>
            <a:ext cx="10515600" cy="4594906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 Dangerous area of Scalp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Safety Valve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Haematoma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Caput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Succedanium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Cephalohaematoma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20</a:t>
            </a:fld>
            <a:endParaRPr lang="en-I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711200"/>
            <a:ext cx="9051388" cy="5465763"/>
          </a:xfrm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rial" panose="020B0604020202020204" pitchFamily="34" charset="0"/>
              </a:rPr>
              <a:t>5.PERICRANIUM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Periosteum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of skull bones</a:t>
            </a:r>
          </a:p>
          <a:p>
            <a:pPr>
              <a:lnSpc>
                <a:spcPct val="100000"/>
              </a:lnSpc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Loosely attached to skull bone except at suture where – firmly adherent</a:t>
            </a:r>
          </a:p>
          <a:p>
            <a:pPr>
              <a:lnSpc>
                <a:spcPct val="100000"/>
              </a:lnSpc>
            </a:pPr>
            <a:r>
              <a:rPr lang="en-US" dirty="0" err="1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Cephalohaematoma</a:t>
            </a:r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Takes shape of the Bone</a:t>
            </a:r>
            <a:endParaRPr lang="en-GB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9652000" cy="661182"/>
          </a:xfrm>
        </p:spPr>
        <p:txBody>
          <a:bodyPr/>
          <a:lstStyle/>
          <a:p>
            <a:pPr algn="ctr"/>
            <a:r>
              <a:rPr lang="en-US" dirty="0" smtClean="0"/>
              <a:t>PERICRANIUM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22</a:t>
            </a:fld>
            <a:endParaRPr lang="en-IN"/>
          </a:p>
        </p:txBody>
      </p:sp>
      <p:pic>
        <p:nvPicPr>
          <p:cNvPr id="7170" name="Picture 2" descr="D:\Dr PRAVEEN  ANATOMY COMPLETE\PRAVEENS ANATOMY WORLD 3.3.2024\PRAVEENS ANATOMY WORLD 22.7.2025\1. ATLAS\2. GROSS ANATOMY\5. HEAD AND NECK\1 Scalp\5.1pericraniu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7778" y="965994"/>
            <a:ext cx="5922499" cy="57744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9440"/>
            <a:ext cx="5131191" cy="5830143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1" u="none" strike="noStrike" baseline="0" dirty="0" smtClean="0">
                <a:solidFill>
                  <a:srgbClr val="12AE3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SURGICAL LAYERS OF THE SCALP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irst three layers of scalp </a:t>
            </a:r>
            <a:endParaRPr lang="en-US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firmly adherent to each other) – considered as surgical layers of scalp or scalp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proper</a:t>
            </a:r>
            <a:endParaRPr lang="en-IN" b="0" i="1" u="none" strike="noStrike" baseline="0" dirty="0">
              <a:solidFill>
                <a:srgbClr val="0073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endParaRPr lang="en-US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endParaRPr lang="en-US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51201EE-A8D3-7979-8D65-FAF32D861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8713" y="855395"/>
            <a:ext cx="4686300" cy="537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457362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371" y="769441"/>
            <a:ext cx="6928678" cy="53530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Superficial temporal region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between superior temporal line and </a:t>
            </a:r>
            <a:r>
              <a:rPr lang="en-US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zygomatic</a:t>
            </a: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Considered as part of scalp</a:t>
            </a: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Consists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of six layers as follows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endParaRPr lang="en-IN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IN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Skin</a:t>
            </a:r>
            <a:endParaRPr lang="en-IN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Superficial fascia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Extension of </a:t>
            </a:r>
            <a:r>
              <a:rPr lang="en-US" b="0" i="0" u="none" strike="noStrike" baseline="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aponeurosis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Temporal fascia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Temporalis muscle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Pericranium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endParaRPr lang="en-GB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51201EE-A8D3-7979-8D65-FAF32D861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14704" y="769441"/>
            <a:ext cx="4799496" cy="550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280940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974034"/>
            <a:ext cx="4506742" cy="5029201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1" u="none" strike="noStrike" baseline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Temporalis fascia 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hick fibrous sheet, morphologically represents shell of bone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 be used as graft for tympanoplasty, repair of </a:t>
            </a:r>
            <a:r>
              <a:rPr lang="en-IN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tympanic membrane (eardrum)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651201EE-A8D3-7979-8D65-FAF32D861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7187" y="896652"/>
            <a:ext cx="4759739" cy="5458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60663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334434" y="2781300"/>
            <a:ext cx="4034367" cy="1511300"/>
          </a:xfrm>
        </p:spPr>
        <p:txBody>
          <a:bodyPr/>
          <a:lstStyle/>
          <a:p>
            <a:pPr>
              <a:buNone/>
            </a:pPr>
            <a:r>
              <a:rPr lang="en-US" altLang="zh-CN" dirty="0" err="1" smtClean="0"/>
              <a:t>Temporalis</a:t>
            </a:r>
            <a:r>
              <a:rPr lang="en-US" altLang="zh-CN" dirty="0" smtClean="0"/>
              <a:t> and Temporal Fascia</a:t>
            </a:r>
            <a:endParaRPr lang="en-US" altLang="zh-CN" dirty="0"/>
          </a:p>
        </p:txBody>
      </p:sp>
      <p:pic>
        <p:nvPicPr>
          <p:cNvPr id="43011" name="Picture 3" descr="2007-05-27_00-46-39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6776" r="6203"/>
          <a:stretch>
            <a:fillRect/>
          </a:stretch>
        </p:blipFill>
        <p:spPr>
          <a:xfrm>
            <a:off x="4091517" y="260350"/>
            <a:ext cx="8100483" cy="629920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934" y="692149"/>
            <a:ext cx="5167789" cy="555956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IN" b="1" i="0" u="none" strike="noStrike" baseline="0" dirty="0">
                <a:solidFill>
                  <a:srgbClr val="6600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Arterial supply</a:t>
            </a:r>
          </a:p>
          <a:p>
            <a:pPr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0" i="0" u="none" strike="noStrike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b="0" i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five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arteries on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side </a:t>
            </a:r>
            <a:endParaRPr lang="en-IN" b="0" i="0" u="none" strike="noStrike" baseline="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buNone/>
            </a:pPr>
            <a:endParaRPr lang="en-IN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b="0" i="0" u="none" strike="noStrike" baseline="0" dirty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front of auricle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Supratrochlear artery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Supraorbital artery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Superficial temporal artery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IN" b="0" i="0" u="none" strike="noStrike" baseline="0" dirty="0">
                <a:solidFill>
                  <a:srgbClr val="FF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Behind auricle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 auricular artery</a:t>
            </a:r>
          </a:p>
          <a:p>
            <a:pPr lvl="1">
              <a:lnSpc>
                <a:spcPct val="100000"/>
              </a:lnSpc>
              <a:spcBef>
                <a:spcPts val="200"/>
              </a:spcBef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Occipital artery</a:t>
            </a:r>
            <a:endParaRPr lang="en-GB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A658B98-CA7F-0F68-4FF7-93E32070AC0C}"/>
              </a:ext>
            </a:extLst>
          </p:cNvPr>
          <p:cNvSpPr txBox="1"/>
          <p:nvPr/>
        </p:nvSpPr>
        <p:spPr>
          <a:xfrm>
            <a:off x="3265488" y="0"/>
            <a:ext cx="52371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spcBef>
                <a:spcPts val="200"/>
              </a:spcBef>
              <a:buNone/>
            </a:pPr>
            <a:r>
              <a:rPr lang="en-IN" sz="3600" b="1" i="0" u="none" strike="noStrike" baseline="0" dirty="0">
                <a:solidFill>
                  <a:srgbClr val="00C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Blood Supply of Scalp</a:t>
            </a:r>
          </a:p>
        </p:txBody>
      </p:sp>
      <p:pic>
        <p:nvPicPr>
          <p:cNvPr id="8194" name="Picture 2" descr="D:\Dr PRAVEEN  ANATOMY COMPLETE\PRAVEENS ANATOMY WORLD 3.3.2024\PRAVEENS ANATOMY WORLD 22.7.2025\1. ATLAS\2. GROSS ANATOMY\5. HEAD AND NECK\1 Scalp\9. Scalp- Nerves and arter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3147" y="1006865"/>
            <a:ext cx="4984649" cy="48734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759560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28</a:t>
            </a:fld>
            <a:endParaRPr lang="en-IN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0CF06229-C6F2-F760-9585-0FFC37E702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797"/>
          <a:stretch/>
        </p:blipFill>
        <p:spPr>
          <a:xfrm>
            <a:off x="1350498" y="353173"/>
            <a:ext cx="7554351" cy="680498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4" name="Picture 4" descr="HN057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4900" y="188913"/>
            <a:ext cx="9984317" cy="6553200"/>
          </a:xfrm>
          <a:prstGeom prst="rect">
            <a:avLst/>
          </a:prstGeom>
          <a:noFill/>
          <a:ln w="12700" algn="ctr">
            <a:solidFill>
              <a:schemeClr val="bg2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Human Anatomy/Yogesh Sontakke</a:t>
            </a:r>
            <a:endParaRPr lang="en-IN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30</a:t>
            </a:fld>
            <a:endParaRPr lang="en-IN"/>
          </a:p>
        </p:txBody>
      </p:sp>
      <p:pic>
        <p:nvPicPr>
          <p:cNvPr id="9218" name="Picture 2" descr="D:\Dr PRAVEEN  ANATOMY COMPLETE\PRAVEENS ANATOMY WORLD 3.3.2024\PRAVEENS ANATOMY WORLD 22.7.2025\1. ATLAS\2. GROSS ANATOMY\5. HEAD AND NECK\1 Scalp\4. Arterial-supply-of-scalp-p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5754" y="0"/>
            <a:ext cx="8630675" cy="6780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1280160"/>
            <a:ext cx="5041314" cy="468331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rained by following veins on each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side</a:t>
            </a:r>
          </a:p>
          <a:p>
            <a:pPr>
              <a:lnSpc>
                <a:spcPct val="100000"/>
              </a:lnSpc>
            </a:pP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Infront of ear:</a:t>
            </a:r>
          </a:p>
          <a:p>
            <a:pPr lvl="1">
              <a:lnSpc>
                <a:spcPct val="100000"/>
              </a:lnSpc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Supratrochlear vein</a:t>
            </a:r>
          </a:p>
          <a:p>
            <a:pPr lvl="1">
              <a:lnSpc>
                <a:spcPct val="100000"/>
              </a:lnSpc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Supraorbital vein</a:t>
            </a:r>
          </a:p>
          <a:p>
            <a:pPr lvl="1">
              <a:lnSpc>
                <a:spcPct val="100000"/>
              </a:lnSpc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Superficial temporal vein</a:t>
            </a:r>
          </a:p>
          <a:p>
            <a:pPr>
              <a:lnSpc>
                <a:spcPct val="100000"/>
              </a:lnSpc>
            </a:pP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Behind ear</a:t>
            </a:r>
          </a:p>
          <a:p>
            <a:pPr lvl="1">
              <a:lnSpc>
                <a:spcPct val="100000"/>
              </a:lnSpc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 auricular vein</a:t>
            </a:r>
          </a:p>
          <a:p>
            <a:pPr lvl="1">
              <a:lnSpc>
                <a:spcPct val="100000"/>
              </a:lnSpc>
            </a:pPr>
            <a:r>
              <a:rPr lang="en-IN" sz="2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Occipital vein</a:t>
            </a:r>
            <a:endParaRPr lang="en-GB" sz="2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B886AC7-D5B9-733D-7298-6448848E2DE3}"/>
              </a:ext>
            </a:extLst>
          </p:cNvPr>
          <p:cNvSpPr txBox="1"/>
          <p:nvPr/>
        </p:nvSpPr>
        <p:spPr>
          <a:xfrm>
            <a:off x="2743200" y="393895"/>
            <a:ext cx="5257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IN" sz="3600" b="1" i="0" u="none" strike="noStrike" baseline="0" dirty="0" smtClean="0">
                <a:solidFill>
                  <a:srgbClr val="6600F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VENOUS DRAINAGE</a:t>
            </a:r>
            <a:endParaRPr lang="en-IN" sz="3600" b="1" i="0" u="none" strike="noStrike" baseline="0" dirty="0">
              <a:solidFill>
                <a:srgbClr val="6600F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D:\Dr PRAVEEN  ANATOMY COMPLETE\PRAVEENS ANATOMY WORLD 3.3.2024\PRAVEENS ANATOMY WORLD 22.7.2025\1. ATLAS\2. GROSS ANATOMY\5. HEAD AND NECK\1 Scalp\24. venouse-drainage of face-pk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3550" y="1410286"/>
            <a:ext cx="4762500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918032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4" name="Google Shape;554;p77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755650" y="431812"/>
            <a:ext cx="10680700" cy="5994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73503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VEINS OF SCALP AND FACE</a:t>
            </a:r>
            <a:endParaRPr lang="en-US" dirty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33</a:t>
            </a:fld>
            <a:endParaRPr lang="en-IN"/>
          </a:p>
        </p:txBody>
      </p:sp>
      <p:pic>
        <p:nvPicPr>
          <p:cNvPr id="11266" name="Picture 2" descr="D:\Dr PRAVEEN  ANATOMY COMPLETE\PRAVEENS ANATOMY WORLD 3.3.2024\PRAVEENS ANATOMY WORLD 22.7.2025\1. ATLAS\2. GROSS ANATOMY\5. HEAD AND NECK\1 Scalp\18. Veins of face-pkk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470" y="1777385"/>
            <a:ext cx="5044368" cy="4482737"/>
          </a:xfrm>
          <a:prstGeom prst="rect">
            <a:avLst/>
          </a:prstGeom>
          <a:noFill/>
        </p:spPr>
      </p:pic>
      <p:pic>
        <p:nvPicPr>
          <p:cNvPr id="11267" name="Picture 3" descr="D:\Dr PRAVEEN  ANATOMY COMPLETE\PRAVEENS ANATOMY WORLD 3.3.2024\PRAVEENS ANATOMY WORLD 22.7.2025\1. ATLAS\2. GROSS ANATOMY\5. HEAD AND NECK\1 Scalp\13.2 Blood supply of scalp and face-pk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04332" y="2136992"/>
            <a:ext cx="5568015" cy="40949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76"/>
          <p:cNvPicPr preferRelativeResize="0"/>
          <p:nvPr/>
        </p:nvPicPr>
        <p:blipFill rotWithShape="1">
          <a:blip r:embed="rId3" cstate="print">
            <a:alphaModFix/>
          </a:blip>
          <a:srcRect/>
          <a:stretch/>
        </p:blipFill>
        <p:spPr>
          <a:xfrm>
            <a:off x="1993900" y="345705"/>
            <a:ext cx="8204200" cy="6108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114" y="1223889"/>
            <a:ext cx="9425354" cy="5082752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b="0" u="none" strike="noStrike" baseline="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Supratrochlear and supraorbital vein</a:t>
            </a:r>
            <a:endParaRPr lang="en-US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They accompany corresponding arteries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medial angle of eye, they join to form angular vein which continues downward as facial vein</a:t>
            </a:r>
            <a:endParaRPr lang="en-US" b="0" u="none" strike="noStrike" baseline="0" dirty="0">
              <a:solidFill>
                <a:srgbClr val="0073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300"/>
              </a:spcBef>
              <a:buNone/>
            </a:pPr>
            <a:r>
              <a:rPr lang="en-US" b="0" u="none" strike="noStrike" baseline="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Superficial temporal vein</a:t>
            </a:r>
            <a:endParaRPr lang="en-US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escends in front of tragus of ear to enter parotid glands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300"/>
              </a:spcBef>
            </a:pP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substance of parotid gland, joins with maxillary vein to form </a:t>
            </a:r>
            <a:r>
              <a:rPr lang="en-US" b="0" u="none" strike="noStrike" baseline="0" dirty="0" err="1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Retromandibular</a:t>
            </a:r>
            <a:r>
              <a:rPr lang="en-US" b="0" u="none" strike="noStrike" baseline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vein which divides into anterior and posterior divisions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2325CFF-3BD9-A988-852F-BE43CDC1B605}"/>
              </a:ext>
            </a:extLst>
          </p:cNvPr>
          <p:cNvSpPr txBox="1"/>
          <p:nvPr/>
        </p:nvSpPr>
        <p:spPr>
          <a:xfrm>
            <a:off x="3382169" y="239151"/>
            <a:ext cx="54276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3600" b="1" i="0" u="none" strike="noStrike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VEINS</a:t>
            </a:r>
            <a:r>
              <a:rPr lang="en-US" sz="3600" b="1" i="0" u="none" strike="noStrike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OF SCALP</a:t>
            </a:r>
            <a:endParaRPr lang="en-US" sz="3600" b="1" i="0" u="none" strike="noStrike" baseline="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06393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972457"/>
            <a:ext cx="9973129" cy="5334184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Anterior division of retromandibular vein joins facial vein to form </a:t>
            </a:r>
            <a:r>
              <a:rPr lang="en-US" b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facial vein 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drains into internal jugular vein</a:t>
            </a:r>
            <a:endParaRPr lang="en-US" b="0" u="none" strike="noStrike" baseline="0" dirty="0">
              <a:solidFill>
                <a:srgbClr val="0073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 division of retromandibular vein joins </a:t>
            </a:r>
            <a:r>
              <a:rPr lang="en-IN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 auricular vein to form </a:t>
            </a:r>
            <a:r>
              <a:rPr lang="en-IN" b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jugular vein </a:t>
            </a:r>
            <a:r>
              <a:rPr lang="en-US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 runs downward in neck and drain into </a:t>
            </a:r>
            <a:r>
              <a:rPr lang="en-IN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subclavian vein</a:t>
            </a:r>
            <a:endParaRPr lang="en-IN" b="0" u="none" strike="noStrike" baseline="0" dirty="0">
              <a:solidFill>
                <a:srgbClr val="0073F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300"/>
              </a:spcBef>
            </a:pPr>
            <a:r>
              <a:rPr lang="en-IN" b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Occipital vein terminates into suboccipital venous plexus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80720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142999"/>
            <a:ext cx="4526643" cy="5170715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rom anterior part of scalp drain into preauricular or parotid lymph nodes</a:t>
            </a:r>
            <a:endPara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 situated on lateral surface of parotid </a:t>
            </a:r>
            <a:r>
              <a:rPr lang="en-IN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glands</a:t>
            </a:r>
          </a:p>
          <a:p>
            <a:pPr algn="just">
              <a:lnSpc>
                <a:spcPct val="100000"/>
              </a:lnSpc>
            </a:pP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Posterior part of scalp drains into posterior auricular or mastoid and occipital lymph nodes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2393D1A-D54F-23D0-D5F1-3216DC793C56}"/>
              </a:ext>
            </a:extLst>
          </p:cNvPr>
          <p:cNvSpPr txBox="1"/>
          <p:nvPr/>
        </p:nvSpPr>
        <p:spPr>
          <a:xfrm>
            <a:off x="1683657" y="377371"/>
            <a:ext cx="78461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IN" sz="3600" b="1" i="0" u="none" strike="noStrike" baseline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LYMPHATIC DRAINAGE OF SCALP</a:t>
            </a:r>
            <a:endParaRPr lang="en-IN" sz="3600" b="1" i="0" u="none" strike="noStrike" baseline="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D:\Dr PRAVEEN  ANATOMY COMPLETE\PRAVEENS ANATOMY WORLD 3.3.2024\PRAVEENS ANATOMY WORLD 22.7.2025\1. ATLAS\2. GROSS ANATOMY\5. HEAD AND NECK\1 Scalp\11.1lymphatic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8344" y="1143000"/>
            <a:ext cx="4194628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048473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099" y="1828800"/>
            <a:ext cx="4174672" cy="4661452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ivided into sensory and motor supply</a:t>
            </a: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upplied by 10 nerves on each side</a:t>
            </a:r>
          </a:p>
          <a:p>
            <a:pPr algn="just">
              <a:lnSpc>
                <a:spcPct val="100000"/>
              </a:lnSpc>
            </a:pPr>
            <a:r>
              <a:rPr lang="en-US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 of these, five nerves (four sensory and one motor) supply in front of auricle and five nerves (4 sensory and 1 motor) supply behind  auricle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91DD016-49D5-26AC-A2E0-6079E81573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7464" y="1958209"/>
            <a:ext cx="5740744" cy="38634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68BB521-A922-5241-0EF8-76B893862B7E}"/>
              </a:ext>
            </a:extLst>
          </p:cNvPr>
          <p:cNvSpPr txBox="1"/>
          <p:nvPr/>
        </p:nvSpPr>
        <p:spPr>
          <a:xfrm>
            <a:off x="2075544" y="333829"/>
            <a:ext cx="68816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n-IN" sz="3600" b="1" i="0" u="none" strike="noStrike" baseline="0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NERVE SUPPLY OF SCALP</a:t>
            </a:r>
            <a:endParaRPr lang="en-IN" sz="3600" b="1" i="0" u="none" strike="noStrike" baseline="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73001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09600" y="320040"/>
            <a:ext cx="9656064" cy="75401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NERVES OF SCALP</a:t>
            </a:r>
            <a:endParaRPr lang="en-US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 descr="D:\Dr PRAVEEN  ANATOMY COMPLETE\PRAVEENS ANATOMY WORLD 3.3.2024\PRAVEENS ANATOMY WORLD 22.7.2025\1. ATLAS\2. GROSS ANATOMY\5. HEAD AND NECK\1 Scalp\8. Scalp-Nerves and arteries-pkk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9629" y="1900990"/>
            <a:ext cx="5174209" cy="4325639"/>
          </a:xfrm>
          <a:prstGeom prst="rect">
            <a:avLst/>
          </a:prstGeom>
          <a:noFill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39</a:t>
            </a:fld>
            <a:endParaRPr lang="en-IN"/>
          </a:p>
        </p:txBody>
      </p:sp>
      <p:pic>
        <p:nvPicPr>
          <p:cNvPr id="13315" name="Picture 3" descr="D:\Dr PRAVEEN  ANATOMY COMPLETE\PRAVEENS ANATOMY WORLD 3.3.2024\PRAVEENS ANATOMY WORLD 22.7.2025\1. ATLAS\2. GROSS ANATOMY\5. HEAD AND NECK\1 Scalp\14. Nerves of scalp-pkk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76687" y="1759857"/>
            <a:ext cx="4549826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xmlns="" id="{E21C8586-FC73-4439-B120-49DFE7BE36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01782460"/>
              </p:ext>
            </p:extLst>
          </p:nvPr>
        </p:nvGraphicFramePr>
        <p:xfrm>
          <a:off x="268219" y="194550"/>
          <a:ext cx="10588467" cy="63455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2400">
                  <a:extLst>
                    <a:ext uri="{9D8B030D-6E8A-4147-A177-3AD203B41FA5}">
                      <a16:colId xmlns:a16="http://schemas.microsoft.com/office/drawing/2014/main" xmlns="" val="4233559764"/>
                    </a:ext>
                  </a:extLst>
                </a:gridCol>
                <a:gridCol w="7816067">
                  <a:extLst>
                    <a:ext uri="{9D8B030D-6E8A-4147-A177-3AD203B41FA5}">
                      <a16:colId xmlns:a16="http://schemas.microsoft.com/office/drawing/2014/main" xmlns="" val="820846045"/>
                    </a:ext>
                  </a:extLst>
                </a:gridCol>
              </a:tblGrid>
              <a:tr h="41131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i="0" u="none" strike="noStrike" kern="1200" baseline="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NERVE SUPPLY OF SCALP</a:t>
                      </a:r>
                      <a:endParaRPr lang="en-IN" sz="2400" b="1" i="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773" marR="86773" marT="43386" marB="43386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95166887"/>
                  </a:ext>
                </a:extLst>
              </a:tr>
              <a:tr h="411314">
                <a:tc gridSpan="2">
                  <a:txBody>
                    <a:bodyPr/>
                    <a:lstStyle/>
                    <a:p>
                      <a:r>
                        <a:rPr lang="en-IN" sz="2000" b="0" i="0" u="none" strike="noStrike" kern="1200" baseline="0" dirty="0">
                          <a:solidFill>
                            <a:srgbClr val="12AE3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Infront of auricle</a:t>
                      </a:r>
                      <a:endParaRPr lang="en-IN" sz="2000" i="0" dirty="0">
                        <a:solidFill>
                          <a:srgbClr val="12AE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773" marR="86773" marT="43386" marB="43386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9693931"/>
                  </a:ext>
                </a:extLst>
              </a:tr>
              <a:tr h="2698560">
                <a:tc>
                  <a:txBody>
                    <a:bodyPr/>
                    <a:lstStyle/>
                    <a:p>
                      <a:r>
                        <a:rPr lang="en-IN" sz="2000" b="0" i="0" u="none" strike="noStrike" kern="1200" baseline="0" dirty="0">
                          <a:solidFill>
                            <a:srgbClr val="00CC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Sensory nerves</a:t>
                      </a:r>
                    </a:p>
                    <a:p>
                      <a:endParaRPr lang="en-IN" sz="20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IN" sz="2000" b="0" i="0" u="none" strike="noStrike" kern="1200" baseline="0" dirty="0">
                          <a:solidFill>
                            <a:srgbClr val="00CC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Motor nerve</a:t>
                      </a:r>
                      <a:endParaRPr lang="en-IN" sz="2000" i="0" dirty="0">
                        <a:solidFill>
                          <a:srgbClr val="00CC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773" marR="86773" marT="43386" marB="43386"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Supratrochlear – branch of frontal nerve (ophthalmic  division of trigeminal </a:t>
                      </a:r>
                      <a:r>
                        <a:rPr lang="en-IN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nerve)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Supraorbital – branch of frontal nerve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Zygomatic temporal nerve – branch of zygomatic nerve (maxillary division of </a:t>
                      </a:r>
                      <a:r>
                        <a:rPr lang="en-IN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trigeminal nerve)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Auriculotemporal nerve – branch of </a:t>
                      </a:r>
                      <a:r>
                        <a:rPr lang="en-IN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mandibular division of trigeminal nerve 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Temporal branch of facial nerve</a:t>
                      </a:r>
                      <a:endParaRPr lang="en-IN" sz="20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773" marR="86773" marT="43386" marB="43386"/>
                </a:tc>
                <a:extLst>
                  <a:ext uri="{0D108BD9-81ED-4DB2-BD59-A6C34878D82A}">
                    <a16:rowId xmlns:a16="http://schemas.microsoft.com/office/drawing/2014/main" xmlns="" val="1039036357"/>
                  </a:ext>
                </a:extLst>
              </a:tr>
              <a:tr h="411314">
                <a:tc gridSpan="2">
                  <a:txBody>
                    <a:bodyPr/>
                    <a:lstStyle/>
                    <a:p>
                      <a:r>
                        <a:rPr lang="en-IN" sz="2000" b="0" i="0" u="none" strike="noStrike" kern="1200" baseline="0" dirty="0">
                          <a:solidFill>
                            <a:srgbClr val="12AE3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Behind auricle</a:t>
                      </a:r>
                      <a:endParaRPr lang="en-IN" sz="2000" i="0" dirty="0">
                        <a:solidFill>
                          <a:srgbClr val="12AE3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773" marR="86773" marT="43386" marB="43386"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38808150"/>
                  </a:ext>
                </a:extLst>
              </a:tr>
              <a:tr h="2371811">
                <a:tc>
                  <a:txBody>
                    <a:bodyPr/>
                    <a:lstStyle/>
                    <a:p>
                      <a:r>
                        <a:rPr lang="en-IN" sz="2000" b="0" i="0" u="none" strike="noStrike" kern="1200" baseline="0" dirty="0">
                          <a:solidFill>
                            <a:srgbClr val="00CC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Sensory nerves</a:t>
                      </a:r>
                    </a:p>
                    <a:p>
                      <a:endParaRPr lang="en-IN" sz="2000" b="0" i="0" u="none" strike="noStrike" kern="1200" baseline="0" dirty="0">
                        <a:solidFill>
                          <a:srgbClr val="00CC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rgbClr val="00CC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rgbClr val="00CC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IN" sz="2000" b="0" i="0" u="none" strike="noStrike" kern="1200" baseline="0" dirty="0">
                        <a:solidFill>
                          <a:srgbClr val="00CCF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IN" sz="2000" b="0" i="0" u="none" strike="noStrike" kern="1200" baseline="0" dirty="0">
                          <a:solidFill>
                            <a:srgbClr val="00CC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Motor nerve</a:t>
                      </a:r>
                      <a:endParaRPr lang="en-IN" sz="2000" i="0" dirty="0">
                        <a:solidFill>
                          <a:srgbClr val="00CCF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773" marR="86773" marT="43386" marB="43386"/>
                </a:tc>
                <a:tc>
                  <a:txBody>
                    <a:bodyPr/>
                    <a:lstStyle/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Posterior division of great auricular nerve (C2, 3) – From the cervical </a:t>
                      </a:r>
                      <a:r>
                        <a:rPr lang="en-IN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plexus</a:t>
                      </a:r>
                    </a:p>
                    <a:p>
                      <a:r>
                        <a:rPr lang="en-IN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Lesser occipital nerve (C2) – From ventral </a:t>
                      </a:r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ramus of 2nd cervical nerve 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Greater occipital nerve (C2) – From dorsal ramus of C3 nerve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4. Third occipital nerve (C3) – From dorsal ramus of C3 nerve</a:t>
                      </a:r>
                    </a:p>
                    <a:p>
                      <a:r>
                        <a:rPr lang="en-US" sz="20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 Posterior auricular branch of facial nerve</a:t>
                      </a:r>
                      <a:endParaRPr lang="en-IN" sz="200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6773" marR="86773" marT="43386" marB="43386"/>
                </a:tc>
                <a:extLst>
                  <a:ext uri="{0D108BD9-81ED-4DB2-BD59-A6C34878D82A}">
                    <a16:rowId xmlns:a16="http://schemas.microsoft.com/office/drawing/2014/main" xmlns="" val="2420418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0306714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EAE33-7BDA-4151-8E97-DE52AE35CF85}" type="slidenum">
              <a:rPr lang="en-IN" smtClean="0"/>
              <a:pPr/>
              <a:t>41</a:t>
            </a:fld>
            <a:endParaRPr lang="en-IN"/>
          </a:p>
        </p:txBody>
      </p:sp>
      <p:pic>
        <p:nvPicPr>
          <p:cNvPr id="14338" name="Picture 2" descr="D:\Dr PRAVEEN  ANATOMY COMPLETE\PRAVEENS ANATOMY WORLD 3.3.2024\PRAVEENS ANATOMY WORLD 22.7.2025\1. ATLAS\2. GROSS ANATOMY\5. HEAD AND NECK\1 Scalp\13.1 Nerves of scalp and face-pk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7339" y="134137"/>
            <a:ext cx="8604805" cy="649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01FC5E2-E618-401C-266A-190A26BAB2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393" y="894347"/>
            <a:ext cx="11302658" cy="4617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56559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49" y="1494971"/>
            <a:ext cx="6029780" cy="482631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u="none" strike="noStrike" baseline="0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Sebaceous </a:t>
            </a:r>
            <a:r>
              <a:rPr lang="en-US" b="1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cyst</a:t>
            </a:r>
            <a:endParaRPr lang="en-US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Scalp has numerous sebaceous glands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ommon site for sebaceous </a:t>
            </a:r>
            <a:r>
              <a:rPr lang="en-IN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cysts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Surgical layers of scalp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 2. F</a:t>
            </a:r>
            <a:r>
              <a:rPr lang="en-US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irst 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three layers of scalp (skin, connective tissue, and </a:t>
            </a:r>
            <a:r>
              <a:rPr lang="en-US" b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aponeurosis) – adhered to each other and can not be separated </a:t>
            </a:r>
            <a:r>
              <a:rPr lang="en-US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surgically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b="0" u="none" strike="noStrike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re 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called </a:t>
            </a:r>
            <a:r>
              <a:rPr lang="en-US" b="0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surgical layers </a:t>
            </a:r>
            <a:r>
              <a:rPr lang="en-IN" b="0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scalp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F4C66A-F968-FECC-9A38-AC3B50B8E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27"/>
          <a:stretch/>
        </p:blipFill>
        <p:spPr>
          <a:xfrm>
            <a:off x="6357258" y="1523867"/>
            <a:ext cx="4455886" cy="49732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459B26-4677-B3F2-5C15-99117B62C95E}"/>
              </a:ext>
            </a:extLst>
          </p:cNvPr>
          <p:cNvSpPr txBox="1"/>
          <p:nvPr/>
        </p:nvSpPr>
        <p:spPr>
          <a:xfrm>
            <a:off x="3120571" y="261257"/>
            <a:ext cx="52384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n-US" sz="3600" b="1" i="0" u="none" strike="noStrike" baseline="0" dirty="0" smtClean="0">
                <a:solidFill>
                  <a:srgbClr val="0AA67D"/>
                </a:solidFill>
                <a:latin typeface="Arial Rounded MT Bold" pitchFamily="34" charset="0"/>
                <a:cs typeface="Arial" panose="020B0604020202020204" pitchFamily="34" charset="0"/>
              </a:rPr>
              <a:t>APPLIED</a:t>
            </a:r>
            <a:r>
              <a:rPr lang="en-US" sz="3600" b="1" i="0" u="none" strike="noStrike" dirty="0" smtClean="0">
                <a:solidFill>
                  <a:srgbClr val="0AA67D"/>
                </a:solidFill>
                <a:latin typeface="Arial Rounded MT Bold" pitchFamily="34" charset="0"/>
                <a:cs typeface="Arial" panose="020B0604020202020204" pitchFamily="34" charset="0"/>
              </a:rPr>
              <a:t>  ANATOMY</a:t>
            </a:r>
            <a:endParaRPr lang="en-US" sz="3600" b="1" i="0" u="none" strike="noStrike" baseline="0" dirty="0">
              <a:solidFill>
                <a:srgbClr val="0AA67D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90516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69" y="1378857"/>
            <a:ext cx="6389574" cy="45647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1" u="none" strike="noStrike" baseline="0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Black </a:t>
            </a:r>
            <a:r>
              <a:rPr lang="en-US" b="1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eye</a:t>
            </a:r>
            <a:endParaRPr lang="en-US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lood from damaged vessels in layer of loose areolar tissue of scalp extends anteriorly into roof of nose and upper eyelids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ccurs as frontalis muscle and </a:t>
            </a:r>
            <a:r>
              <a:rPr lang="en-US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aponeurosis do not have bony attachments anteriorly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esults in black eye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F4C66A-F968-FECC-9A38-AC3B50B8E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27"/>
          <a:stretch/>
        </p:blipFill>
        <p:spPr>
          <a:xfrm>
            <a:off x="7061831" y="1245729"/>
            <a:ext cx="4422257" cy="49356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459B26-4677-B3F2-5C15-99117B62C95E}"/>
              </a:ext>
            </a:extLst>
          </p:cNvPr>
          <p:cNvSpPr txBox="1"/>
          <p:nvPr/>
        </p:nvSpPr>
        <p:spPr>
          <a:xfrm>
            <a:off x="3048000" y="362857"/>
            <a:ext cx="53109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b="1" dirty="0" smtClean="0">
                <a:solidFill>
                  <a:srgbClr val="FF0066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3600" b="1" dirty="0">
              <a:solidFill>
                <a:srgbClr val="FF0066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06031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50" y="864704"/>
            <a:ext cx="5824764" cy="535961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Due to bony attachments of occipitalis and </a:t>
            </a:r>
            <a:r>
              <a:rPr lang="en-US" sz="2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aponeurosis, blood cannot extend </a:t>
            </a:r>
            <a:r>
              <a:rPr lang="en-IN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beyond external occipital tubercle, superior nuchal 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lines, and superficial temporal lines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600" b="1" u="none" strike="noStrike" baseline="0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Dangerous </a:t>
            </a:r>
            <a:r>
              <a:rPr lang="en-US" sz="2600" b="1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area of scalp</a:t>
            </a:r>
            <a:endParaRPr lang="en-US" sz="26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ayer of loose areolar tissue – dangerous area of scalp because emissary veins connect veins of this layer with </a:t>
            </a:r>
            <a:r>
              <a:rPr lang="en-US" sz="2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dural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venous sinuses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F4C66A-F968-FECC-9A38-AC3B50B8E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27"/>
          <a:stretch/>
        </p:blipFill>
        <p:spPr>
          <a:xfrm>
            <a:off x="6218783" y="1052154"/>
            <a:ext cx="4802096" cy="53596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459B26-4677-B3F2-5C15-99117B62C95E}"/>
              </a:ext>
            </a:extLst>
          </p:cNvPr>
          <p:cNvSpPr txBox="1"/>
          <p:nvPr/>
        </p:nvSpPr>
        <p:spPr>
          <a:xfrm>
            <a:off x="3251200" y="0"/>
            <a:ext cx="51077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b="1" dirty="0" smtClean="0">
                <a:solidFill>
                  <a:srgbClr val="0AA67D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3600" b="1" dirty="0">
              <a:solidFill>
                <a:srgbClr val="0AA67D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99200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50" y="1669142"/>
            <a:ext cx="5418364" cy="431255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Dangerous area of scalp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Hence, any infection of loose areolar tissue layer easily spreads to dural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venous sinuses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ay lead to thrombosis of </a:t>
            </a:r>
            <a:r>
              <a:rPr lang="en-US" b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dural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venous sinuses which may be fatal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F4C66A-F968-FECC-9A38-AC3B50B8E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27"/>
          <a:stretch/>
        </p:blipFill>
        <p:spPr>
          <a:xfrm>
            <a:off x="6110199" y="1199007"/>
            <a:ext cx="5070337" cy="56589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459B26-4677-B3F2-5C15-99117B62C95E}"/>
              </a:ext>
            </a:extLst>
          </p:cNvPr>
          <p:cNvSpPr txBox="1"/>
          <p:nvPr/>
        </p:nvSpPr>
        <p:spPr>
          <a:xfrm>
            <a:off x="3294743" y="377371"/>
            <a:ext cx="50642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b="1" dirty="0" smtClean="0">
                <a:solidFill>
                  <a:srgbClr val="0AA67D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3600" b="1" dirty="0">
              <a:solidFill>
                <a:srgbClr val="0AA67D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61820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18" y="1306286"/>
            <a:ext cx="5993340" cy="479634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600" b="1" u="none" strike="noStrike" baseline="0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Safety-valve </a:t>
            </a:r>
            <a:r>
              <a:rPr lang="en-US" sz="2600" b="1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hematoma</a:t>
            </a:r>
            <a:endParaRPr lang="en-US" sz="26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Fractures of cranial vault cause escape of intracranial hematoma into subaponeurotic space of scalp through </a:t>
            </a:r>
            <a:r>
              <a:rPr lang="en-US" sz="2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fracturelines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revents compression of cerebrum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This process of collection of blood in subaponeurotic space (fourth layer) – called </a:t>
            </a:r>
            <a:r>
              <a:rPr lang="en-US" sz="2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safety valve </a:t>
            </a:r>
            <a:r>
              <a:rPr lang="en-IN" sz="2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hematoma</a:t>
            </a:r>
            <a:endParaRPr lang="en-GB" sz="2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9F4C66A-F968-FECC-9A38-AC3B50B8E18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2227"/>
          <a:stretch/>
        </p:blipFill>
        <p:spPr>
          <a:xfrm>
            <a:off x="6675616" y="1213941"/>
            <a:ext cx="5056957" cy="56440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9459B26-4677-B3F2-5C15-99117B62C95E}"/>
              </a:ext>
            </a:extLst>
          </p:cNvPr>
          <p:cNvSpPr txBox="1"/>
          <p:nvPr/>
        </p:nvSpPr>
        <p:spPr>
          <a:xfrm>
            <a:off x="3048000" y="319314"/>
            <a:ext cx="53109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b="1" dirty="0" smtClean="0">
                <a:solidFill>
                  <a:srgbClr val="00CCFF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3600" b="1" dirty="0">
              <a:solidFill>
                <a:srgbClr val="00CCFF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85386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50" y="1436913"/>
            <a:ext cx="4968421" cy="5341573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1" u="none" strike="noStrike" baseline="0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en-US" b="1" u="none" strike="noStrike" baseline="0" dirty="0" err="1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Cephalhematoma</a:t>
            </a:r>
            <a:endParaRPr lang="en-US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ericranium – firmly adherent to suture lines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Hence, collection of blood or fluid deep to  pericranium takes shapes of particular bone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This collection of fluid – called cephalhematoma 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ommonly occurs </a:t>
            </a:r>
            <a:r>
              <a:rPr lang="en-IN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in parietal region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690B07-8C11-0C40-87A7-FC8286CD7EF1}"/>
              </a:ext>
            </a:extLst>
          </p:cNvPr>
          <p:cNvSpPr txBox="1"/>
          <p:nvPr/>
        </p:nvSpPr>
        <p:spPr>
          <a:xfrm>
            <a:off x="2728686" y="290286"/>
            <a:ext cx="56500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4000" b="1" dirty="0" smtClean="0">
                <a:solidFill>
                  <a:srgbClr val="0AA67D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4000" b="1" dirty="0">
              <a:solidFill>
                <a:srgbClr val="0AA67D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D05632D-E56B-BD70-C12F-248BF783D6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75085" y="2466203"/>
            <a:ext cx="6422189" cy="264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6742857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50" y="1567543"/>
            <a:ext cx="5548993" cy="4475447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sz="2600" b="1" u="none" strike="noStrike" baseline="0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Caput </a:t>
            </a:r>
            <a:r>
              <a:rPr lang="en-US" sz="2600" b="1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succedaneum</a:t>
            </a:r>
            <a:endParaRPr lang="en-US" sz="2600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ubcutaneous edema of scalp produced during delivery 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ccurs due to interference in venous return during passage of head through birth canal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2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sually subsides in few days on own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690B07-8C11-0C40-87A7-FC8286CD7EF1}"/>
              </a:ext>
            </a:extLst>
          </p:cNvPr>
          <p:cNvSpPr txBox="1"/>
          <p:nvPr/>
        </p:nvSpPr>
        <p:spPr>
          <a:xfrm>
            <a:off x="3091543" y="377371"/>
            <a:ext cx="4972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b="1" dirty="0" smtClean="0">
                <a:solidFill>
                  <a:srgbClr val="0AA67D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3600" b="1" dirty="0">
              <a:solidFill>
                <a:srgbClr val="0AA67D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D05632D-E56B-BD70-C12F-248BF783D64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31875" y="2343150"/>
            <a:ext cx="5585277" cy="229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55971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99" y="1465943"/>
            <a:ext cx="5352144" cy="409997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1" u="none" strike="noStrike" baseline="0" dirty="0" smtClean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 Scalp </a:t>
            </a:r>
            <a:r>
              <a:rPr lang="en-US" b="1" u="none" strike="noStrike" baseline="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wound bleeding</a:t>
            </a:r>
            <a:endParaRPr lang="en-US" b="1" dirty="0">
              <a:solidFill>
                <a:srgbClr val="FF00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Bleeds profusely because vessels – prevented from retraction after their injuries; because of firm adherence of vessels wall with fibrous connective tissues 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Treatment: To stop this bleeding, apply pressure on bleeding vessels against skull </a:t>
            </a:r>
            <a:r>
              <a:rPr lang="en-IN" b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bone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690B07-8C11-0C40-87A7-FC8286CD7EF1}"/>
              </a:ext>
            </a:extLst>
          </p:cNvPr>
          <p:cNvSpPr txBox="1"/>
          <p:nvPr/>
        </p:nvSpPr>
        <p:spPr>
          <a:xfrm>
            <a:off x="2583543" y="290286"/>
            <a:ext cx="57897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b="1" dirty="0" smtClean="0">
                <a:solidFill>
                  <a:srgbClr val="0066FF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3600" b="1" dirty="0">
              <a:solidFill>
                <a:srgbClr val="0066FF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D928914-D435-3947-9C16-E32C6CD0F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35891" y="1559379"/>
            <a:ext cx="4915567" cy="318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14090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99" y="1567543"/>
            <a:ext cx="5352144" cy="452101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1" u="none" strike="noStrike" baseline="0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9. Healing </a:t>
            </a:r>
            <a:r>
              <a:rPr lang="en-US" b="1" u="none" strike="noStrike" baseline="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avulsed scalp</a:t>
            </a:r>
            <a:endParaRPr lang="en-US" b="1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As scalp and superficial temporal region – richly supplied by anastomosing vessels, avulsed portion need not to cut away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 be placed on position and stitched</a:t>
            </a:r>
          </a:p>
          <a:p>
            <a:pPr algn="just">
              <a:lnSpc>
                <a:spcPct val="100000"/>
              </a:lnSpc>
              <a:spcBef>
                <a:spcPts val="200"/>
              </a:spcBef>
            </a:pPr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IN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sually heals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2690B07-8C11-0C40-87A7-FC8286CD7EF1}"/>
              </a:ext>
            </a:extLst>
          </p:cNvPr>
          <p:cNvSpPr txBox="1"/>
          <p:nvPr/>
        </p:nvSpPr>
        <p:spPr>
          <a:xfrm>
            <a:off x="2554515" y="261257"/>
            <a:ext cx="58187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sz="3600" b="1" dirty="0" smtClean="0">
                <a:solidFill>
                  <a:srgbClr val="12AE30"/>
                </a:solidFill>
                <a:latin typeface="Arial Rounded MT Bold" pitchFamily="34" charset="0"/>
                <a:cs typeface="Arial" panose="020B0604020202020204" pitchFamily="34" charset="0"/>
              </a:rPr>
              <a:t>APPLIED  ANATOMY</a:t>
            </a:r>
            <a:endParaRPr lang="en-US" sz="3600" b="1" dirty="0">
              <a:solidFill>
                <a:srgbClr val="12AE30"/>
              </a:solidFill>
              <a:latin typeface="Arial Rounded MT Bold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D928914-D435-3947-9C16-E32C6CD0F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97387" y="2220870"/>
            <a:ext cx="4964527" cy="321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28988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086D690-DB15-4FBD-88FE-E97A54DB2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86" y="1320800"/>
            <a:ext cx="5155885" cy="4078902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en-US" b="1" u="none" strike="noStrike" baseline="0" dirty="0" smtClean="0">
                <a:solidFill>
                  <a:srgbClr val="12AE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 Gaping </a:t>
            </a:r>
            <a:r>
              <a:rPr lang="en-US" b="1" u="none" strike="noStrike" baseline="0" dirty="0">
                <a:solidFill>
                  <a:srgbClr val="12AE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wound of scalp</a:t>
            </a:r>
            <a:endParaRPr lang="en-US" b="1" dirty="0">
              <a:solidFill>
                <a:srgbClr val="12AE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If </a:t>
            </a:r>
            <a:r>
              <a:rPr lang="en-US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epicranial</a:t>
            </a: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aponeurosis – divided transversely, wound of scalp gape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en-US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Such wound needs  stitching of layer of </a:t>
            </a:r>
            <a:r>
              <a:rPr lang="en-IN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aponeurosis carefully</a:t>
            </a:r>
            <a:endParaRPr lang="en-GB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D928914-D435-3947-9C16-E32C6CD0F8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26570" y="1407123"/>
            <a:ext cx="5412401" cy="350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52198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52842B2F-AB8F-D1F1-3BF2-56DB79C36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9899" y="1113776"/>
            <a:ext cx="11252202" cy="4630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6076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ECED9AD-5366-EE49-946F-E1A7F1EC5E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14602" y="312655"/>
            <a:ext cx="9705848" cy="629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569766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Bodoni MT Black" pitchFamily="18" charset="0"/>
              </a:rPr>
              <a:t>THANK  YOU</a:t>
            </a:r>
            <a:endParaRPr lang="en-IN" b="1" dirty="0">
              <a:solidFill>
                <a:srgbClr val="FF0000"/>
              </a:solidFill>
              <a:latin typeface="Bodoni MT Black" pitchFamily="18" charset="0"/>
            </a:endParaRPr>
          </a:p>
        </p:txBody>
      </p:sp>
      <p:pic>
        <p:nvPicPr>
          <p:cNvPr id="55298" name="Picture 2" descr="C:\My Documents\..Praveen MY CLASS 2011\.Head and Neck\Face class\smile-quotes-graphics-11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9030" y="1495540"/>
            <a:ext cx="6603999" cy="4952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3734</TotalTime>
  <Words>1428</Words>
  <Application>Microsoft Office PowerPoint</Application>
  <PresentationFormat>Custom</PresentationFormat>
  <Paragraphs>245</Paragraphs>
  <Slides>55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Opulent</vt:lpstr>
      <vt:lpstr>GROSS ANATOMY - head and neck scalp</vt:lpstr>
      <vt:lpstr>Slide 2</vt:lpstr>
      <vt:lpstr>Slide 3</vt:lpstr>
      <vt:lpstr>Slide 4</vt:lpstr>
      <vt:lpstr>LAYERS OF SCALP</vt:lpstr>
      <vt:lpstr>Slide 6</vt:lpstr>
      <vt:lpstr>Slide 7</vt:lpstr>
      <vt:lpstr>Slide 8</vt:lpstr>
      <vt:lpstr>1. Skin of scalp </vt:lpstr>
      <vt:lpstr>SKIN</vt:lpstr>
      <vt:lpstr>2. Subcutaneous Dense connective tissue  (superficial fascia of scalp) </vt:lpstr>
      <vt:lpstr>Slide 12</vt:lpstr>
      <vt:lpstr>3. Epicranial  aponeurosis or  galea   aponeurotica  </vt:lpstr>
      <vt:lpstr>Epicranial Aponeurosis</vt:lpstr>
      <vt:lpstr>Slide 15</vt:lpstr>
      <vt:lpstr>Slide 16</vt:lpstr>
      <vt:lpstr>4. Loose areolar tissue layer </vt:lpstr>
      <vt:lpstr>Slide 18</vt:lpstr>
      <vt:lpstr>LAYER 4 -  LOOSE AREOLAR TISSUE</vt:lpstr>
      <vt:lpstr>CLINICAL – Layer 4</vt:lpstr>
      <vt:lpstr>Slide 21</vt:lpstr>
      <vt:lpstr>PERICRANIUM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VEINS OF SCALP AND FACE</vt:lpstr>
      <vt:lpstr>Slide 34</vt:lpstr>
      <vt:lpstr>Slide 35</vt:lpstr>
      <vt:lpstr>Slide 36</vt:lpstr>
      <vt:lpstr>Slide 37</vt:lpstr>
      <vt:lpstr>Slide 38</vt:lpstr>
      <vt:lpstr>NERVES OF SCALP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THANK 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Anindita</dc:creator>
  <cp:lastModifiedBy>DELL</cp:lastModifiedBy>
  <cp:revision>472</cp:revision>
  <dcterms:created xsi:type="dcterms:W3CDTF">2017-07-29T18:53:06Z</dcterms:created>
  <dcterms:modified xsi:type="dcterms:W3CDTF">2026-03-03T07:27:25Z</dcterms:modified>
</cp:coreProperties>
</file>