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theme/themeOverride2.xml" ContentType="application/vnd.openxmlformats-officedocument.themeOverr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7" r:id="rId1"/>
  </p:sldMasterIdLst>
  <p:notesMasterIdLst>
    <p:notesMasterId r:id="rId75"/>
  </p:notesMasterIdLst>
  <p:sldIdLst>
    <p:sldId id="291" r:id="rId2"/>
    <p:sldId id="298" r:id="rId3"/>
    <p:sldId id="257" r:id="rId4"/>
    <p:sldId id="301" r:id="rId5"/>
    <p:sldId id="302" r:id="rId6"/>
    <p:sldId id="343" r:id="rId7"/>
    <p:sldId id="303" r:id="rId8"/>
    <p:sldId id="304" r:id="rId9"/>
    <p:sldId id="305" r:id="rId10"/>
    <p:sldId id="306" r:id="rId11"/>
    <p:sldId id="344" r:id="rId12"/>
    <p:sldId id="307" r:id="rId13"/>
    <p:sldId id="308" r:id="rId14"/>
    <p:sldId id="309" r:id="rId15"/>
    <p:sldId id="310" r:id="rId16"/>
    <p:sldId id="345" r:id="rId17"/>
    <p:sldId id="311" r:id="rId18"/>
    <p:sldId id="312" r:id="rId19"/>
    <p:sldId id="313" r:id="rId20"/>
    <p:sldId id="348" r:id="rId21"/>
    <p:sldId id="314" r:id="rId22"/>
    <p:sldId id="315" r:id="rId23"/>
    <p:sldId id="342" r:id="rId24"/>
    <p:sldId id="316" r:id="rId25"/>
    <p:sldId id="346" r:id="rId26"/>
    <p:sldId id="317" r:id="rId27"/>
    <p:sldId id="318" r:id="rId28"/>
    <p:sldId id="319" r:id="rId29"/>
    <p:sldId id="320" r:id="rId30"/>
    <p:sldId id="321" r:id="rId31"/>
    <p:sldId id="322" r:id="rId32"/>
    <p:sldId id="323" r:id="rId33"/>
    <p:sldId id="324" r:id="rId34"/>
    <p:sldId id="325" r:id="rId35"/>
    <p:sldId id="261" r:id="rId36"/>
    <p:sldId id="281" r:id="rId37"/>
    <p:sldId id="283" r:id="rId38"/>
    <p:sldId id="284" r:id="rId39"/>
    <p:sldId id="285" r:id="rId40"/>
    <p:sldId id="326" r:id="rId41"/>
    <p:sldId id="327" r:id="rId42"/>
    <p:sldId id="328" r:id="rId43"/>
    <p:sldId id="347" r:id="rId44"/>
    <p:sldId id="329" r:id="rId45"/>
    <p:sldId id="339" r:id="rId46"/>
    <p:sldId id="330" r:id="rId47"/>
    <p:sldId id="331" r:id="rId48"/>
    <p:sldId id="332" r:id="rId49"/>
    <p:sldId id="333" r:id="rId50"/>
    <p:sldId id="334" r:id="rId51"/>
    <p:sldId id="335" r:id="rId52"/>
    <p:sldId id="336" r:id="rId53"/>
    <p:sldId id="337" r:id="rId54"/>
    <p:sldId id="338" r:id="rId55"/>
    <p:sldId id="340" r:id="rId56"/>
    <p:sldId id="341" r:id="rId57"/>
    <p:sldId id="276" r:id="rId58"/>
    <p:sldId id="262" r:id="rId59"/>
    <p:sldId id="297" r:id="rId60"/>
    <p:sldId id="260" r:id="rId61"/>
    <p:sldId id="288" r:id="rId62"/>
    <p:sldId id="292" r:id="rId63"/>
    <p:sldId id="289" r:id="rId64"/>
    <p:sldId id="286" r:id="rId65"/>
    <p:sldId id="275" r:id="rId66"/>
    <p:sldId id="259" r:id="rId67"/>
    <p:sldId id="264" r:id="rId68"/>
    <p:sldId id="293" r:id="rId69"/>
    <p:sldId id="294" r:id="rId70"/>
    <p:sldId id="287" r:id="rId71"/>
    <p:sldId id="296" r:id="rId72"/>
    <p:sldId id="300" r:id="rId73"/>
    <p:sldId id="299" r:id="rId74"/>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pitchFamily="34" charset="0"/>
        <a:ea typeface="+mn-ea"/>
        <a:cs typeface="Arial" charset="0"/>
      </a:defRPr>
    </a:lvl1pPr>
    <a:lvl2pPr marL="457200" algn="l" rtl="0" eaLnBrk="0" fontAlgn="base" hangingPunct="0">
      <a:spcBef>
        <a:spcPct val="0"/>
      </a:spcBef>
      <a:spcAft>
        <a:spcPct val="0"/>
      </a:spcAft>
      <a:defRPr kern="1200">
        <a:solidFill>
          <a:schemeClr val="tx1"/>
        </a:solidFill>
        <a:latin typeface="Tahoma" pitchFamily="34" charset="0"/>
        <a:ea typeface="+mn-ea"/>
        <a:cs typeface="Arial" charset="0"/>
      </a:defRPr>
    </a:lvl2pPr>
    <a:lvl3pPr marL="914400" algn="l" rtl="0" eaLnBrk="0" fontAlgn="base" hangingPunct="0">
      <a:spcBef>
        <a:spcPct val="0"/>
      </a:spcBef>
      <a:spcAft>
        <a:spcPct val="0"/>
      </a:spcAft>
      <a:defRPr kern="1200">
        <a:solidFill>
          <a:schemeClr val="tx1"/>
        </a:solidFill>
        <a:latin typeface="Tahoma" pitchFamily="34" charset="0"/>
        <a:ea typeface="+mn-ea"/>
        <a:cs typeface="Arial" charset="0"/>
      </a:defRPr>
    </a:lvl3pPr>
    <a:lvl4pPr marL="1371600" algn="l" rtl="0" eaLnBrk="0" fontAlgn="base" hangingPunct="0">
      <a:spcBef>
        <a:spcPct val="0"/>
      </a:spcBef>
      <a:spcAft>
        <a:spcPct val="0"/>
      </a:spcAft>
      <a:defRPr kern="1200">
        <a:solidFill>
          <a:schemeClr val="tx1"/>
        </a:solidFill>
        <a:latin typeface="Tahoma" pitchFamily="34" charset="0"/>
        <a:ea typeface="+mn-ea"/>
        <a:cs typeface="Arial" charset="0"/>
      </a:defRPr>
    </a:lvl4pPr>
    <a:lvl5pPr marL="1828800" algn="l" rtl="0" eaLnBrk="0" fontAlgn="base" hangingPunct="0">
      <a:spcBef>
        <a:spcPct val="0"/>
      </a:spcBef>
      <a:spcAft>
        <a:spcPct val="0"/>
      </a:spcAft>
      <a:defRPr kern="1200">
        <a:solidFill>
          <a:schemeClr val="tx1"/>
        </a:solidFill>
        <a:latin typeface="Tahoma" pitchFamily="34" charset="0"/>
        <a:ea typeface="+mn-ea"/>
        <a:cs typeface="Arial" charset="0"/>
      </a:defRPr>
    </a:lvl5pPr>
    <a:lvl6pPr marL="2286000" algn="l" defTabSz="914400" rtl="0" eaLnBrk="1" latinLnBrk="0" hangingPunct="1">
      <a:defRPr kern="1200">
        <a:solidFill>
          <a:schemeClr val="tx1"/>
        </a:solidFill>
        <a:latin typeface="Tahoma" pitchFamily="34" charset="0"/>
        <a:ea typeface="+mn-ea"/>
        <a:cs typeface="Arial" charset="0"/>
      </a:defRPr>
    </a:lvl6pPr>
    <a:lvl7pPr marL="2743200" algn="l" defTabSz="914400" rtl="0" eaLnBrk="1" latinLnBrk="0" hangingPunct="1">
      <a:defRPr kern="1200">
        <a:solidFill>
          <a:schemeClr val="tx1"/>
        </a:solidFill>
        <a:latin typeface="Tahoma" pitchFamily="34" charset="0"/>
        <a:ea typeface="+mn-ea"/>
        <a:cs typeface="Arial" charset="0"/>
      </a:defRPr>
    </a:lvl7pPr>
    <a:lvl8pPr marL="3200400" algn="l" defTabSz="914400" rtl="0" eaLnBrk="1" latinLnBrk="0" hangingPunct="1">
      <a:defRPr kern="1200">
        <a:solidFill>
          <a:schemeClr val="tx1"/>
        </a:solidFill>
        <a:latin typeface="Tahoma" pitchFamily="34" charset="0"/>
        <a:ea typeface="+mn-ea"/>
        <a:cs typeface="Arial" charset="0"/>
      </a:defRPr>
    </a:lvl8pPr>
    <a:lvl9pPr marL="3657600" algn="l" defTabSz="914400" rtl="0" eaLnBrk="1" latinLnBrk="0" hangingPunct="1">
      <a:defRPr kern="1200">
        <a:solidFill>
          <a:schemeClr val="tx1"/>
        </a:solidFill>
        <a:latin typeface="Tahoma"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00FF"/>
    <a:srgbClr val="669900"/>
    <a:srgbClr val="B805CB"/>
    <a:srgbClr val="FF33CC"/>
    <a:srgbClr val="FF00FF"/>
    <a:srgbClr val="66FF33"/>
    <a:srgbClr val="A02085"/>
    <a:srgbClr val="CC3300"/>
    <a:srgbClr val="9F7D61"/>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1" autoAdjust="0"/>
    <p:restoredTop sz="94659" autoAdjust="0"/>
  </p:normalViewPr>
  <p:slideViewPr>
    <p:cSldViewPr snapToGrid="0">
      <p:cViewPr varScale="1">
        <p:scale>
          <a:sx n="69" d="100"/>
          <a:sy n="69" d="100"/>
        </p:scale>
        <p:origin x="-1410"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4608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7475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608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608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4608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B705B852-BB74-47D6-8D8C-E7FDAC383422}" type="slidenum">
              <a:rPr lang="ar-SA"/>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p:spPr>
        <p:txBody>
          <a:bodyPr/>
          <a:lstStyle/>
          <a:p>
            <a:endParaRPr lang="en-IN" smtClean="0"/>
          </a:p>
        </p:txBody>
      </p:sp>
      <p:sp>
        <p:nvSpPr>
          <p:cNvPr id="75780" name="Slide Number Placeholder 3"/>
          <p:cNvSpPr>
            <a:spLocks noGrp="1"/>
          </p:cNvSpPr>
          <p:nvPr>
            <p:ph type="sldNum" sz="quarter" idx="5"/>
          </p:nvPr>
        </p:nvSpPr>
        <p:spPr>
          <a:noFill/>
        </p:spPr>
        <p:txBody>
          <a:bodyPr/>
          <a:lstStyle/>
          <a:p>
            <a:fld id="{426003EC-D5DF-4AC6-94FD-2A6B27EA8FE1}" type="slidenum">
              <a:rPr lang="en-IN" smtClean="0"/>
              <a:pPr/>
              <a:t>30</a:t>
            </a:fld>
            <a:endParaRPr lang="en-IN"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29"/>
          <p:cNvSpPr>
            <a:spLocks noGrp="1"/>
          </p:cNvSpPr>
          <p:nvPr>
            <p:ph type="dt" sz="half" idx="10"/>
          </p:nvPr>
        </p:nvSpPr>
        <p:spPr/>
        <p:txBody>
          <a:bodyPr/>
          <a:lstStyle>
            <a:lvl1pPr>
              <a:defRPr/>
            </a:lvl1pPr>
          </a:lstStyle>
          <a:p>
            <a:pPr>
              <a:defRPr/>
            </a:pPr>
            <a:r>
              <a:rPr lang="en-US"/>
              <a:t>Dr. Vohra</a:t>
            </a:r>
          </a:p>
        </p:txBody>
      </p:sp>
      <p:sp>
        <p:nvSpPr>
          <p:cNvPr id="5" name="Footer Placeholder 18"/>
          <p:cNvSpPr>
            <a:spLocks noGrp="1"/>
          </p:cNvSpPr>
          <p:nvPr>
            <p:ph type="ftr" sz="quarter" idx="11"/>
          </p:nvPr>
        </p:nvSpPr>
        <p:spPr/>
        <p:txBody>
          <a:bodyPr/>
          <a:lstStyle>
            <a:lvl1pPr>
              <a:defRPr/>
            </a:lvl1pPr>
          </a:lstStyle>
          <a:p>
            <a:pPr>
              <a:defRPr/>
            </a:pPr>
            <a:endParaRPr lang="en-US"/>
          </a:p>
        </p:txBody>
      </p:sp>
      <p:sp>
        <p:nvSpPr>
          <p:cNvPr id="6" name="Slide Number Placeholder 26"/>
          <p:cNvSpPr>
            <a:spLocks noGrp="1"/>
          </p:cNvSpPr>
          <p:nvPr>
            <p:ph type="sldNum" sz="quarter" idx="12"/>
          </p:nvPr>
        </p:nvSpPr>
        <p:spPr/>
        <p:txBody>
          <a:bodyPr/>
          <a:lstStyle>
            <a:lvl1pPr>
              <a:defRPr/>
            </a:lvl1pPr>
          </a:lstStyle>
          <a:p>
            <a:pPr>
              <a:defRPr/>
            </a:pPr>
            <a:fld id="{13742B57-BDD7-4037-A734-9B4B59D50A74}" type="slidenum">
              <a:rPr lang="ar-SA"/>
              <a:pPr>
                <a:defRPr/>
              </a:pPr>
              <a:t>‹#›</a:t>
            </a:fld>
            <a:endParaRPr lang="en-US"/>
          </a:p>
        </p:txBody>
      </p:sp>
    </p:spTree>
  </p:cSld>
  <p:clrMapOvr>
    <a:overrideClrMapping bg1="dk1" tx1="lt1" bg2="dk2" tx2="lt2" accent1="accent1" accent2="accent2" accent3="accent3" accent4="accent4" accent5="accent5" accent6="accent6" hlink="hlink" folHlink="folHlink"/>
  </p:clrMapOvr>
  <p:hf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r>
              <a:rPr lang="en-US"/>
              <a:t>Dr. Vohra</a:t>
            </a:r>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BE5B465E-8CE2-4F86-82ED-64EBFBAF1F8E}" type="slidenum">
              <a:rPr lang="ar-SA"/>
              <a:pPr>
                <a:defRPr/>
              </a:pPr>
              <a:t>‹#›</a:t>
            </a:fld>
            <a:endParaRPr lang="en-US"/>
          </a:p>
        </p:txBody>
      </p:sp>
    </p:spTree>
  </p:cSld>
  <p:clrMapOvr>
    <a:masterClrMapping/>
  </p:clrMapOvr>
  <p:hf hdr="0" ftr="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r>
              <a:rPr lang="en-US"/>
              <a:t>Dr. Vohra</a:t>
            </a:r>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687AB868-95D7-4DB9-B9AA-2E0D97957EFF}" type="slidenum">
              <a:rPr lang="ar-SA"/>
              <a:pPr>
                <a:defRPr/>
              </a:pPr>
              <a:t>‹#›</a:t>
            </a:fld>
            <a:endParaRPr lang="en-US"/>
          </a:p>
        </p:txBody>
      </p:sp>
    </p:spTree>
  </p:cSld>
  <p:clrMapOvr>
    <a:masterClrMapping/>
  </p:clrMapOvr>
  <p:hf hdr="0" ftr="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r>
              <a:rPr lang="en-US"/>
              <a:t>Dr. Vohra</a:t>
            </a:r>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5304F011-1610-4F38-82A4-F7E11FC70619}" type="slidenum">
              <a:rPr lang="ar-SA"/>
              <a:pPr>
                <a:defRPr/>
              </a:pPr>
              <a:t>‹#›</a:t>
            </a:fld>
            <a:endParaRPr lang="en-US"/>
          </a:p>
        </p:txBody>
      </p:sp>
    </p:spTree>
  </p:cSld>
  <p:clrMapOvr>
    <a:masterClrMapping/>
  </p:clrMapOvr>
  <p:hf hdr="0" ftr="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a:t>Dr. Vohra</a:t>
            </a: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C2C36FA-8C28-430C-819C-7A4A0103345D}" type="slidenum">
              <a:rPr lang="ar-SA"/>
              <a:pPr>
                <a:defRPr/>
              </a:pPr>
              <a:t>‹#›</a:t>
            </a:fld>
            <a:endParaRPr lang="en-US"/>
          </a:p>
        </p:txBody>
      </p:sp>
    </p:spTree>
  </p:cSld>
  <p:clrMapOvr>
    <a:overrideClrMapping bg1="dk1" tx1="lt1" bg2="dk2" tx2="lt2" accent1="accent1" accent2="accent2" accent3="accent3" accent4="accent4" accent5="accent5" accent6="accent6" hlink="hlink" folHlink="folHlink"/>
  </p:clrMapOvr>
  <p:hf hdr="0" ftr="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r>
              <a:rPr lang="en-US"/>
              <a:t>Dr. Vohra</a:t>
            </a:r>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FDBA70A2-BA40-45E3-A6F4-0E30EA344582}" type="slidenum">
              <a:rPr lang="ar-SA"/>
              <a:pPr>
                <a:defRPr/>
              </a:pPr>
              <a:t>‹#›</a:t>
            </a:fld>
            <a:endParaRPr lang="en-US"/>
          </a:p>
        </p:txBody>
      </p:sp>
    </p:spTree>
  </p:cSld>
  <p:clrMapOvr>
    <a:masterClrMapping/>
  </p:clrMapOvr>
  <p:hf hdr="0" ftr="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r>
              <a:rPr lang="en-US"/>
              <a:t>Dr. Vohra</a:t>
            </a:r>
          </a:p>
        </p:txBody>
      </p:sp>
      <p:sp>
        <p:nvSpPr>
          <p:cNvPr id="8" name="Footer Placeholder 21"/>
          <p:cNvSpPr>
            <a:spLocks noGrp="1"/>
          </p:cNvSpPr>
          <p:nvPr>
            <p:ph type="ftr" sz="quarter" idx="11"/>
          </p:nvPr>
        </p:nvSpPr>
        <p:spPr/>
        <p:txBody>
          <a:bodyPr/>
          <a:lstStyle>
            <a:lvl1pPr>
              <a:defRPr/>
            </a:lvl1pPr>
          </a:lstStyle>
          <a:p>
            <a:pPr>
              <a:defRPr/>
            </a:pPr>
            <a:endParaRPr lang="en-US"/>
          </a:p>
        </p:txBody>
      </p:sp>
      <p:sp>
        <p:nvSpPr>
          <p:cNvPr id="9" name="Slide Number Placeholder 17"/>
          <p:cNvSpPr>
            <a:spLocks noGrp="1"/>
          </p:cNvSpPr>
          <p:nvPr>
            <p:ph type="sldNum" sz="quarter" idx="12"/>
          </p:nvPr>
        </p:nvSpPr>
        <p:spPr/>
        <p:txBody>
          <a:bodyPr/>
          <a:lstStyle>
            <a:lvl1pPr>
              <a:defRPr/>
            </a:lvl1pPr>
          </a:lstStyle>
          <a:p>
            <a:pPr>
              <a:defRPr/>
            </a:pPr>
            <a:fld id="{6AE742E8-957A-43C9-8554-BDCCFA160322}" type="slidenum">
              <a:rPr lang="ar-SA"/>
              <a:pPr>
                <a:defRPr/>
              </a:pPr>
              <a:t>‹#›</a:t>
            </a:fld>
            <a:endParaRPr lang="en-US"/>
          </a:p>
        </p:txBody>
      </p:sp>
    </p:spTree>
  </p:cSld>
  <p:clrMapOvr>
    <a:masterClrMapping/>
  </p:clrMapOvr>
  <p:hf hdr="0" ftr="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r>
              <a:rPr lang="en-US"/>
              <a:t>Dr. Vohra</a:t>
            </a:r>
          </a:p>
        </p:txBody>
      </p:sp>
      <p:sp>
        <p:nvSpPr>
          <p:cNvPr id="4" name="Footer Placeholder 21"/>
          <p:cNvSpPr>
            <a:spLocks noGrp="1"/>
          </p:cNvSpPr>
          <p:nvPr>
            <p:ph type="ftr" sz="quarter" idx="11"/>
          </p:nvPr>
        </p:nvSpPr>
        <p:spPr/>
        <p:txBody>
          <a:bodyPr/>
          <a:lstStyle>
            <a:lvl1pPr>
              <a:defRPr/>
            </a:lvl1pPr>
          </a:lstStyle>
          <a:p>
            <a:pPr>
              <a:defRPr/>
            </a:pPr>
            <a:endParaRPr lang="en-US"/>
          </a:p>
        </p:txBody>
      </p:sp>
      <p:sp>
        <p:nvSpPr>
          <p:cNvPr id="5" name="Slide Number Placeholder 17"/>
          <p:cNvSpPr>
            <a:spLocks noGrp="1"/>
          </p:cNvSpPr>
          <p:nvPr>
            <p:ph type="sldNum" sz="quarter" idx="12"/>
          </p:nvPr>
        </p:nvSpPr>
        <p:spPr/>
        <p:txBody>
          <a:bodyPr/>
          <a:lstStyle>
            <a:lvl1pPr>
              <a:defRPr/>
            </a:lvl1pPr>
          </a:lstStyle>
          <a:p>
            <a:pPr>
              <a:defRPr/>
            </a:pPr>
            <a:fld id="{C205C0F3-2508-4E8C-9197-7BE849ED78EA}" type="slidenum">
              <a:rPr lang="ar-SA"/>
              <a:pPr>
                <a:defRPr/>
              </a:pPr>
              <a:t>‹#›</a:t>
            </a:fld>
            <a:endParaRPr lang="en-US"/>
          </a:p>
        </p:txBody>
      </p:sp>
    </p:spTree>
  </p:cSld>
  <p:clrMapOvr>
    <a:masterClrMapping/>
  </p:clrMapOvr>
  <p:hf hdr="0" ftr="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r>
              <a:rPr lang="en-US"/>
              <a:t>Dr. Vohra</a:t>
            </a:r>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pPr>
              <a:defRPr/>
            </a:pPr>
            <a:fld id="{0A3802AB-11E4-4126-BB9C-7108DA94D7CE}" type="slidenum">
              <a:rPr lang="ar-SA"/>
              <a:pPr>
                <a:defRPr/>
              </a:pPr>
              <a:t>‹#›</a:t>
            </a:fld>
            <a:endParaRPr lang="en-US"/>
          </a:p>
        </p:txBody>
      </p:sp>
    </p:spTree>
  </p:cSld>
  <p:clrMapOvr>
    <a:masterClrMapping/>
  </p:clrMapOvr>
  <p:hf hdr="0" ftr="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r>
              <a:rPr lang="en-US"/>
              <a:t>Dr. Vohra</a:t>
            </a:r>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C35CB8A7-89FC-425D-BCBD-8A06A6B77AE4}" type="slidenum">
              <a:rPr lang="ar-SA"/>
              <a:pPr>
                <a:defRPr/>
              </a:pPr>
              <a:t>‹#›</a:t>
            </a:fld>
            <a:endParaRPr lang="en-US"/>
          </a:p>
        </p:txBody>
      </p:sp>
    </p:spTree>
  </p:cSld>
  <p:clrMapOvr>
    <a:masterClrMapping/>
  </p:clrMapOvr>
  <p:hf hdr="0" ftr="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Right Triangle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 name="Freeform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a:latin typeface="+mn-lt"/>
              <a:cs typeface="+mn-cs"/>
            </a:endParaRPr>
          </a:p>
        </p:txBody>
      </p:sp>
      <p:sp>
        <p:nvSpPr>
          <p:cNvPr id="8" name="Freeform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a:latin typeface="+mn-lt"/>
              <a:cs typeface="+mn-cs"/>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r>
              <a:rPr lang="en-US"/>
              <a:t>Dr. Vohra</a:t>
            </a:r>
          </a:p>
        </p:txBody>
      </p:sp>
      <p:sp>
        <p:nvSpPr>
          <p:cNvPr id="10" name="Footer Placeholder 5"/>
          <p:cNvSpPr>
            <a:spLocks noGrp="1"/>
          </p:cNvSpPr>
          <p:nvPr>
            <p:ph type="ftr" sz="quarter" idx="11"/>
          </p:nvPr>
        </p:nvSpPr>
        <p:spPr/>
        <p:txBody>
          <a:bodyPr/>
          <a:lstStyle>
            <a:lvl1pPr>
              <a:defRPr/>
            </a:lvl1pPr>
          </a:lstStyle>
          <a:p>
            <a:pPr>
              <a:defRPr/>
            </a:pPr>
            <a:endParaRPr lang="en-US"/>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C53A6AB7-0625-4272-8E42-5B84F044162E}" type="slidenum">
              <a:rPr lang="ar-SA"/>
              <a:pPr>
                <a:defRPr/>
              </a:pPr>
              <a:t>‹#›</a:t>
            </a:fld>
            <a:endParaRPr lang="en-US"/>
          </a:p>
        </p:txBody>
      </p:sp>
    </p:spTree>
  </p:cSld>
  <p:clrMapOvr>
    <a:masterClrMapping/>
  </p:clrMapOvr>
  <p:hf hdr="0" ft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a:latin typeface="+mn-lt"/>
              <a:cs typeface="+mn-cs"/>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a:latin typeface="+mn-lt"/>
              <a:cs typeface="+mn-cs"/>
            </a:endParaRPr>
          </a:p>
        </p:txBody>
      </p:sp>
      <p:sp>
        <p:nvSpPr>
          <p:cNvPr id="1028" name="Title Placeholder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en-US" smtClean="0"/>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r>
              <a:rPr lang="en-US"/>
              <a:t>Dr. Vohra</a:t>
            </a: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a:defRPr/>
            </a:pPr>
            <a:fld id="{EF5FFDB1-4886-4591-9A17-BB0081EE701F}" type="slidenum">
              <a:rPr lang="ar-SA"/>
              <a:pPr>
                <a:defRPr/>
              </a:pPr>
              <a:t>‹#›</a:t>
            </a:fld>
            <a:endParaRPr lang="en-US"/>
          </a:p>
        </p:txBody>
      </p:sp>
      <p:grpSp>
        <p:nvGrpSpPr>
          <p:cNvPr id="1033"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a:p>
          </p:txBody>
        </p:sp>
      </p:grpSp>
    </p:spTree>
  </p:cSld>
  <p:clrMap bg1="lt1" tx1="dk1" bg2="lt2" tx2="dk2" accent1="accent1" accent2="accent2" accent3="accent3" accent4="accent4" accent5="accent5" accent6="accent6" hlink="hlink" folHlink="folHlink"/>
  <p:sldLayoutIdLst>
    <p:sldLayoutId id="2147483814" r:id="rId1"/>
    <p:sldLayoutId id="2147483806" r:id="rId2"/>
    <p:sldLayoutId id="2147483815" r:id="rId3"/>
    <p:sldLayoutId id="2147483807" r:id="rId4"/>
    <p:sldLayoutId id="2147483808" r:id="rId5"/>
    <p:sldLayoutId id="2147483809" r:id="rId6"/>
    <p:sldLayoutId id="2147483810" r:id="rId7"/>
    <p:sldLayoutId id="2147483811" r:id="rId8"/>
    <p:sldLayoutId id="2147483816" r:id="rId9"/>
    <p:sldLayoutId id="2147483812" r:id="rId10"/>
    <p:sldLayoutId id="2147483813" r:id="rId11"/>
  </p:sldLayoutIdLst>
  <p:hf hdr="0" ftr="0"/>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457200" y="228600"/>
            <a:ext cx="8229600" cy="1447800"/>
          </a:xfrm>
        </p:spPr>
        <p:txBody>
          <a:bodyPr/>
          <a:lstStyle/>
          <a:p>
            <a:pPr algn="ctr" eaLnBrk="1" hangingPunct="1"/>
            <a:r>
              <a:rPr lang="en-US" sz="3100" b="1" dirty="0" smtClean="0">
                <a:solidFill>
                  <a:srgbClr val="00B0F0"/>
                </a:solidFill>
                <a:latin typeface="Arial Black" pitchFamily="34" charset="0"/>
              </a:rPr>
              <a:t>GROSS ANATOMY- LOWER LIMB</a:t>
            </a:r>
            <a:r>
              <a:rPr lang="en-US" dirty="0" smtClean="0"/>
              <a:t/>
            </a:r>
            <a:br>
              <a:rPr lang="en-US" dirty="0" smtClean="0"/>
            </a:br>
            <a:r>
              <a:rPr lang="en-US" sz="4000" b="1" dirty="0" smtClean="0">
                <a:solidFill>
                  <a:srgbClr val="A02085"/>
                </a:solidFill>
                <a:latin typeface="Algerian" pitchFamily="82" charset="0"/>
              </a:rPr>
              <a:t>MEDIAL  COMPARTMENT  OF  THIGH</a:t>
            </a:r>
            <a:endParaRPr lang="en-IN" sz="4000" b="1" dirty="0" smtClean="0">
              <a:solidFill>
                <a:srgbClr val="A02085"/>
              </a:solidFill>
              <a:latin typeface="Algerian" pitchFamily="82" charset="0"/>
            </a:endParaRPr>
          </a:p>
        </p:txBody>
      </p:sp>
      <p:sp>
        <p:nvSpPr>
          <p:cNvPr id="5" name="Content Placeholder 4"/>
          <p:cNvSpPr>
            <a:spLocks noGrp="1"/>
          </p:cNvSpPr>
          <p:nvPr>
            <p:ph sz="half" idx="2"/>
          </p:nvPr>
        </p:nvSpPr>
        <p:spPr>
          <a:xfrm>
            <a:off x="4648200" y="4114800"/>
            <a:ext cx="4495800" cy="2239963"/>
          </a:xfrm>
        </p:spPr>
        <p:txBody>
          <a:bodyPr>
            <a:normAutofit/>
          </a:bodyPr>
          <a:lstStyle/>
          <a:p>
            <a:pPr marL="274320" indent="-274320" eaLnBrk="1" fontAlgn="auto" hangingPunct="1">
              <a:spcAft>
                <a:spcPts val="0"/>
              </a:spcAft>
              <a:buClr>
                <a:schemeClr val="accent3"/>
              </a:buClr>
              <a:buFont typeface="Arial" charset="0"/>
              <a:buNone/>
              <a:defRPr/>
            </a:pPr>
            <a:r>
              <a:rPr lang="en-US" b="1" dirty="0" smtClean="0">
                <a:solidFill>
                  <a:srgbClr val="0000FF"/>
                </a:solidFill>
              </a:rPr>
              <a:t>Dr. Praveen Kumar </a:t>
            </a:r>
            <a:r>
              <a:rPr lang="en-US" b="1" dirty="0" err="1" smtClean="0">
                <a:solidFill>
                  <a:srgbClr val="0000FF"/>
                </a:solidFill>
              </a:rPr>
              <a:t>Kurrey</a:t>
            </a:r>
            <a:endParaRPr lang="en-US" b="1" dirty="0" smtClean="0">
              <a:solidFill>
                <a:srgbClr val="0000FF"/>
              </a:solidFill>
            </a:endParaRPr>
          </a:p>
          <a:p>
            <a:pPr marL="274320" indent="-274320" eaLnBrk="1" fontAlgn="auto" hangingPunct="1">
              <a:spcAft>
                <a:spcPts val="0"/>
              </a:spcAft>
              <a:buClr>
                <a:schemeClr val="accent3"/>
              </a:buClr>
              <a:buFont typeface="Arial" charset="0"/>
              <a:buNone/>
              <a:defRPr/>
            </a:pPr>
            <a:r>
              <a:rPr lang="en-US" b="1" dirty="0" smtClean="0">
                <a:solidFill>
                  <a:srgbClr val="0000FF"/>
                </a:solidFill>
              </a:rPr>
              <a:t>M.B.B.S., M.S., B.C.M.E, B.C.B.R.,CISP</a:t>
            </a:r>
          </a:p>
          <a:p>
            <a:pPr marL="274320" indent="-274320" eaLnBrk="1" fontAlgn="auto" hangingPunct="1">
              <a:spcAft>
                <a:spcPts val="0"/>
              </a:spcAft>
              <a:buClr>
                <a:schemeClr val="accent3"/>
              </a:buClr>
              <a:buFont typeface="Arial" charset="0"/>
              <a:buNone/>
              <a:defRPr/>
            </a:pPr>
            <a:r>
              <a:rPr lang="en-US" b="1" dirty="0" smtClean="0">
                <a:solidFill>
                  <a:srgbClr val="0000FF"/>
                </a:solidFill>
              </a:rPr>
              <a:t>Professor Anatomy</a:t>
            </a:r>
            <a:endParaRPr lang="en-IN" b="1" dirty="0" smtClean="0">
              <a:solidFill>
                <a:srgbClr val="0000FF"/>
              </a:solidFill>
            </a:endParaRPr>
          </a:p>
          <a:p>
            <a:pPr marL="274320" indent="-274320" eaLnBrk="1" fontAlgn="auto" hangingPunct="1">
              <a:spcAft>
                <a:spcPts val="0"/>
              </a:spcAft>
              <a:buClr>
                <a:schemeClr val="accent3"/>
              </a:buClr>
              <a:buFont typeface="Wingdings 2"/>
              <a:buChar char=""/>
              <a:defRPr/>
            </a:pPr>
            <a:endParaRPr lang="en-IN" dirty="0"/>
          </a:p>
        </p:txBody>
      </p:sp>
      <p:pic>
        <p:nvPicPr>
          <p:cNvPr id="2050" name="Picture 2" descr="D:\Dr PRAVEEN  ANATOMY COMPLETE\PRAVEENS ANATOMY WORLD 3.3.2024\PRAVEENS ANATOMY WORLD 22.7.2025\1. ATLAS\2. GROSS ANATOMY\2. LOWER LIMB\2. Medial side of Thigh\2. medial-thigh-muscles-pkk.png"/>
          <p:cNvPicPr>
            <a:picLocks noGrp="1" noChangeAspect="1" noChangeArrowheads="1"/>
          </p:cNvPicPr>
          <p:nvPr>
            <p:ph sz="half" idx="1"/>
          </p:nvPr>
        </p:nvPicPr>
        <p:blipFill>
          <a:blip r:embed="rId2" cstate="print"/>
          <a:srcRect/>
          <a:stretch>
            <a:fillRect/>
          </a:stretch>
        </p:blipFill>
        <p:spPr bwMode="auto">
          <a:xfrm>
            <a:off x="484909" y="2355272"/>
            <a:ext cx="3985219" cy="4138973"/>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extLst>
          </p:cNvPr>
          <p:cNvSpPr>
            <a:spLocks noGrp="1"/>
          </p:cNvSpPr>
          <p:nvPr>
            <p:ph idx="1"/>
          </p:nvPr>
        </p:nvSpPr>
        <p:spPr>
          <a:xfrm>
            <a:off x="282575" y="769938"/>
            <a:ext cx="4538807" cy="5969000"/>
          </a:xfrm>
        </p:spPr>
        <p:txBody>
          <a:bodyPr>
            <a:noAutofit/>
          </a:bodyPr>
          <a:lstStyle/>
          <a:p>
            <a:pPr algn="just">
              <a:spcBef>
                <a:spcPts val="0"/>
              </a:spcBef>
              <a:defRPr/>
            </a:pPr>
            <a:r>
              <a:rPr lang="en-IN" sz="2400" dirty="0">
                <a:latin typeface="Arial" panose="020B0604020202020204" pitchFamily="34" charset="0"/>
                <a:ea typeface="Calibri" panose="020F0502020204030204" pitchFamily="34" charset="0"/>
                <a:cs typeface="Arial" panose="020B0604020202020204" pitchFamily="34" charset="0"/>
              </a:rPr>
              <a:t>Triangular muscle – located in between adductor longus and adductor magnus </a:t>
            </a:r>
          </a:p>
          <a:p>
            <a:pPr algn="just">
              <a:spcBef>
                <a:spcPts val="0"/>
              </a:spcBef>
              <a:defRPr/>
            </a:pPr>
            <a:r>
              <a:rPr lang="en-IN" sz="2400" dirty="0">
                <a:latin typeface="Arial" panose="020B0604020202020204" pitchFamily="34" charset="0"/>
                <a:ea typeface="Calibri" panose="020F0502020204030204" pitchFamily="34" charset="0"/>
                <a:cs typeface="Arial" panose="020B0604020202020204" pitchFamily="34" charset="0"/>
              </a:rPr>
              <a:t>To visualize adductor brevis muscle, cut adductor longus muscle near origin and reflect it laterally</a:t>
            </a:r>
            <a:endParaRPr lang="en-GB" sz="2400" dirty="0">
              <a:latin typeface="Arial" panose="020B0604020202020204" pitchFamily="34" charset="0"/>
              <a:ea typeface="Calibri" panose="020F0502020204030204" pitchFamily="34" charset="0"/>
              <a:cs typeface="Arial" panose="020B0604020202020204" pitchFamily="34" charset="0"/>
            </a:endParaRPr>
          </a:p>
          <a:p>
            <a:pPr marL="0" indent="0" algn="just">
              <a:spcBef>
                <a:spcPts val="0"/>
              </a:spcBef>
              <a:buFont typeface="Wingdings 2" pitchFamily="18" charset="2"/>
              <a:buNone/>
              <a:defRPr/>
            </a:pPr>
            <a:r>
              <a:rPr lang="en-IN" sz="2400" b="1" dirty="0">
                <a:solidFill>
                  <a:srgbClr val="FF00FF"/>
                </a:solidFill>
                <a:latin typeface="Arial" panose="020B0604020202020204" pitchFamily="34" charset="0"/>
                <a:ea typeface="Calibri" panose="020F0502020204030204" pitchFamily="34" charset="0"/>
                <a:cs typeface="Arial" panose="020B0604020202020204" pitchFamily="34" charset="0"/>
              </a:rPr>
              <a:t>Origin</a:t>
            </a:r>
            <a:endParaRPr lang="en-GB" sz="2400" b="1" dirty="0">
              <a:solidFill>
                <a:srgbClr val="FF00FF"/>
              </a:solidFill>
              <a:latin typeface="Arial" panose="020B0604020202020204" pitchFamily="34" charset="0"/>
              <a:ea typeface="Calibri" panose="020F0502020204030204" pitchFamily="34" charset="0"/>
              <a:cs typeface="Arial" panose="020B0604020202020204" pitchFamily="34" charset="0"/>
            </a:endParaRPr>
          </a:p>
          <a:p>
            <a:pPr algn="just">
              <a:spcBef>
                <a:spcPts val="0"/>
              </a:spcBef>
              <a:defRPr/>
            </a:pPr>
            <a:r>
              <a:rPr lang="en-IN" sz="2400" dirty="0">
                <a:latin typeface="Arial" panose="020B0604020202020204" pitchFamily="34" charset="0"/>
                <a:ea typeface="Calibri" panose="020F0502020204030204" pitchFamily="34" charset="0"/>
                <a:cs typeface="Arial" panose="020B0604020202020204" pitchFamily="34" charset="0"/>
              </a:rPr>
              <a:t>Originates from</a:t>
            </a:r>
            <a:endParaRPr lang="en-GB" sz="2400" dirty="0">
              <a:latin typeface="Arial" panose="020B0604020202020204" pitchFamily="34" charset="0"/>
              <a:ea typeface="Calibri" panose="020F0502020204030204" pitchFamily="34" charset="0"/>
              <a:cs typeface="Arial" panose="020B0604020202020204" pitchFamily="34" charset="0"/>
            </a:endParaRPr>
          </a:p>
          <a:p>
            <a:pPr lvl="1" algn="just">
              <a:spcBef>
                <a:spcPts val="0"/>
              </a:spcBef>
              <a:defRPr/>
            </a:pPr>
            <a:r>
              <a:rPr lang="en-IN" dirty="0">
                <a:latin typeface="Arial" panose="020B0604020202020204" pitchFamily="34" charset="0"/>
                <a:ea typeface="Calibri" panose="020F0502020204030204" pitchFamily="34" charset="0"/>
                <a:cs typeface="Arial" panose="020B0604020202020204" pitchFamily="34" charset="0"/>
              </a:rPr>
              <a:t>Anterior surface of body of pubis and</a:t>
            </a:r>
            <a:endParaRPr lang="en-GB" dirty="0">
              <a:latin typeface="Arial" panose="020B0604020202020204" pitchFamily="34" charset="0"/>
              <a:ea typeface="Calibri" panose="020F0502020204030204" pitchFamily="34" charset="0"/>
              <a:cs typeface="Arial" panose="020B0604020202020204" pitchFamily="34" charset="0"/>
            </a:endParaRPr>
          </a:p>
          <a:p>
            <a:pPr lvl="1" algn="just">
              <a:spcBef>
                <a:spcPts val="0"/>
              </a:spcBef>
              <a:defRPr/>
            </a:pPr>
            <a:r>
              <a:rPr lang="en-IN" dirty="0">
                <a:latin typeface="Arial" panose="020B0604020202020204" pitchFamily="34" charset="0"/>
                <a:ea typeface="Calibri" panose="020F0502020204030204" pitchFamily="34" charset="0"/>
                <a:cs typeface="Arial" panose="020B0604020202020204" pitchFamily="34" charset="0"/>
              </a:rPr>
              <a:t>Outer surface of inferior ramus of pubis, between </a:t>
            </a:r>
            <a:r>
              <a:rPr lang="en-IN" dirty="0" err="1">
                <a:latin typeface="Arial" panose="020B0604020202020204" pitchFamily="34" charset="0"/>
                <a:ea typeface="Calibri" panose="020F0502020204030204" pitchFamily="34" charset="0"/>
                <a:cs typeface="Arial" panose="020B0604020202020204" pitchFamily="34" charset="0"/>
              </a:rPr>
              <a:t>gracilis</a:t>
            </a:r>
            <a:r>
              <a:rPr lang="en-IN" dirty="0">
                <a:latin typeface="Arial" panose="020B0604020202020204" pitchFamily="34" charset="0"/>
                <a:ea typeface="Calibri" panose="020F0502020204030204" pitchFamily="34" charset="0"/>
                <a:cs typeface="Arial" panose="020B0604020202020204" pitchFamily="34" charset="0"/>
              </a:rPr>
              <a:t> and obturator externus</a:t>
            </a:r>
            <a:endParaRPr lang="en-GB" dirty="0">
              <a:latin typeface="Arial" panose="020B0604020202020204" pitchFamily="34" charset="0"/>
              <a:ea typeface="Calibri" panose="020F0502020204030204" pitchFamily="34" charset="0"/>
              <a:cs typeface="Arial" panose="020B0604020202020204" pitchFamily="34" charset="0"/>
            </a:endParaRPr>
          </a:p>
        </p:txBody>
      </p:sp>
      <p:sp>
        <p:nvSpPr>
          <p:cNvPr id="13315" name="TextBox 3"/>
          <p:cNvSpPr txBox="1">
            <a:spLocks noChangeArrowheads="1"/>
          </p:cNvSpPr>
          <p:nvPr/>
        </p:nvSpPr>
        <p:spPr bwMode="auto">
          <a:xfrm>
            <a:off x="1316182" y="0"/>
            <a:ext cx="5999018" cy="707886"/>
          </a:xfrm>
          <a:prstGeom prst="rect">
            <a:avLst/>
          </a:prstGeom>
          <a:noFill/>
          <a:ln w="9525">
            <a:noFill/>
            <a:miter lim="800000"/>
            <a:headEnd/>
            <a:tailEnd/>
          </a:ln>
        </p:spPr>
        <p:txBody>
          <a:bodyPr wrap="square">
            <a:spAutoFit/>
          </a:bodyPr>
          <a:lstStyle/>
          <a:p>
            <a:pPr algn="ctr" eaLnBrk="1" hangingPunct="1">
              <a:buFont typeface="Arial" charset="0"/>
              <a:buNone/>
            </a:pPr>
            <a:r>
              <a:rPr lang="en-US" sz="4000" b="1" dirty="0" smtClean="0">
                <a:solidFill>
                  <a:srgbClr val="0000FF"/>
                </a:solidFill>
                <a:latin typeface="Franklin Gothic Demi" pitchFamily="34" charset="0"/>
                <a:cs typeface="Calibri" pitchFamily="34" charset="0"/>
              </a:rPr>
              <a:t>2. ADDUCTOR  BREVIS</a:t>
            </a:r>
            <a:endParaRPr lang="en-GB" sz="4000" dirty="0">
              <a:solidFill>
                <a:srgbClr val="0000FF"/>
              </a:solidFill>
              <a:latin typeface="Franklin Gothic Demi" pitchFamily="34" charset="0"/>
              <a:cs typeface="Calibri" pitchFamily="34" charset="0"/>
            </a:endParaRPr>
          </a:p>
        </p:txBody>
      </p:sp>
      <p:pic>
        <p:nvPicPr>
          <p:cNvPr id="13316" name="Picture 4"/>
          <p:cNvPicPr>
            <a:picLocks noChangeAspect="1"/>
          </p:cNvPicPr>
          <p:nvPr/>
        </p:nvPicPr>
        <p:blipFill>
          <a:blip r:embed="rId2" cstate="print"/>
          <a:srcRect/>
          <a:stretch>
            <a:fillRect/>
          </a:stretch>
        </p:blipFill>
        <p:spPr bwMode="auto">
          <a:xfrm>
            <a:off x="5243513" y="1241425"/>
            <a:ext cx="3900487" cy="4116388"/>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49595F8C-E236-4293-93DD-78F9EFD42155}" type="slidenum">
              <a:rPr lang="ar-SA"/>
              <a:pPr>
                <a:defRPr/>
              </a:pPr>
              <a:t>11</a:t>
            </a:fld>
            <a:endParaRPr lang="en-US"/>
          </a:p>
        </p:txBody>
      </p:sp>
      <p:pic>
        <p:nvPicPr>
          <p:cNvPr id="6" name="Picture 55"/>
          <p:cNvPicPr>
            <a:picLocks noChangeAspect="1" noChangeArrowheads="1"/>
          </p:cNvPicPr>
          <p:nvPr/>
        </p:nvPicPr>
        <p:blipFill>
          <a:blip r:embed="rId2" cstate="print"/>
          <a:srcRect/>
          <a:stretch>
            <a:fillRect/>
          </a:stretch>
        </p:blipFill>
        <p:spPr bwMode="auto">
          <a:xfrm>
            <a:off x="1557338" y="523875"/>
            <a:ext cx="5330825" cy="6324600"/>
          </a:xfrm>
          <a:prstGeom prst="rect">
            <a:avLst/>
          </a:prstGeom>
          <a:noFill/>
          <a:ln w="9525">
            <a:noFill/>
            <a:miter lim="800000"/>
            <a:headEnd/>
            <a:tailEnd/>
          </a:ln>
        </p:spPr>
      </p:pic>
      <p:sp>
        <p:nvSpPr>
          <p:cNvPr id="35844" name="TextBox 6"/>
          <p:cNvSpPr txBox="1">
            <a:spLocks noChangeArrowheads="1"/>
          </p:cNvSpPr>
          <p:nvPr/>
        </p:nvSpPr>
        <p:spPr bwMode="auto">
          <a:xfrm>
            <a:off x="377825" y="195263"/>
            <a:ext cx="7948613" cy="830262"/>
          </a:xfrm>
          <a:prstGeom prst="rect">
            <a:avLst/>
          </a:prstGeom>
          <a:noFill/>
          <a:ln w="9525">
            <a:noFill/>
            <a:miter lim="800000"/>
            <a:headEnd/>
            <a:tailEnd/>
          </a:ln>
        </p:spPr>
        <p:txBody>
          <a:bodyPr>
            <a:spAutoFit/>
          </a:bodyPr>
          <a:lstStyle/>
          <a:p>
            <a:pPr algn="r"/>
            <a:r>
              <a:rPr lang="en-US" sz="2400" b="1">
                <a:solidFill>
                  <a:srgbClr val="7030A0"/>
                </a:solidFill>
              </a:rPr>
              <a:t>ORIGIN OF MUSCLES OF MEDIAL COMPARTMENT OF THIGH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 presetClass="exit" presetSubtype="10" fill="hold" nodeType="clickEffect">
                                  <p:stCondLst>
                                    <p:cond delay="0"/>
                                  </p:stCondLst>
                                  <p:childTnLst>
                                    <p:animEffect transition="out" filter="checkerboard(across)">
                                      <p:cBhvr>
                                        <p:cTn id="13" dur="500"/>
                                        <p:tgtEl>
                                          <p:spTgt spid="6"/>
                                        </p:tgtEl>
                                      </p:cBhvr>
                                    </p:animEffect>
                                    <p:set>
                                      <p:cBhvr>
                                        <p:cTn id="14"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extLst>
          </p:cNvPr>
          <p:cNvSpPr>
            <a:spLocks noGrp="1"/>
          </p:cNvSpPr>
          <p:nvPr>
            <p:ph idx="1"/>
          </p:nvPr>
        </p:nvSpPr>
        <p:spPr>
          <a:xfrm>
            <a:off x="193675" y="769938"/>
            <a:ext cx="4949825" cy="5969000"/>
          </a:xfrm>
        </p:spPr>
        <p:txBody>
          <a:bodyPr>
            <a:noAutofit/>
          </a:bodyPr>
          <a:lstStyle/>
          <a:p>
            <a:pPr marL="0" indent="0">
              <a:spcBef>
                <a:spcPts val="0"/>
              </a:spcBef>
              <a:buFont typeface="Wingdings 2" pitchFamily="18" charset="2"/>
              <a:buNone/>
              <a:defRPr/>
            </a:pPr>
            <a:r>
              <a:rPr lang="en-IN" sz="2400" b="1" dirty="0">
                <a:solidFill>
                  <a:srgbClr val="0000FF"/>
                </a:solidFill>
                <a:latin typeface="Arial" panose="020B0604020202020204" pitchFamily="34" charset="0"/>
                <a:ea typeface="Calibri" panose="020F0502020204030204" pitchFamily="34" charset="0"/>
                <a:cs typeface="Arial" panose="020B0604020202020204" pitchFamily="34" charset="0"/>
              </a:rPr>
              <a:t>Direction of </a:t>
            </a:r>
            <a:r>
              <a:rPr lang="en-IN" sz="2400" b="1" dirty="0" err="1">
                <a:solidFill>
                  <a:srgbClr val="0000FF"/>
                </a:solidFill>
                <a:latin typeface="Arial" panose="020B0604020202020204" pitchFamily="34" charset="0"/>
                <a:ea typeface="Calibri" panose="020F0502020204030204" pitchFamily="34" charset="0"/>
                <a:cs typeface="Arial" panose="020B0604020202020204" pitchFamily="34" charset="0"/>
              </a:rPr>
              <a:t>fibers</a:t>
            </a:r>
            <a:endParaRPr lang="en-GB" sz="2400" b="1" dirty="0">
              <a:solidFill>
                <a:srgbClr val="0000FF"/>
              </a:solidFill>
              <a:latin typeface="Arial" panose="020B0604020202020204" pitchFamily="34" charset="0"/>
              <a:ea typeface="Calibri" panose="020F0502020204030204" pitchFamily="34" charset="0"/>
              <a:cs typeface="Arial" panose="020B0604020202020204" pitchFamily="34" charset="0"/>
            </a:endParaRPr>
          </a:p>
          <a:p>
            <a:pPr>
              <a:spcBef>
                <a:spcPts val="0"/>
              </a:spcBef>
              <a:defRPr/>
            </a:pPr>
            <a:r>
              <a:rPr lang="en-IN" sz="2400" dirty="0">
                <a:latin typeface="Arial" panose="020B0604020202020204" pitchFamily="34" charset="0"/>
                <a:ea typeface="Calibri" panose="020F0502020204030204" pitchFamily="34" charset="0"/>
                <a:cs typeface="Arial" panose="020B0604020202020204" pitchFamily="34" charset="0"/>
              </a:rPr>
              <a:t>Pass downward, backward, and laterally and expands to reach </a:t>
            </a:r>
            <a:r>
              <a:rPr lang="en-IN" sz="2400" dirty="0" err="1">
                <a:latin typeface="Arial" panose="020B0604020202020204" pitchFamily="34" charset="0"/>
                <a:ea typeface="Calibri" panose="020F0502020204030204" pitchFamily="34" charset="0"/>
                <a:cs typeface="Arial" panose="020B0604020202020204" pitchFamily="34" charset="0"/>
              </a:rPr>
              <a:t>linea</a:t>
            </a:r>
            <a:r>
              <a:rPr lang="en-IN" sz="2400" dirty="0">
                <a:latin typeface="Arial" panose="020B0604020202020204" pitchFamily="34" charset="0"/>
                <a:ea typeface="Calibri" panose="020F0502020204030204" pitchFamily="34" charset="0"/>
                <a:cs typeface="Arial" panose="020B0604020202020204" pitchFamily="34" charset="0"/>
              </a:rPr>
              <a:t> aspera</a:t>
            </a:r>
            <a:endParaRPr lang="en-GB" sz="2400" dirty="0">
              <a:latin typeface="Arial" panose="020B0604020202020204" pitchFamily="34" charset="0"/>
              <a:ea typeface="Calibri" panose="020F0502020204030204" pitchFamily="34" charset="0"/>
              <a:cs typeface="Arial" panose="020B0604020202020204" pitchFamily="34" charset="0"/>
            </a:endParaRPr>
          </a:p>
          <a:p>
            <a:pPr marL="0" indent="0">
              <a:spcBef>
                <a:spcPts val="0"/>
              </a:spcBef>
              <a:buFont typeface="Wingdings 2" pitchFamily="18" charset="2"/>
              <a:buNone/>
              <a:defRPr/>
            </a:pPr>
            <a:r>
              <a:rPr lang="en-IN" sz="2400" b="1" dirty="0">
                <a:solidFill>
                  <a:srgbClr val="0000FF"/>
                </a:solidFill>
                <a:latin typeface="Arial" panose="020B0604020202020204" pitchFamily="34" charset="0"/>
                <a:ea typeface="Calibri" panose="020F0502020204030204" pitchFamily="34" charset="0"/>
                <a:cs typeface="Arial" panose="020B0604020202020204" pitchFamily="34" charset="0"/>
              </a:rPr>
              <a:t>Insertion</a:t>
            </a:r>
            <a:endParaRPr lang="en-GB" sz="2400" b="1" dirty="0">
              <a:solidFill>
                <a:srgbClr val="0000FF"/>
              </a:solidFill>
              <a:latin typeface="Arial" panose="020B0604020202020204" pitchFamily="34" charset="0"/>
              <a:ea typeface="Calibri" panose="020F0502020204030204" pitchFamily="34" charset="0"/>
              <a:cs typeface="Arial" panose="020B0604020202020204" pitchFamily="34" charset="0"/>
            </a:endParaRPr>
          </a:p>
          <a:p>
            <a:pPr>
              <a:spcBef>
                <a:spcPts val="0"/>
              </a:spcBef>
              <a:defRPr/>
            </a:pPr>
            <a:r>
              <a:rPr lang="en-IN" sz="2400" dirty="0">
                <a:latin typeface="Arial" panose="020B0604020202020204" pitchFamily="34" charset="0"/>
                <a:ea typeface="Calibri" panose="020F0502020204030204" pitchFamily="34" charset="0"/>
                <a:cs typeface="Arial" panose="020B0604020202020204" pitchFamily="34" charset="0"/>
              </a:rPr>
              <a:t>Inserts in line extending from lesser </a:t>
            </a:r>
            <a:r>
              <a:rPr lang="en-IN" sz="2400" dirty="0" err="1">
                <a:latin typeface="Arial" panose="020B0604020202020204" pitchFamily="34" charset="0"/>
                <a:ea typeface="Calibri" panose="020F0502020204030204" pitchFamily="34" charset="0"/>
                <a:cs typeface="Arial" panose="020B0604020202020204" pitchFamily="34" charset="0"/>
              </a:rPr>
              <a:t>tronchanter</a:t>
            </a:r>
            <a:r>
              <a:rPr lang="en-IN" sz="2400" dirty="0">
                <a:latin typeface="Arial" panose="020B0604020202020204" pitchFamily="34" charset="0"/>
                <a:ea typeface="Calibri" panose="020F0502020204030204" pitchFamily="34" charset="0"/>
                <a:cs typeface="Arial" panose="020B0604020202020204" pitchFamily="34" charset="0"/>
              </a:rPr>
              <a:t> to </a:t>
            </a:r>
            <a:r>
              <a:rPr lang="en-IN" sz="2400" dirty="0" err="1">
                <a:latin typeface="Arial" panose="020B0604020202020204" pitchFamily="34" charset="0"/>
                <a:ea typeface="Calibri" panose="020F0502020204030204" pitchFamily="34" charset="0"/>
                <a:cs typeface="Arial" panose="020B0604020202020204" pitchFamily="34" charset="0"/>
              </a:rPr>
              <a:t>linea</a:t>
            </a:r>
            <a:r>
              <a:rPr lang="en-IN" sz="2400" dirty="0">
                <a:latin typeface="Arial" panose="020B0604020202020204" pitchFamily="34" charset="0"/>
                <a:ea typeface="Calibri" panose="020F0502020204030204" pitchFamily="34" charset="0"/>
                <a:cs typeface="Arial" panose="020B0604020202020204" pitchFamily="34" charset="0"/>
              </a:rPr>
              <a:t> aspera</a:t>
            </a:r>
          </a:p>
          <a:p>
            <a:pPr>
              <a:spcBef>
                <a:spcPts val="0"/>
              </a:spcBef>
              <a:defRPr/>
            </a:pPr>
            <a:r>
              <a:rPr lang="en-IN" sz="2400" dirty="0">
                <a:latin typeface="Arial" panose="020B0604020202020204" pitchFamily="34" charset="0"/>
                <a:ea typeface="Calibri" panose="020F0502020204030204" pitchFamily="34" charset="0"/>
                <a:cs typeface="Arial" panose="020B0604020202020204" pitchFamily="34" charset="0"/>
              </a:rPr>
              <a:t>Extends on upper part of </a:t>
            </a:r>
            <a:r>
              <a:rPr lang="en-IN" sz="2400" dirty="0" err="1">
                <a:latin typeface="Arial" panose="020B0604020202020204" pitchFamily="34" charset="0"/>
                <a:ea typeface="Calibri" panose="020F0502020204030204" pitchFamily="34" charset="0"/>
                <a:cs typeface="Arial" panose="020B0604020202020204" pitchFamily="34" charset="0"/>
              </a:rPr>
              <a:t>linea</a:t>
            </a:r>
            <a:r>
              <a:rPr lang="en-IN" sz="2400" dirty="0">
                <a:latin typeface="Arial" panose="020B0604020202020204" pitchFamily="34" charset="0"/>
                <a:ea typeface="Calibri" panose="020F0502020204030204" pitchFamily="34" charset="0"/>
                <a:cs typeface="Arial" panose="020B0604020202020204" pitchFamily="34" charset="0"/>
              </a:rPr>
              <a:t> aspera</a:t>
            </a:r>
            <a:endParaRPr lang="en-GB" sz="2400" dirty="0">
              <a:latin typeface="Arial" panose="020B0604020202020204" pitchFamily="34" charset="0"/>
              <a:ea typeface="Calibri" panose="020F0502020204030204" pitchFamily="34" charset="0"/>
              <a:cs typeface="Arial" panose="020B0604020202020204" pitchFamily="34" charset="0"/>
            </a:endParaRPr>
          </a:p>
          <a:p>
            <a:pPr marL="0" indent="0">
              <a:spcBef>
                <a:spcPts val="0"/>
              </a:spcBef>
              <a:buFont typeface="Wingdings 2" pitchFamily="18" charset="2"/>
              <a:buNone/>
              <a:defRPr/>
            </a:pPr>
            <a:r>
              <a:rPr lang="en-IN" sz="2400" b="1" dirty="0">
                <a:solidFill>
                  <a:srgbClr val="0000FF"/>
                </a:solidFill>
                <a:latin typeface="Arial" panose="020B0604020202020204" pitchFamily="34" charset="0"/>
                <a:ea typeface="Calibri" panose="020F0502020204030204" pitchFamily="34" charset="0"/>
                <a:cs typeface="Arial" panose="020B0604020202020204" pitchFamily="34" charset="0"/>
              </a:rPr>
              <a:t>Innervation</a:t>
            </a:r>
            <a:endParaRPr lang="en-GB" sz="2400" b="1" dirty="0">
              <a:solidFill>
                <a:srgbClr val="0000FF"/>
              </a:solidFill>
              <a:latin typeface="Arial" panose="020B0604020202020204" pitchFamily="34" charset="0"/>
              <a:ea typeface="Calibri" panose="020F0502020204030204" pitchFamily="34" charset="0"/>
              <a:cs typeface="Arial" panose="020B0604020202020204" pitchFamily="34" charset="0"/>
            </a:endParaRPr>
          </a:p>
          <a:p>
            <a:pPr>
              <a:spcBef>
                <a:spcPts val="0"/>
              </a:spcBef>
              <a:defRPr/>
            </a:pPr>
            <a:r>
              <a:rPr lang="en-IN" sz="2400" dirty="0">
                <a:latin typeface="Arial" panose="020B0604020202020204" pitchFamily="34" charset="0"/>
                <a:ea typeface="Calibri" panose="020F0502020204030204" pitchFamily="34" charset="0"/>
                <a:cs typeface="Arial" panose="020B0604020202020204" pitchFamily="34" charset="0"/>
              </a:rPr>
              <a:t>Anterior or posterior division of obturator nerve</a:t>
            </a:r>
            <a:endParaRPr lang="en-GB" sz="2400" dirty="0">
              <a:latin typeface="Arial" panose="020B0604020202020204" pitchFamily="34" charset="0"/>
              <a:ea typeface="Calibri" panose="020F0502020204030204" pitchFamily="34" charset="0"/>
              <a:cs typeface="Arial" panose="020B0604020202020204" pitchFamily="34" charset="0"/>
            </a:endParaRPr>
          </a:p>
          <a:p>
            <a:pPr marL="0" indent="0">
              <a:spcBef>
                <a:spcPts val="0"/>
              </a:spcBef>
              <a:buFont typeface="Wingdings 2" pitchFamily="18" charset="2"/>
              <a:buNone/>
              <a:defRPr/>
            </a:pPr>
            <a:r>
              <a:rPr lang="en-IN" sz="2400" b="1" dirty="0">
                <a:solidFill>
                  <a:srgbClr val="0000FF"/>
                </a:solidFill>
                <a:latin typeface="Arial" panose="020B0604020202020204" pitchFamily="34" charset="0"/>
                <a:ea typeface="Calibri" panose="020F0502020204030204" pitchFamily="34" charset="0"/>
                <a:cs typeface="Arial" panose="020B0604020202020204" pitchFamily="34" charset="0"/>
              </a:rPr>
              <a:t>Action</a:t>
            </a:r>
            <a:endParaRPr lang="en-GB" sz="2400" b="1" dirty="0">
              <a:solidFill>
                <a:srgbClr val="0000FF"/>
              </a:solidFill>
              <a:latin typeface="Arial" panose="020B0604020202020204" pitchFamily="34" charset="0"/>
              <a:ea typeface="Calibri" panose="020F0502020204030204" pitchFamily="34" charset="0"/>
              <a:cs typeface="Arial" panose="020B0604020202020204" pitchFamily="34" charset="0"/>
            </a:endParaRPr>
          </a:p>
          <a:p>
            <a:pPr>
              <a:spcBef>
                <a:spcPts val="0"/>
              </a:spcBef>
              <a:defRPr/>
            </a:pPr>
            <a:r>
              <a:rPr lang="en-IN" sz="2400" dirty="0">
                <a:latin typeface="Arial" panose="020B0604020202020204" pitchFamily="34" charset="0"/>
                <a:ea typeface="Calibri" panose="020F0502020204030204" pitchFamily="34" charset="0"/>
                <a:cs typeface="Arial" panose="020B0604020202020204" pitchFamily="34" charset="0"/>
              </a:rPr>
              <a:t>Adduction of thigh</a:t>
            </a:r>
            <a:endParaRPr lang="en-GB" sz="2400" dirty="0">
              <a:latin typeface="Arial" panose="020B0604020202020204" pitchFamily="34" charset="0"/>
              <a:ea typeface="Calibri" panose="020F0502020204030204" pitchFamily="34" charset="0"/>
              <a:cs typeface="Arial" panose="020B0604020202020204" pitchFamily="34" charset="0"/>
            </a:endParaRPr>
          </a:p>
        </p:txBody>
      </p:sp>
      <p:sp>
        <p:nvSpPr>
          <p:cNvPr id="14339" name="TextBox 3"/>
          <p:cNvSpPr txBox="1">
            <a:spLocks noChangeArrowheads="1"/>
          </p:cNvSpPr>
          <p:nvPr/>
        </p:nvSpPr>
        <p:spPr bwMode="auto">
          <a:xfrm>
            <a:off x="1925638" y="0"/>
            <a:ext cx="5140325" cy="708025"/>
          </a:xfrm>
          <a:prstGeom prst="rect">
            <a:avLst/>
          </a:prstGeom>
          <a:noFill/>
          <a:ln w="9525">
            <a:noFill/>
            <a:miter lim="800000"/>
            <a:headEnd/>
            <a:tailEnd/>
          </a:ln>
        </p:spPr>
        <p:txBody>
          <a:bodyPr>
            <a:spAutoFit/>
          </a:bodyPr>
          <a:lstStyle/>
          <a:p>
            <a:pPr algn="just" eaLnBrk="1" hangingPunct="1">
              <a:buFont typeface="Arial" charset="0"/>
              <a:buNone/>
            </a:pPr>
            <a:r>
              <a:rPr lang="en-US" sz="4000" b="1" dirty="0">
                <a:solidFill>
                  <a:srgbClr val="FF0000"/>
                </a:solidFill>
                <a:latin typeface="Arial" charset="0"/>
                <a:cs typeface="Calibri" pitchFamily="34" charset="0"/>
              </a:rPr>
              <a:t>Adductor  </a:t>
            </a:r>
            <a:r>
              <a:rPr lang="en-US" sz="4000" b="1" dirty="0" err="1" smtClean="0">
                <a:solidFill>
                  <a:srgbClr val="FF0000"/>
                </a:solidFill>
                <a:latin typeface="Arial" charset="0"/>
                <a:cs typeface="Calibri" pitchFamily="34" charset="0"/>
              </a:rPr>
              <a:t>Brevis</a:t>
            </a:r>
            <a:endParaRPr lang="en-GB" sz="4000" dirty="0">
              <a:solidFill>
                <a:srgbClr val="FF0000"/>
              </a:solidFill>
              <a:latin typeface="Arial" charset="0"/>
              <a:cs typeface="Calibri" pitchFamily="34" charset="0"/>
            </a:endParaRPr>
          </a:p>
        </p:txBody>
      </p:sp>
      <p:pic>
        <p:nvPicPr>
          <p:cNvPr id="14340" name="Picture 4"/>
          <p:cNvPicPr>
            <a:picLocks noChangeAspect="1"/>
          </p:cNvPicPr>
          <p:nvPr/>
        </p:nvPicPr>
        <p:blipFill>
          <a:blip r:embed="rId2" cstate="print"/>
          <a:srcRect/>
          <a:stretch>
            <a:fillRect/>
          </a:stretch>
        </p:blipFill>
        <p:spPr bwMode="auto">
          <a:xfrm>
            <a:off x="5243513" y="1241425"/>
            <a:ext cx="3900487" cy="4116388"/>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p:cNvPicPr>
            <a:picLocks noChangeAspect="1"/>
          </p:cNvPicPr>
          <p:nvPr/>
        </p:nvPicPr>
        <p:blipFill>
          <a:blip r:embed="rId2" cstate="print"/>
          <a:srcRect/>
          <a:stretch>
            <a:fillRect/>
          </a:stretch>
        </p:blipFill>
        <p:spPr bwMode="auto">
          <a:xfrm>
            <a:off x="1423988" y="0"/>
            <a:ext cx="6446837" cy="6794500"/>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extLst>
          </p:cNvPr>
          <p:cNvSpPr>
            <a:spLocks noGrp="1"/>
          </p:cNvSpPr>
          <p:nvPr>
            <p:ph idx="1"/>
          </p:nvPr>
        </p:nvSpPr>
        <p:spPr>
          <a:xfrm>
            <a:off x="173039" y="865188"/>
            <a:ext cx="4440526" cy="5526087"/>
          </a:xfrm>
        </p:spPr>
        <p:txBody>
          <a:bodyPr>
            <a:noAutofit/>
          </a:bodyPr>
          <a:lstStyle/>
          <a:p>
            <a:pPr marL="342900" indent="-342900" algn="just">
              <a:spcBef>
                <a:spcPts val="0"/>
              </a:spcBef>
              <a:spcAft>
                <a:spcPts val="1000"/>
              </a:spcAft>
              <a:buFont typeface="Symbol" panose="05050102010706020507" pitchFamily="18" charset="2"/>
              <a:buChar char=""/>
              <a:defRPr/>
            </a:pPr>
            <a:r>
              <a:rPr lang="en-IN" sz="3200" dirty="0">
                <a:latin typeface="Arial" panose="020B0604020202020204" pitchFamily="34" charset="0"/>
                <a:ea typeface="Calibri" panose="020F0502020204030204" pitchFamily="34" charset="0"/>
                <a:cs typeface="Arial" panose="020B0604020202020204" pitchFamily="34" charset="0"/>
              </a:rPr>
              <a:t>Large triangular muscle situated on medial side of thigh</a:t>
            </a:r>
          </a:p>
          <a:p>
            <a:pPr marL="342900" indent="-342900" algn="just">
              <a:spcBef>
                <a:spcPts val="0"/>
              </a:spcBef>
              <a:spcAft>
                <a:spcPts val="1000"/>
              </a:spcAft>
              <a:buFont typeface="Symbol" panose="05050102010706020507" pitchFamily="18" charset="2"/>
              <a:buChar char=""/>
              <a:defRPr/>
            </a:pPr>
            <a:r>
              <a:rPr lang="en-IN" sz="3200" dirty="0">
                <a:latin typeface="Arial" panose="020B0604020202020204" pitchFamily="34" charset="0"/>
                <a:ea typeface="Calibri" panose="020F0502020204030204" pitchFamily="34" charset="0"/>
                <a:cs typeface="Arial" panose="020B0604020202020204" pitchFamily="34" charset="0"/>
              </a:rPr>
              <a:t>Lies posterior to pectineus, adductor longus, and adductor brevis muscles</a:t>
            </a:r>
          </a:p>
          <a:p>
            <a:pPr marL="342900" indent="-342900" algn="just">
              <a:spcBef>
                <a:spcPts val="0"/>
              </a:spcBef>
              <a:spcAft>
                <a:spcPts val="1000"/>
              </a:spcAft>
              <a:buFont typeface="Symbol" panose="05050102010706020507" pitchFamily="18" charset="2"/>
              <a:buChar char=""/>
              <a:defRPr/>
            </a:pPr>
            <a:r>
              <a:rPr lang="en-IN" sz="3200" dirty="0">
                <a:solidFill>
                  <a:srgbClr val="0000FF"/>
                </a:solidFill>
                <a:latin typeface="Arial" panose="020B0604020202020204" pitchFamily="34" charset="0"/>
                <a:ea typeface="Calibri" panose="020F0502020204030204" pitchFamily="34" charset="0"/>
                <a:cs typeface="Arial" panose="020B0604020202020204" pitchFamily="34" charset="0"/>
              </a:rPr>
              <a:t>Hybrid or composite </a:t>
            </a:r>
            <a:r>
              <a:rPr lang="en-IN" sz="3200" dirty="0">
                <a:latin typeface="Arial" panose="020B0604020202020204" pitchFamily="34" charset="0"/>
                <a:ea typeface="Calibri" panose="020F0502020204030204" pitchFamily="34" charset="0"/>
                <a:cs typeface="Arial" panose="020B0604020202020204" pitchFamily="34" charset="0"/>
              </a:rPr>
              <a:t>muscle having dual nerve supply </a:t>
            </a:r>
          </a:p>
          <a:p>
            <a:pPr algn="just">
              <a:lnSpc>
                <a:spcPct val="115000"/>
              </a:lnSpc>
              <a:spcAft>
                <a:spcPts val="1000"/>
              </a:spcAft>
              <a:defRPr/>
            </a:pPr>
            <a:endParaRPr lang="en-GB" sz="2000" dirty="0">
              <a:latin typeface="Arial" panose="020B0604020202020204" pitchFamily="34" charset="0"/>
              <a:ea typeface="Calibri" panose="020F0502020204030204" pitchFamily="34" charset="0"/>
              <a:cs typeface="Arial" panose="020B0604020202020204" pitchFamily="34" charset="0"/>
            </a:endParaRPr>
          </a:p>
        </p:txBody>
      </p:sp>
      <p:sp>
        <p:nvSpPr>
          <p:cNvPr id="16387" name="TextBox 3"/>
          <p:cNvSpPr txBox="1">
            <a:spLocks noChangeArrowheads="1"/>
          </p:cNvSpPr>
          <p:nvPr/>
        </p:nvSpPr>
        <p:spPr bwMode="auto">
          <a:xfrm>
            <a:off x="1316182" y="193675"/>
            <a:ext cx="6664036" cy="707886"/>
          </a:xfrm>
          <a:prstGeom prst="rect">
            <a:avLst/>
          </a:prstGeom>
          <a:noFill/>
          <a:ln w="9525">
            <a:noFill/>
            <a:miter lim="800000"/>
            <a:headEnd/>
            <a:tailEnd/>
          </a:ln>
        </p:spPr>
        <p:txBody>
          <a:bodyPr wrap="square">
            <a:spAutoFit/>
          </a:bodyPr>
          <a:lstStyle/>
          <a:p>
            <a:pPr algn="just" eaLnBrk="1" hangingPunct="1">
              <a:spcAft>
                <a:spcPts val="1000"/>
              </a:spcAft>
              <a:buFont typeface="Arial" charset="0"/>
              <a:buNone/>
            </a:pPr>
            <a:r>
              <a:rPr lang="en-US" sz="4000" b="1" dirty="0" smtClean="0">
                <a:solidFill>
                  <a:srgbClr val="FF33CC"/>
                </a:solidFill>
                <a:latin typeface="Arial Rounded MT Bold" pitchFamily="34" charset="0"/>
                <a:cs typeface="Calibri" pitchFamily="34" charset="0"/>
              </a:rPr>
              <a:t>3. ADDUCTOR  MAGNUS</a:t>
            </a:r>
            <a:endParaRPr lang="en-GB" sz="4000" dirty="0">
              <a:solidFill>
                <a:srgbClr val="FF33CC"/>
              </a:solidFill>
              <a:latin typeface="Arial Rounded MT Bold" pitchFamily="34" charset="0"/>
              <a:cs typeface="Calibri" pitchFamily="34" charset="0"/>
            </a:endParaRPr>
          </a:p>
        </p:txBody>
      </p:sp>
      <p:pic>
        <p:nvPicPr>
          <p:cNvPr id="16388" name="Picture 4"/>
          <p:cNvPicPr>
            <a:picLocks noChangeAspect="1"/>
          </p:cNvPicPr>
          <p:nvPr/>
        </p:nvPicPr>
        <p:blipFill>
          <a:blip r:embed="rId2" cstate="print"/>
          <a:srcRect/>
          <a:stretch>
            <a:fillRect/>
          </a:stretch>
        </p:blipFill>
        <p:spPr bwMode="auto">
          <a:xfrm>
            <a:off x="5243513" y="1481138"/>
            <a:ext cx="3900487" cy="4114800"/>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extLst>
          </p:cNvPr>
          <p:cNvSpPr>
            <a:spLocks noGrp="1"/>
          </p:cNvSpPr>
          <p:nvPr>
            <p:ph idx="1"/>
          </p:nvPr>
        </p:nvSpPr>
        <p:spPr>
          <a:xfrm>
            <a:off x="231776" y="854075"/>
            <a:ext cx="4395642" cy="5726113"/>
          </a:xfrm>
        </p:spPr>
        <p:txBody>
          <a:bodyPr>
            <a:noAutofit/>
          </a:bodyPr>
          <a:lstStyle/>
          <a:p>
            <a:pPr marL="0" indent="0" algn="just">
              <a:spcBef>
                <a:spcPts val="0"/>
              </a:spcBef>
              <a:spcAft>
                <a:spcPts val="1000"/>
              </a:spcAft>
              <a:buFont typeface="Wingdings 2" pitchFamily="18" charset="2"/>
              <a:buNone/>
              <a:defRPr/>
            </a:pPr>
            <a:r>
              <a:rPr lang="en-IN" sz="3200" b="1" dirty="0">
                <a:solidFill>
                  <a:srgbClr val="00B0F0"/>
                </a:solidFill>
                <a:latin typeface="Arial" panose="020B0604020202020204" pitchFamily="34" charset="0"/>
                <a:ea typeface="Calibri" panose="020F0502020204030204" pitchFamily="34" charset="0"/>
                <a:cs typeface="Arial" panose="020B0604020202020204" pitchFamily="34" charset="0"/>
              </a:rPr>
              <a:t>Origin</a:t>
            </a:r>
            <a:endParaRPr lang="en-GB" sz="3200" b="1" dirty="0">
              <a:solidFill>
                <a:srgbClr val="00B0F0"/>
              </a:solidFill>
              <a:latin typeface="Arial" panose="020B0604020202020204" pitchFamily="34" charset="0"/>
              <a:ea typeface="Calibri" panose="020F0502020204030204" pitchFamily="34" charset="0"/>
              <a:cs typeface="Arial" panose="020B0604020202020204" pitchFamily="34" charset="0"/>
            </a:endParaRPr>
          </a:p>
          <a:p>
            <a:pPr marL="342900" indent="-342900" algn="just">
              <a:spcBef>
                <a:spcPts val="0"/>
              </a:spcBef>
              <a:buFont typeface="Symbol" panose="05050102010706020507" pitchFamily="18" charset="2"/>
              <a:buChar char=""/>
              <a:defRPr/>
            </a:pPr>
            <a:r>
              <a:rPr lang="en-IN" sz="3200" dirty="0">
                <a:latin typeface="Arial" panose="020B0604020202020204" pitchFamily="34" charset="0"/>
                <a:ea typeface="Calibri" panose="020F0502020204030204" pitchFamily="34" charset="0"/>
                <a:cs typeface="Arial" panose="020B0604020202020204" pitchFamily="34" charset="0"/>
              </a:rPr>
              <a:t>Has two </a:t>
            </a:r>
            <a:r>
              <a:rPr lang="en-IN" sz="3200" dirty="0" smtClean="0">
                <a:latin typeface="Arial" panose="020B0604020202020204" pitchFamily="34" charset="0"/>
                <a:ea typeface="Calibri" panose="020F0502020204030204" pitchFamily="34" charset="0"/>
                <a:cs typeface="Arial" panose="020B0604020202020204" pitchFamily="34" charset="0"/>
              </a:rPr>
              <a:t>parts-</a:t>
            </a:r>
            <a:endParaRPr lang="en-GB" sz="3200" dirty="0">
              <a:latin typeface="Arial" panose="020B0604020202020204" pitchFamily="34" charset="0"/>
              <a:ea typeface="Calibri" panose="020F0502020204030204" pitchFamily="34" charset="0"/>
              <a:cs typeface="Arial" panose="020B0604020202020204" pitchFamily="34" charset="0"/>
            </a:endParaRPr>
          </a:p>
          <a:p>
            <a:pPr marL="0" indent="0" algn="just">
              <a:spcBef>
                <a:spcPts val="0"/>
              </a:spcBef>
              <a:buFont typeface="Wingdings 2" pitchFamily="18" charset="2"/>
              <a:buNone/>
              <a:defRPr/>
            </a:pPr>
            <a:r>
              <a:rPr lang="en-IN" sz="3200" dirty="0">
                <a:solidFill>
                  <a:srgbClr val="FF00FF"/>
                </a:solidFill>
                <a:latin typeface="Arial" panose="020B0604020202020204" pitchFamily="34" charset="0"/>
                <a:ea typeface="Calibri" panose="020F0502020204030204" pitchFamily="34" charset="0"/>
                <a:cs typeface="Arial" panose="020B0604020202020204" pitchFamily="34" charset="0"/>
              </a:rPr>
              <a:t>Adductor part</a:t>
            </a:r>
          </a:p>
          <a:p>
            <a:pPr marL="800100" lvl="1" indent="-342900" algn="just">
              <a:spcBef>
                <a:spcPts val="0"/>
              </a:spcBef>
              <a:buFont typeface="Symbol" panose="05050102010706020507" pitchFamily="18" charset="2"/>
              <a:buChar char=""/>
              <a:defRPr/>
            </a:pPr>
            <a:r>
              <a:rPr lang="en-IN" sz="3200" dirty="0">
                <a:latin typeface="Arial" panose="020B0604020202020204" pitchFamily="34" charset="0"/>
                <a:ea typeface="Calibri" panose="020F0502020204030204" pitchFamily="34" charset="0"/>
                <a:cs typeface="Arial" panose="020B0604020202020204" pitchFamily="34" charset="0"/>
              </a:rPr>
              <a:t>Originates from outer surface ischiopubic ramus</a:t>
            </a:r>
            <a:endParaRPr lang="en-GB" sz="3200" dirty="0">
              <a:latin typeface="Arial" panose="020B0604020202020204" pitchFamily="34" charset="0"/>
              <a:ea typeface="Calibri" panose="020F0502020204030204" pitchFamily="34" charset="0"/>
              <a:cs typeface="Arial" panose="020B0604020202020204" pitchFamily="34" charset="0"/>
            </a:endParaRPr>
          </a:p>
          <a:p>
            <a:pPr marL="0" indent="0" algn="just">
              <a:spcBef>
                <a:spcPts val="0"/>
              </a:spcBef>
              <a:buFont typeface="Wingdings 2" pitchFamily="18" charset="2"/>
              <a:buNone/>
              <a:defRPr/>
            </a:pPr>
            <a:r>
              <a:rPr lang="en-IN" sz="3200" dirty="0">
                <a:solidFill>
                  <a:srgbClr val="FF00FF"/>
                </a:solidFill>
                <a:latin typeface="Arial" panose="020B0604020202020204" pitchFamily="34" charset="0"/>
                <a:ea typeface="Calibri" panose="020F0502020204030204" pitchFamily="34" charset="0"/>
                <a:cs typeface="Arial" panose="020B0604020202020204" pitchFamily="34" charset="0"/>
              </a:rPr>
              <a:t>Hamstring part</a:t>
            </a:r>
            <a:endParaRPr lang="en-GB" sz="3200" dirty="0">
              <a:solidFill>
                <a:srgbClr val="FF00FF"/>
              </a:solidFill>
              <a:latin typeface="Arial" panose="020B0604020202020204" pitchFamily="34" charset="0"/>
              <a:ea typeface="Calibri" panose="020F0502020204030204" pitchFamily="34" charset="0"/>
              <a:cs typeface="Arial" panose="020B0604020202020204" pitchFamily="34" charset="0"/>
            </a:endParaRPr>
          </a:p>
          <a:p>
            <a:pPr marL="800100" lvl="1" indent="-342900" algn="just">
              <a:spcBef>
                <a:spcPts val="0"/>
              </a:spcBef>
              <a:spcAft>
                <a:spcPts val="1000"/>
              </a:spcAft>
              <a:buFont typeface="Symbol" panose="05050102010706020507" pitchFamily="18" charset="2"/>
              <a:buChar char=""/>
              <a:defRPr/>
            </a:pPr>
            <a:r>
              <a:rPr lang="en-IN" sz="3200" dirty="0">
                <a:latin typeface="Arial" panose="020B0604020202020204" pitchFamily="34" charset="0"/>
                <a:ea typeface="Calibri" panose="020F0502020204030204" pitchFamily="34" charset="0"/>
                <a:cs typeface="Arial" panose="020B0604020202020204" pitchFamily="34" charset="0"/>
              </a:rPr>
              <a:t>Originates from inferolateral part of ischial tuberosity</a:t>
            </a:r>
          </a:p>
          <a:p>
            <a:pPr marL="342900" indent="-342900" algn="just">
              <a:spcBef>
                <a:spcPts val="0"/>
              </a:spcBef>
              <a:spcAft>
                <a:spcPts val="1000"/>
              </a:spcAft>
              <a:buFont typeface="Symbol" panose="05050102010706020507" pitchFamily="18" charset="2"/>
              <a:buChar char=""/>
              <a:defRPr/>
            </a:pPr>
            <a:endParaRPr lang="en-GB" sz="2000" dirty="0">
              <a:latin typeface="Arial" panose="020B0604020202020204" pitchFamily="34" charset="0"/>
              <a:ea typeface="Calibri" panose="020F0502020204030204" pitchFamily="34" charset="0"/>
              <a:cs typeface="Arial" panose="020B0604020202020204" pitchFamily="34" charset="0"/>
            </a:endParaRPr>
          </a:p>
          <a:p>
            <a:pPr algn="just">
              <a:lnSpc>
                <a:spcPct val="115000"/>
              </a:lnSpc>
              <a:spcAft>
                <a:spcPts val="1000"/>
              </a:spcAft>
              <a:defRPr/>
            </a:pPr>
            <a:endParaRPr lang="en-GB" sz="2000" dirty="0">
              <a:latin typeface="Arial" panose="020B0604020202020204" pitchFamily="34" charset="0"/>
              <a:ea typeface="Calibri" panose="020F0502020204030204" pitchFamily="34" charset="0"/>
              <a:cs typeface="Arial" panose="020B0604020202020204" pitchFamily="34" charset="0"/>
            </a:endParaRPr>
          </a:p>
        </p:txBody>
      </p:sp>
      <p:sp>
        <p:nvSpPr>
          <p:cNvPr id="17411" name="TextBox 3"/>
          <p:cNvSpPr txBox="1">
            <a:spLocks noChangeArrowheads="1"/>
          </p:cNvSpPr>
          <p:nvPr/>
        </p:nvSpPr>
        <p:spPr bwMode="auto">
          <a:xfrm>
            <a:off x="1219200" y="222250"/>
            <a:ext cx="6110288" cy="708025"/>
          </a:xfrm>
          <a:prstGeom prst="rect">
            <a:avLst/>
          </a:prstGeom>
          <a:noFill/>
          <a:ln w="9525">
            <a:noFill/>
            <a:miter lim="800000"/>
            <a:headEnd/>
            <a:tailEnd/>
          </a:ln>
        </p:spPr>
        <p:txBody>
          <a:bodyPr>
            <a:spAutoFit/>
          </a:bodyPr>
          <a:lstStyle/>
          <a:p>
            <a:pPr algn="ctr" eaLnBrk="1" hangingPunct="1">
              <a:spcAft>
                <a:spcPts val="1000"/>
              </a:spcAft>
              <a:buFont typeface="Arial" charset="0"/>
              <a:buNone/>
            </a:pPr>
            <a:r>
              <a:rPr lang="en-US" sz="4000" b="1" dirty="0">
                <a:solidFill>
                  <a:srgbClr val="00B050"/>
                </a:solidFill>
                <a:latin typeface="Arial" charset="0"/>
                <a:cs typeface="Calibri" pitchFamily="34" charset="0"/>
              </a:rPr>
              <a:t>Adductor Magnus</a:t>
            </a:r>
            <a:endParaRPr lang="en-GB" sz="4000" dirty="0">
              <a:solidFill>
                <a:srgbClr val="00B050"/>
              </a:solidFill>
              <a:latin typeface="Arial" charset="0"/>
              <a:cs typeface="Calibri" pitchFamily="34" charset="0"/>
            </a:endParaRPr>
          </a:p>
        </p:txBody>
      </p:sp>
      <p:pic>
        <p:nvPicPr>
          <p:cNvPr id="17412" name="Picture 4"/>
          <p:cNvPicPr>
            <a:picLocks noChangeAspect="1"/>
          </p:cNvPicPr>
          <p:nvPr/>
        </p:nvPicPr>
        <p:blipFill>
          <a:blip r:embed="rId2" cstate="print"/>
          <a:srcRect/>
          <a:stretch>
            <a:fillRect/>
          </a:stretch>
        </p:blipFill>
        <p:spPr bwMode="auto">
          <a:xfrm>
            <a:off x="5243513" y="1481138"/>
            <a:ext cx="3900487" cy="4114800"/>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49595F8C-E236-4293-93DD-78F9EFD42155}" type="slidenum">
              <a:rPr lang="ar-SA"/>
              <a:pPr>
                <a:defRPr/>
              </a:pPr>
              <a:t>16</a:t>
            </a:fld>
            <a:endParaRPr lang="en-US"/>
          </a:p>
        </p:txBody>
      </p:sp>
      <p:pic>
        <p:nvPicPr>
          <p:cNvPr id="6" name="Picture 55"/>
          <p:cNvPicPr>
            <a:picLocks noChangeAspect="1" noChangeArrowheads="1"/>
          </p:cNvPicPr>
          <p:nvPr/>
        </p:nvPicPr>
        <p:blipFill>
          <a:blip r:embed="rId2" cstate="print"/>
          <a:srcRect/>
          <a:stretch>
            <a:fillRect/>
          </a:stretch>
        </p:blipFill>
        <p:spPr bwMode="auto">
          <a:xfrm>
            <a:off x="1557338" y="523875"/>
            <a:ext cx="5330825" cy="6324600"/>
          </a:xfrm>
          <a:prstGeom prst="rect">
            <a:avLst/>
          </a:prstGeom>
          <a:noFill/>
          <a:ln w="9525">
            <a:noFill/>
            <a:miter lim="800000"/>
            <a:headEnd/>
            <a:tailEnd/>
          </a:ln>
        </p:spPr>
      </p:pic>
      <p:sp>
        <p:nvSpPr>
          <p:cNvPr id="35844" name="TextBox 6"/>
          <p:cNvSpPr txBox="1">
            <a:spLocks noChangeArrowheads="1"/>
          </p:cNvSpPr>
          <p:nvPr/>
        </p:nvSpPr>
        <p:spPr bwMode="auto">
          <a:xfrm>
            <a:off x="377825" y="195263"/>
            <a:ext cx="7948613" cy="830262"/>
          </a:xfrm>
          <a:prstGeom prst="rect">
            <a:avLst/>
          </a:prstGeom>
          <a:noFill/>
          <a:ln w="9525">
            <a:noFill/>
            <a:miter lim="800000"/>
            <a:headEnd/>
            <a:tailEnd/>
          </a:ln>
        </p:spPr>
        <p:txBody>
          <a:bodyPr>
            <a:spAutoFit/>
          </a:bodyPr>
          <a:lstStyle/>
          <a:p>
            <a:pPr algn="r"/>
            <a:r>
              <a:rPr lang="en-US" sz="2400" b="1">
                <a:solidFill>
                  <a:srgbClr val="7030A0"/>
                </a:solidFill>
              </a:rPr>
              <a:t>ORIGIN OF MUSCLES OF MEDIAL COMPARTMENT OF THIGH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 presetClass="exit" presetSubtype="10" fill="hold" nodeType="clickEffect">
                                  <p:stCondLst>
                                    <p:cond delay="0"/>
                                  </p:stCondLst>
                                  <p:childTnLst>
                                    <p:animEffect transition="out" filter="checkerboard(across)">
                                      <p:cBhvr>
                                        <p:cTn id="13" dur="500"/>
                                        <p:tgtEl>
                                          <p:spTgt spid="6"/>
                                        </p:tgtEl>
                                      </p:cBhvr>
                                    </p:animEffect>
                                    <p:set>
                                      <p:cBhvr>
                                        <p:cTn id="14"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extLst>
          </p:cNvPr>
          <p:cNvSpPr>
            <a:spLocks noGrp="1"/>
          </p:cNvSpPr>
          <p:nvPr>
            <p:ph idx="1"/>
          </p:nvPr>
        </p:nvSpPr>
        <p:spPr>
          <a:xfrm>
            <a:off x="223839" y="1149926"/>
            <a:ext cx="4458998" cy="5500111"/>
          </a:xfrm>
        </p:spPr>
        <p:txBody>
          <a:bodyPr>
            <a:noAutofit/>
          </a:bodyPr>
          <a:lstStyle/>
          <a:p>
            <a:pPr marL="0" indent="0" algn="just">
              <a:spcBef>
                <a:spcPts val="0"/>
              </a:spcBef>
              <a:buFont typeface="Wingdings 2" pitchFamily="18" charset="2"/>
              <a:buNone/>
              <a:defRPr/>
            </a:pPr>
            <a:r>
              <a:rPr lang="en-IN" sz="2800" b="1" dirty="0">
                <a:latin typeface="Arial" panose="020B0604020202020204" pitchFamily="34" charset="0"/>
                <a:ea typeface="Calibri" panose="020F0502020204030204" pitchFamily="34" charset="0"/>
                <a:cs typeface="Arial" panose="020B0604020202020204" pitchFamily="34" charset="0"/>
              </a:rPr>
              <a:t>Direction of </a:t>
            </a:r>
            <a:r>
              <a:rPr lang="en-IN" sz="2800" b="1" dirty="0" err="1" smtClean="0">
                <a:latin typeface="Arial" panose="020B0604020202020204" pitchFamily="34" charset="0"/>
                <a:ea typeface="Calibri" panose="020F0502020204030204" pitchFamily="34" charset="0"/>
                <a:cs typeface="Arial" panose="020B0604020202020204" pitchFamily="34" charset="0"/>
              </a:rPr>
              <a:t>fibers</a:t>
            </a:r>
            <a:endParaRPr lang="en-IN" sz="2800" b="1" dirty="0" smtClean="0">
              <a:latin typeface="Arial" panose="020B0604020202020204" pitchFamily="34" charset="0"/>
              <a:ea typeface="Calibri" panose="020F0502020204030204" pitchFamily="34" charset="0"/>
              <a:cs typeface="Arial" panose="020B0604020202020204" pitchFamily="34" charset="0"/>
            </a:endParaRPr>
          </a:p>
          <a:p>
            <a:pPr marL="0" indent="0" algn="just">
              <a:spcBef>
                <a:spcPts val="0"/>
              </a:spcBef>
              <a:buFont typeface="Wingdings 2" pitchFamily="18" charset="2"/>
              <a:buNone/>
              <a:defRPr/>
            </a:pPr>
            <a:endParaRPr lang="en-GB" sz="2800" b="1" dirty="0">
              <a:latin typeface="Arial" panose="020B0604020202020204" pitchFamily="34" charset="0"/>
              <a:ea typeface="Calibri" panose="020F0502020204030204" pitchFamily="34" charset="0"/>
              <a:cs typeface="Arial" panose="020B0604020202020204" pitchFamily="34" charset="0"/>
            </a:endParaRPr>
          </a:p>
          <a:p>
            <a:pPr marL="342900" indent="-342900" algn="just">
              <a:spcBef>
                <a:spcPts val="0"/>
              </a:spcBef>
              <a:buFont typeface="Symbol" panose="05050102010706020507" pitchFamily="18" charset="2"/>
              <a:buChar char=""/>
              <a:defRPr/>
            </a:pPr>
            <a:r>
              <a:rPr lang="en-IN" sz="2800" dirty="0">
                <a:latin typeface="Arial" panose="020B0604020202020204" pitchFamily="34" charset="0"/>
                <a:ea typeface="Calibri" panose="020F0502020204030204" pitchFamily="34" charset="0"/>
                <a:cs typeface="Arial" panose="020B0604020202020204" pitchFamily="34" charset="0"/>
              </a:rPr>
              <a:t>Originating from pubic ramus are nearly horizontal</a:t>
            </a:r>
          </a:p>
          <a:p>
            <a:pPr marL="342900" indent="-342900" algn="just">
              <a:spcBef>
                <a:spcPts val="0"/>
              </a:spcBef>
              <a:buFont typeface="Symbol" panose="05050102010706020507" pitchFamily="18" charset="2"/>
              <a:buChar char=""/>
              <a:defRPr/>
            </a:pPr>
            <a:r>
              <a:rPr lang="en-IN" sz="2800" dirty="0">
                <a:latin typeface="Arial" panose="020B0604020202020204" pitchFamily="34" charset="0"/>
                <a:ea typeface="Calibri" panose="020F0502020204030204" pitchFamily="34" charset="0"/>
                <a:cs typeface="Arial" panose="020B0604020202020204" pitchFamily="34" charset="0"/>
              </a:rPr>
              <a:t>Originating from ischial ramus run obliquely downward, backward, and laterally</a:t>
            </a:r>
          </a:p>
          <a:p>
            <a:pPr marL="342900" indent="-342900" algn="just">
              <a:spcBef>
                <a:spcPts val="0"/>
              </a:spcBef>
              <a:buFont typeface="Symbol" panose="05050102010706020507" pitchFamily="18" charset="2"/>
              <a:buChar char=""/>
              <a:defRPr/>
            </a:pPr>
            <a:r>
              <a:rPr lang="en-IN" sz="2800" dirty="0">
                <a:latin typeface="Arial" panose="020B0604020202020204" pitchFamily="34" charset="0"/>
                <a:ea typeface="Calibri" panose="020F0502020204030204" pitchFamily="34" charset="0"/>
                <a:cs typeface="Arial" panose="020B0604020202020204" pitchFamily="34" charset="0"/>
              </a:rPr>
              <a:t>Originating from ischial tuberosity descend vertically downward</a:t>
            </a:r>
            <a:endParaRPr lang="en-GB" sz="2800" dirty="0">
              <a:latin typeface="Arial" panose="020B0604020202020204" pitchFamily="34" charset="0"/>
              <a:ea typeface="Calibri" panose="020F0502020204030204" pitchFamily="34" charset="0"/>
              <a:cs typeface="Arial" panose="020B0604020202020204" pitchFamily="34" charset="0"/>
            </a:endParaRPr>
          </a:p>
          <a:p>
            <a:pPr marL="342900" indent="-342900" algn="just">
              <a:spcBef>
                <a:spcPts val="0"/>
              </a:spcBef>
              <a:spcAft>
                <a:spcPts val="1000"/>
              </a:spcAft>
              <a:buFont typeface="Symbol" panose="05050102010706020507" pitchFamily="18" charset="2"/>
              <a:buChar char=""/>
              <a:defRPr/>
            </a:pPr>
            <a:endParaRPr lang="en-GB" sz="2800" dirty="0">
              <a:latin typeface="Arial" panose="020B0604020202020204" pitchFamily="34" charset="0"/>
              <a:ea typeface="Calibri" panose="020F0502020204030204" pitchFamily="34" charset="0"/>
              <a:cs typeface="Arial" panose="020B0604020202020204" pitchFamily="34" charset="0"/>
            </a:endParaRPr>
          </a:p>
          <a:p>
            <a:pPr algn="just">
              <a:lnSpc>
                <a:spcPct val="115000"/>
              </a:lnSpc>
              <a:spcAft>
                <a:spcPts val="1000"/>
              </a:spcAft>
              <a:defRPr/>
            </a:pPr>
            <a:endParaRPr lang="en-GB" sz="2800" dirty="0">
              <a:latin typeface="Arial" panose="020B0604020202020204" pitchFamily="34" charset="0"/>
              <a:ea typeface="Calibri" panose="020F0502020204030204" pitchFamily="34" charset="0"/>
              <a:cs typeface="Arial" panose="020B0604020202020204" pitchFamily="34" charset="0"/>
            </a:endParaRPr>
          </a:p>
        </p:txBody>
      </p:sp>
      <p:sp>
        <p:nvSpPr>
          <p:cNvPr id="18435" name="TextBox 3"/>
          <p:cNvSpPr txBox="1">
            <a:spLocks noChangeArrowheads="1"/>
          </p:cNvSpPr>
          <p:nvPr/>
        </p:nvSpPr>
        <p:spPr bwMode="auto">
          <a:xfrm>
            <a:off x="2411413" y="222250"/>
            <a:ext cx="4986337" cy="708025"/>
          </a:xfrm>
          <a:prstGeom prst="rect">
            <a:avLst/>
          </a:prstGeom>
          <a:noFill/>
          <a:ln w="9525">
            <a:noFill/>
            <a:miter lim="800000"/>
            <a:headEnd/>
            <a:tailEnd/>
          </a:ln>
        </p:spPr>
        <p:txBody>
          <a:bodyPr>
            <a:spAutoFit/>
          </a:bodyPr>
          <a:lstStyle/>
          <a:p>
            <a:pPr algn="just" eaLnBrk="1" hangingPunct="1">
              <a:spcAft>
                <a:spcPts val="1000"/>
              </a:spcAft>
              <a:buFont typeface="Arial" charset="0"/>
              <a:buNone/>
            </a:pPr>
            <a:r>
              <a:rPr lang="en-US" sz="4000" b="1" dirty="0">
                <a:solidFill>
                  <a:srgbClr val="669900"/>
                </a:solidFill>
                <a:latin typeface="Arial" charset="0"/>
                <a:cs typeface="Calibri" pitchFamily="34" charset="0"/>
              </a:rPr>
              <a:t>Adductor  Magnus</a:t>
            </a:r>
            <a:endParaRPr lang="en-GB" sz="4000" dirty="0">
              <a:solidFill>
                <a:srgbClr val="669900"/>
              </a:solidFill>
              <a:latin typeface="Arial" charset="0"/>
              <a:cs typeface="Calibri" pitchFamily="34" charset="0"/>
            </a:endParaRPr>
          </a:p>
        </p:txBody>
      </p:sp>
      <p:pic>
        <p:nvPicPr>
          <p:cNvPr id="18436" name="Picture 4"/>
          <p:cNvPicPr>
            <a:picLocks noChangeAspect="1"/>
          </p:cNvPicPr>
          <p:nvPr/>
        </p:nvPicPr>
        <p:blipFill>
          <a:blip r:embed="rId2" cstate="print"/>
          <a:srcRect/>
          <a:stretch>
            <a:fillRect/>
          </a:stretch>
        </p:blipFill>
        <p:spPr bwMode="auto">
          <a:xfrm>
            <a:off x="5243513" y="1481138"/>
            <a:ext cx="3900487" cy="4114800"/>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extLst>
          </p:cNvPr>
          <p:cNvSpPr>
            <a:spLocks noGrp="1"/>
          </p:cNvSpPr>
          <p:nvPr>
            <p:ph idx="1"/>
          </p:nvPr>
        </p:nvSpPr>
        <p:spPr>
          <a:xfrm>
            <a:off x="231775" y="769938"/>
            <a:ext cx="8039389" cy="5842000"/>
          </a:xfrm>
        </p:spPr>
        <p:txBody>
          <a:bodyPr>
            <a:noAutofit/>
          </a:bodyPr>
          <a:lstStyle/>
          <a:p>
            <a:pPr marL="0" indent="0" algn="just">
              <a:spcBef>
                <a:spcPts val="0"/>
              </a:spcBef>
              <a:spcAft>
                <a:spcPts val="1000"/>
              </a:spcAft>
              <a:buFont typeface="Wingdings 2" pitchFamily="18" charset="2"/>
              <a:buNone/>
              <a:defRPr/>
            </a:pPr>
            <a:r>
              <a:rPr lang="en-IN" b="1" dirty="0">
                <a:solidFill>
                  <a:srgbClr val="C00000"/>
                </a:solidFill>
                <a:latin typeface="Arial" panose="020B0604020202020204" pitchFamily="34" charset="0"/>
                <a:ea typeface="Calibri" panose="020F0502020204030204" pitchFamily="34" charset="0"/>
                <a:cs typeface="Arial" panose="020B0604020202020204" pitchFamily="34" charset="0"/>
              </a:rPr>
              <a:t>Insertion</a:t>
            </a:r>
            <a:endParaRPr lang="en-GB" b="1" dirty="0">
              <a:latin typeface="Arial" panose="020B0604020202020204" pitchFamily="34" charset="0"/>
              <a:ea typeface="Calibri" panose="020F0502020204030204" pitchFamily="34" charset="0"/>
              <a:cs typeface="Arial" panose="020B0604020202020204" pitchFamily="34" charset="0"/>
            </a:endParaRPr>
          </a:p>
          <a:p>
            <a:pPr marL="342900" indent="-342900" algn="just">
              <a:spcBef>
                <a:spcPts val="0"/>
              </a:spcBef>
              <a:buFont typeface="Symbol" panose="05050102010706020507" pitchFamily="18" charset="2"/>
              <a:buChar char=""/>
              <a:defRPr/>
            </a:pPr>
            <a:r>
              <a:rPr lang="en-IN" sz="2400" dirty="0">
                <a:latin typeface="Arial" panose="020B0604020202020204" pitchFamily="34" charset="0"/>
                <a:ea typeface="Calibri" panose="020F0502020204030204" pitchFamily="34" charset="0"/>
                <a:cs typeface="Arial" panose="020B0604020202020204" pitchFamily="34" charset="0"/>
              </a:rPr>
              <a:t>Adductor part inserts on medial margin of gluteal tuberosity, </a:t>
            </a:r>
            <a:r>
              <a:rPr lang="en-IN" sz="2400" dirty="0" err="1">
                <a:latin typeface="Arial" panose="020B0604020202020204" pitchFamily="34" charset="0"/>
                <a:ea typeface="Calibri" panose="020F0502020204030204" pitchFamily="34" charset="0"/>
                <a:cs typeface="Arial" panose="020B0604020202020204" pitchFamily="34" charset="0"/>
              </a:rPr>
              <a:t>linea</a:t>
            </a:r>
            <a:r>
              <a:rPr lang="en-IN" sz="2400" dirty="0">
                <a:latin typeface="Arial" panose="020B0604020202020204" pitchFamily="34" charset="0"/>
                <a:ea typeface="Calibri" panose="020F0502020204030204" pitchFamily="34" charset="0"/>
                <a:cs typeface="Arial" panose="020B0604020202020204" pitchFamily="34" charset="0"/>
              </a:rPr>
              <a:t> aspera, and medial supracondylar ridge.</a:t>
            </a:r>
            <a:endParaRPr lang="en-GB" sz="2400" dirty="0">
              <a:latin typeface="Arial" panose="020B0604020202020204" pitchFamily="34" charset="0"/>
              <a:ea typeface="Calibri" panose="020F0502020204030204" pitchFamily="34" charset="0"/>
              <a:cs typeface="Arial" panose="020B0604020202020204" pitchFamily="34" charset="0"/>
            </a:endParaRPr>
          </a:p>
          <a:p>
            <a:pPr marL="342900" indent="-342900" algn="just">
              <a:spcBef>
                <a:spcPts val="0"/>
              </a:spcBef>
              <a:spcAft>
                <a:spcPts val="1000"/>
              </a:spcAft>
              <a:buFont typeface="Symbol" panose="05050102010706020507" pitchFamily="18" charset="2"/>
              <a:buChar char=""/>
              <a:defRPr/>
            </a:pPr>
            <a:r>
              <a:rPr lang="en-IN" sz="2400" dirty="0">
                <a:latin typeface="Arial" panose="020B0604020202020204" pitchFamily="34" charset="0"/>
                <a:ea typeface="Calibri" panose="020F0502020204030204" pitchFamily="34" charset="0"/>
                <a:cs typeface="Arial" panose="020B0604020202020204" pitchFamily="34" charset="0"/>
              </a:rPr>
              <a:t>Hamstring part inserts on adductor tubercle of medial condyle of femur</a:t>
            </a:r>
            <a:endParaRPr lang="en-GB" sz="2400" dirty="0">
              <a:latin typeface="Arial" panose="020B0604020202020204" pitchFamily="34" charset="0"/>
              <a:ea typeface="Calibri" panose="020F0502020204030204" pitchFamily="34" charset="0"/>
              <a:cs typeface="Arial" panose="020B0604020202020204" pitchFamily="34" charset="0"/>
            </a:endParaRPr>
          </a:p>
          <a:p>
            <a:pPr marL="0" indent="0" algn="just">
              <a:spcBef>
                <a:spcPts val="0"/>
              </a:spcBef>
              <a:spcAft>
                <a:spcPts val="1000"/>
              </a:spcAft>
              <a:buFont typeface="Wingdings 2" pitchFamily="18" charset="2"/>
              <a:buNone/>
              <a:defRPr/>
            </a:pPr>
            <a:r>
              <a:rPr lang="en-IN" b="1" dirty="0">
                <a:solidFill>
                  <a:srgbClr val="C00000"/>
                </a:solidFill>
                <a:latin typeface="Arial" panose="020B0604020202020204" pitchFamily="34" charset="0"/>
                <a:ea typeface="Calibri" panose="020F0502020204030204" pitchFamily="34" charset="0"/>
                <a:cs typeface="Arial" panose="020B0604020202020204" pitchFamily="34" charset="0"/>
              </a:rPr>
              <a:t>Innervation</a:t>
            </a:r>
            <a:endParaRPr lang="en-GB" b="1" dirty="0">
              <a:latin typeface="Arial" panose="020B0604020202020204" pitchFamily="34" charset="0"/>
              <a:ea typeface="Calibri" panose="020F0502020204030204" pitchFamily="34" charset="0"/>
              <a:cs typeface="Arial" panose="020B0604020202020204" pitchFamily="34" charset="0"/>
            </a:endParaRPr>
          </a:p>
          <a:p>
            <a:pPr marL="342900" indent="-342900" algn="just">
              <a:spcBef>
                <a:spcPts val="0"/>
              </a:spcBef>
              <a:buFont typeface="Symbol" panose="05050102010706020507" pitchFamily="18" charset="2"/>
              <a:buChar char=""/>
              <a:defRPr/>
            </a:pPr>
            <a:r>
              <a:rPr lang="en-IN" sz="2400" dirty="0">
                <a:latin typeface="Arial" panose="020B0604020202020204" pitchFamily="34" charset="0"/>
                <a:ea typeface="Calibri" panose="020F0502020204030204" pitchFamily="34" charset="0"/>
                <a:cs typeface="Arial" panose="020B0604020202020204" pitchFamily="34" charset="0"/>
              </a:rPr>
              <a:t>Adductor part – supplied by posterior division of obturator nerve</a:t>
            </a:r>
            <a:endParaRPr lang="en-GB" sz="2400" dirty="0">
              <a:latin typeface="Arial" panose="020B0604020202020204" pitchFamily="34" charset="0"/>
              <a:ea typeface="Calibri" panose="020F0502020204030204" pitchFamily="34" charset="0"/>
              <a:cs typeface="Arial" panose="020B0604020202020204" pitchFamily="34" charset="0"/>
            </a:endParaRPr>
          </a:p>
          <a:p>
            <a:pPr marL="342900" indent="-342900" algn="just">
              <a:spcBef>
                <a:spcPts val="0"/>
              </a:spcBef>
              <a:spcAft>
                <a:spcPts val="1000"/>
              </a:spcAft>
              <a:buFont typeface="Symbol" panose="05050102010706020507" pitchFamily="18" charset="2"/>
              <a:buChar char=""/>
              <a:defRPr/>
            </a:pPr>
            <a:r>
              <a:rPr lang="en-IN" sz="2400" dirty="0">
                <a:latin typeface="Arial" panose="020B0604020202020204" pitchFamily="34" charset="0"/>
                <a:ea typeface="Calibri" panose="020F0502020204030204" pitchFamily="34" charset="0"/>
                <a:cs typeface="Arial" panose="020B0604020202020204" pitchFamily="34" charset="0"/>
              </a:rPr>
              <a:t>Hamstring part –  supplied by tibial part of sciatic nerve</a:t>
            </a:r>
            <a:endParaRPr lang="en-GB" sz="2400" dirty="0">
              <a:latin typeface="Arial" panose="020B0604020202020204" pitchFamily="34" charset="0"/>
              <a:ea typeface="Calibri" panose="020F0502020204030204" pitchFamily="34" charset="0"/>
              <a:cs typeface="Arial" panose="020B0604020202020204" pitchFamily="34" charset="0"/>
            </a:endParaRPr>
          </a:p>
          <a:p>
            <a:pPr marL="0" indent="0" algn="just">
              <a:spcBef>
                <a:spcPts val="0"/>
              </a:spcBef>
              <a:spcAft>
                <a:spcPts val="1000"/>
              </a:spcAft>
              <a:buFont typeface="Wingdings 2" pitchFamily="18" charset="2"/>
              <a:buNone/>
              <a:defRPr/>
            </a:pPr>
            <a:r>
              <a:rPr lang="en-IN" b="1" dirty="0">
                <a:solidFill>
                  <a:srgbClr val="C00000"/>
                </a:solidFill>
                <a:latin typeface="Arial" panose="020B0604020202020204" pitchFamily="34" charset="0"/>
                <a:ea typeface="Calibri" panose="020F0502020204030204" pitchFamily="34" charset="0"/>
                <a:cs typeface="Arial" panose="020B0604020202020204" pitchFamily="34" charset="0"/>
              </a:rPr>
              <a:t>Actions</a:t>
            </a:r>
            <a:endParaRPr lang="en-GB" b="1" dirty="0">
              <a:latin typeface="Arial" panose="020B0604020202020204" pitchFamily="34" charset="0"/>
              <a:ea typeface="Calibri" panose="020F0502020204030204" pitchFamily="34" charset="0"/>
              <a:cs typeface="Arial" panose="020B0604020202020204" pitchFamily="34" charset="0"/>
            </a:endParaRPr>
          </a:p>
          <a:p>
            <a:pPr marL="342900" indent="-342900" algn="just">
              <a:spcBef>
                <a:spcPts val="0"/>
              </a:spcBef>
              <a:buFont typeface="Symbol" panose="05050102010706020507" pitchFamily="18" charset="2"/>
              <a:buChar char=""/>
              <a:defRPr/>
            </a:pPr>
            <a:r>
              <a:rPr lang="en-IN" sz="2400" dirty="0">
                <a:latin typeface="Arial" panose="020B0604020202020204" pitchFamily="34" charset="0"/>
                <a:ea typeface="Calibri" panose="020F0502020204030204" pitchFamily="34" charset="0"/>
                <a:cs typeface="Arial" panose="020B0604020202020204" pitchFamily="34" charset="0"/>
              </a:rPr>
              <a:t>Adductor part: Adduction and medial rotation of thigh at hip joint</a:t>
            </a:r>
            <a:endParaRPr lang="en-GB" sz="2400" dirty="0">
              <a:latin typeface="Arial" panose="020B0604020202020204" pitchFamily="34" charset="0"/>
              <a:ea typeface="Calibri" panose="020F0502020204030204" pitchFamily="34" charset="0"/>
              <a:cs typeface="Arial" panose="020B0604020202020204" pitchFamily="34" charset="0"/>
            </a:endParaRPr>
          </a:p>
          <a:p>
            <a:pPr marL="342900" indent="-342900" algn="just">
              <a:spcBef>
                <a:spcPts val="0"/>
              </a:spcBef>
              <a:spcAft>
                <a:spcPts val="1000"/>
              </a:spcAft>
              <a:buFont typeface="Symbol" panose="05050102010706020507" pitchFamily="18" charset="2"/>
              <a:buChar char=""/>
              <a:defRPr/>
            </a:pPr>
            <a:r>
              <a:rPr lang="en-IN" sz="2400" dirty="0">
                <a:latin typeface="Arial" panose="020B0604020202020204" pitchFamily="34" charset="0"/>
                <a:ea typeface="Calibri" panose="020F0502020204030204" pitchFamily="34" charset="0"/>
                <a:cs typeface="Arial" panose="020B0604020202020204" pitchFamily="34" charset="0"/>
              </a:rPr>
              <a:t>Hamstring part: Extension of thigh</a:t>
            </a:r>
            <a:endParaRPr lang="en-GB" sz="2400" dirty="0">
              <a:latin typeface="Arial" panose="020B0604020202020204" pitchFamily="34" charset="0"/>
              <a:ea typeface="Calibri" panose="020F0502020204030204" pitchFamily="34" charset="0"/>
              <a:cs typeface="Arial" panose="020B0604020202020204" pitchFamily="34" charset="0"/>
            </a:endParaRPr>
          </a:p>
        </p:txBody>
      </p:sp>
      <p:sp>
        <p:nvSpPr>
          <p:cNvPr id="19459" name="TextBox 3"/>
          <p:cNvSpPr txBox="1">
            <a:spLocks noChangeArrowheads="1"/>
          </p:cNvSpPr>
          <p:nvPr/>
        </p:nvSpPr>
        <p:spPr bwMode="auto">
          <a:xfrm>
            <a:off x="1939925" y="179388"/>
            <a:ext cx="5416550" cy="708025"/>
          </a:xfrm>
          <a:prstGeom prst="rect">
            <a:avLst/>
          </a:prstGeom>
          <a:noFill/>
          <a:ln w="9525">
            <a:noFill/>
            <a:miter lim="800000"/>
            <a:headEnd/>
            <a:tailEnd/>
          </a:ln>
        </p:spPr>
        <p:txBody>
          <a:bodyPr>
            <a:spAutoFit/>
          </a:bodyPr>
          <a:lstStyle/>
          <a:p>
            <a:pPr algn="ctr" eaLnBrk="1" hangingPunct="1">
              <a:spcAft>
                <a:spcPts val="1000"/>
              </a:spcAft>
              <a:buFont typeface="Arial" charset="0"/>
              <a:buNone/>
            </a:pPr>
            <a:r>
              <a:rPr lang="en-US" sz="4000" b="1" dirty="0">
                <a:solidFill>
                  <a:srgbClr val="0070C0"/>
                </a:solidFill>
                <a:latin typeface="Arial" charset="0"/>
                <a:cs typeface="Calibri" pitchFamily="34" charset="0"/>
              </a:rPr>
              <a:t>Adductor Magnus</a:t>
            </a:r>
            <a:endParaRPr lang="en-GB" sz="4000" dirty="0">
              <a:solidFill>
                <a:srgbClr val="0070C0"/>
              </a:solidFill>
              <a:latin typeface="Arial" charset="0"/>
              <a:cs typeface="Calibri"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
          <p:cNvPicPr>
            <a:picLocks noChangeAspect="1"/>
          </p:cNvPicPr>
          <p:nvPr/>
        </p:nvPicPr>
        <p:blipFill>
          <a:blip r:embed="rId2" cstate="print"/>
          <a:srcRect/>
          <a:stretch>
            <a:fillRect/>
          </a:stretch>
        </p:blipFill>
        <p:spPr bwMode="auto">
          <a:xfrm>
            <a:off x="1282700" y="146050"/>
            <a:ext cx="6229350" cy="6565900"/>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152400"/>
            <a:ext cx="8229600" cy="1219200"/>
          </a:xfrm>
        </p:spPr>
        <p:txBody>
          <a:bodyPr/>
          <a:lstStyle/>
          <a:p>
            <a:pPr algn="ctr" eaLnBrk="1" hangingPunct="1"/>
            <a:r>
              <a:rPr lang="en-IN" b="1" smtClean="0">
                <a:solidFill>
                  <a:srgbClr val="00B050"/>
                </a:solidFill>
              </a:rPr>
              <a:t>Compartments</a:t>
            </a:r>
          </a:p>
        </p:txBody>
      </p:sp>
      <p:pic>
        <p:nvPicPr>
          <p:cNvPr id="6147" name="Picture 2" descr="C:\Users\DELL\Desktop\Sartorius,Quadriceps,Hunter canal\Fig_178_on.jpg"/>
          <p:cNvPicPr>
            <a:picLocks noGrp="1" noChangeAspect="1" noChangeArrowheads="1"/>
          </p:cNvPicPr>
          <p:nvPr>
            <p:ph idx="1"/>
          </p:nvPr>
        </p:nvPicPr>
        <p:blipFill>
          <a:blip r:embed="rId2" cstate="print"/>
          <a:srcRect/>
          <a:stretch>
            <a:fillRect/>
          </a:stretch>
        </p:blipFill>
        <p:spPr>
          <a:xfrm>
            <a:off x="165100" y="1600200"/>
            <a:ext cx="8597900" cy="4935538"/>
          </a:xfr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descr="D:\Dr PRAVEEN  ANATOMY COMPLETE\PRAVEENS ANATOMY WORLD 3.3.2024\PRAVEENS ANATOMY WORLD 22.7.2025\1. ATLAS\2. GROSS ANATOMY\2. LOWER LIMB\2. Medial side of Thigh\10. Medial thigh-muscles and nerve -pkk.jpg"/>
          <p:cNvPicPr>
            <a:picLocks noGrp="1" noChangeAspect="1" noChangeArrowheads="1"/>
          </p:cNvPicPr>
          <p:nvPr>
            <p:ph idx="1"/>
          </p:nvPr>
        </p:nvPicPr>
        <p:blipFill>
          <a:blip r:embed="rId2" cstate="print"/>
          <a:srcRect/>
          <a:stretch>
            <a:fillRect/>
          </a:stretch>
        </p:blipFill>
        <p:spPr bwMode="auto">
          <a:xfrm>
            <a:off x="180110" y="332965"/>
            <a:ext cx="8714508" cy="6080706"/>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p:cNvPicPr>
            <a:picLocks noChangeAspect="1"/>
          </p:cNvPicPr>
          <p:nvPr/>
        </p:nvPicPr>
        <p:blipFill>
          <a:blip r:embed="rId2" cstate="print"/>
          <a:srcRect/>
          <a:stretch>
            <a:fillRect/>
          </a:stretch>
        </p:blipFill>
        <p:spPr bwMode="auto">
          <a:xfrm>
            <a:off x="1238250" y="142875"/>
            <a:ext cx="6667500" cy="6572250"/>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extLst>
          </p:cNvPr>
          <p:cNvSpPr>
            <a:spLocks noGrp="1"/>
          </p:cNvSpPr>
          <p:nvPr>
            <p:ph idx="1"/>
          </p:nvPr>
        </p:nvSpPr>
        <p:spPr>
          <a:xfrm>
            <a:off x="540328" y="892175"/>
            <a:ext cx="7980218" cy="5676900"/>
          </a:xfrm>
        </p:spPr>
        <p:txBody>
          <a:bodyPr>
            <a:noAutofit/>
          </a:bodyPr>
          <a:lstStyle/>
          <a:p>
            <a:pPr algn="just">
              <a:spcBef>
                <a:spcPts val="0"/>
              </a:spcBef>
              <a:defRPr/>
            </a:pPr>
            <a:r>
              <a:rPr lang="en-IN" sz="3200" dirty="0">
                <a:latin typeface="Arial" panose="020B0604020202020204" pitchFamily="34" charset="0"/>
                <a:ea typeface="Calibri" panose="020F0502020204030204" pitchFamily="34" charset="0"/>
                <a:cs typeface="Arial" panose="020B0604020202020204" pitchFamily="34" charset="0"/>
              </a:rPr>
              <a:t>Pectineus and adductor magnus – </a:t>
            </a:r>
            <a:r>
              <a:rPr lang="en-IN" sz="3200" dirty="0" smtClean="0">
                <a:solidFill>
                  <a:srgbClr val="FF33CC"/>
                </a:solidFill>
                <a:latin typeface="Arial" panose="020B0604020202020204" pitchFamily="34" charset="0"/>
                <a:ea typeface="Calibri" panose="020F0502020204030204" pitchFamily="34" charset="0"/>
                <a:cs typeface="Arial" panose="020B0604020202020204" pitchFamily="34" charset="0"/>
              </a:rPr>
              <a:t>Hybrid </a:t>
            </a:r>
            <a:r>
              <a:rPr lang="en-IN" sz="3200" dirty="0">
                <a:latin typeface="Arial" panose="020B0604020202020204" pitchFamily="34" charset="0"/>
                <a:ea typeface="Calibri" panose="020F0502020204030204" pitchFamily="34" charset="0"/>
                <a:cs typeface="Arial" panose="020B0604020202020204" pitchFamily="34" charset="0"/>
              </a:rPr>
              <a:t>muscles as they have dual nerve supply</a:t>
            </a:r>
            <a:endParaRPr lang="en-GB" sz="3200" dirty="0">
              <a:latin typeface="Arial" panose="020B0604020202020204" pitchFamily="34" charset="0"/>
              <a:ea typeface="Calibri" panose="020F0502020204030204" pitchFamily="34" charset="0"/>
              <a:cs typeface="Arial" panose="020B0604020202020204" pitchFamily="34" charset="0"/>
            </a:endParaRPr>
          </a:p>
          <a:p>
            <a:pPr marL="0" indent="0" algn="just">
              <a:spcBef>
                <a:spcPts val="600"/>
              </a:spcBef>
              <a:buFont typeface="Wingdings 2" pitchFamily="18" charset="2"/>
              <a:buNone/>
              <a:defRPr/>
            </a:pPr>
            <a:r>
              <a:rPr lang="en-IN" sz="3200" dirty="0">
                <a:solidFill>
                  <a:srgbClr val="0070C0"/>
                </a:solidFill>
                <a:latin typeface="Arial" panose="020B0604020202020204" pitchFamily="34" charset="0"/>
                <a:ea typeface="Calibri" panose="020F0502020204030204" pitchFamily="34" charset="0"/>
                <a:cs typeface="Arial" panose="020B0604020202020204" pitchFamily="34" charset="0"/>
              </a:rPr>
              <a:t>Adductor hiatus</a:t>
            </a:r>
            <a:endParaRPr lang="en-GB" sz="3200" dirty="0">
              <a:solidFill>
                <a:srgbClr val="0070C0"/>
              </a:solidFill>
              <a:latin typeface="Arial" panose="020B0604020202020204" pitchFamily="34" charset="0"/>
              <a:ea typeface="Calibri" panose="020F0502020204030204" pitchFamily="34" charset="0"/>
              <a:cs typeface="Arial" panose="020B0604020202020204" pitchFamily="34" charset="0"/>
            </a:endParaRPr>
          </a:p>
          <a:p>
            <a:pPr algn="just">
              <a:spcBef>
                <a:spcPts val="0"/>
              </a:spcBef>
              <a:defRPr/>
            </a:pPr>
            <a:r>
              <a:rPr lang="en-IN" sz="3200" dirty="0">
                <a:latin typeface="Arial" panose="020B0604020202020204" pitchFamily="34" charset="0"/>
                <a:ea typeface="Calibri" panose="020F0502020204030204" pitchFamily="34" charset="0"/>
                <a:cs typeface="Arial" panose="020B0604020202020204" pitchFamily="34" charset="0"/>
              </a:rPr>
              <a:t>Large lowest </a:t>
            </a:r>
            <a:r>
              <a:rPr lang="en-IN" sz="3200" dirty="0" err="1">
                <a:latin typeface="Arial" panose="020B0604020202020204" pitchFamily="34" charset="0"/>
                <a:ea typeface="Calibri" panose="020F0502020204030204" pitchFamily="34" charset="0"/>
                <a:cs typeface="Arial" panose="020B0604020202020204" pitchFamily="34" charset="0"/>
              </a:rPr>
              <a:t>osseoaponeurotic</a:t>
            </a:r>
            <a:r>
              <a:rPr lang="en-IN" sz="3200" dirty="0">
                <a:latin typeface="Arial" panose="020B0604020202020204" pitchFamily="34" charset="0"/>
                <a:ea typeface="Calibri" panose="020F0502020204030204" pitchFamily="34" charset="0"/>
                <a:cs typeface="Arial" panose="020B0604020202020204" pitchFamily="34" charset="0"/>
              </a:rPr>
              <a:t> gap between adductor magnus and shaft of femur</a:t>
            </a:r>
          </a:p>
          <a:p>
            <a:pPr algn="just">
              <a:spcBef>
                <a:spcPts val="0"/>
              </a:spcBef>
              <a:defRPr/>
            </a:pPr>
            <a:r>
              <a:rPr lang="en-IN" sz="3200" dirty="0">
                <a:latin typeface="Arial" panose="020B0604020202020204" pitchFamily="34" charset="0"/>
                <a:ea typeface="Calibri" panose="020F0502020204030204" pitchFamily="34" charset="0"/>
                <a:cs typeface="Arial" panose="020B0604020202020204" pitchFamily="34" charset="0"/>
              </a:rPr>
              <a:t>Gives passage to femoral vessels from adductor canal to popliteal fossa</a:t>
            </a:r>
          </a:p>
          <a:p>
            <a:pPr algn="just">
              <a:spcBef>
                <a:spcPts val="0"/>
              </a:spcBef>
              <a:defRPr/>
            </a:pPr>
            <a:r>
              <a:rPr lang="en-IN" sz="3200" dirty="0">
                <a:latin typeface="Arial" panose="020B0604020202020204" pitchFamily="34" charset="0"/>
                <a:ea typeface="Calibri" panose="020F0502020204030204" pitchFamily="34" charset="0"/>
                <a:cs typeface="Arial" panose="020B0604020202020204" pitchFamily="34" charset="0"/>
              </a:rPr>
              <a:t>Upper four </a:t>
            </a:r>
            <a:r>
              <a:rPr lang="en-IN" sz="3200" dirty="0" err="1">
                <a:latin typeface="Arial" panose="020B0604020202020204" pitchFamily="34" charset="0"/>
                <a:ea typeface="Calibri" panose="020F0502020204030204" pitchFamily="34" charset="0"/>
                <a:cs typeface="Arial" panose="020B0604020202020204" pitchFamily="34" charset="0"/>
              </a:rPr>
              <a:t>osseoaponeurotic</a:t>
            </a:r>
            <a:r>
              <a:rPr lang="en-IN" sz="3200" dirty="0">
                <a:latin typeface="Arial" panose="020B0604020202020204" pitchFamily="34" charset="0"/>
                <a:ea typeface="Calibri" panose="020F0502020204030204" pitchFamily="34" charset="0"/>
                <a:cs typeface="Arial" panose="020B0604020202020204" pitchFamily="34" charset="0"/>
              </a:rPr>
              <a:t> openings give passage to perforating branches of profunda femoris artery</a:t>
            </a:r>
            <a:endParaRPr lang="en-GB" sz="3200" dirty="0">
              <a:latin typeface="Arial" panose="020B0604020202020204" pitchFamily="34" charset="0"/>
              <a:ea typeface="Calibri" panose="020F0502020204030204" pitchFamily="34" charset="0"/>
              <a:cs typeface="Arial" panose="020B0604020202020204" pitchFamily="34" charset="0"/>
            </a:endParaRPr>
          </a:p>
        </p:txBody>
      </p:sp>
      <p:sp>
        <p:nvSpPr>
          <p:cNvPr id="22531" name="TextBox 3"/>
          <p:cNvSpPr txBox="1">
            <a:spLocks noChangeArrowheads="1"/>
          </p:cNvSpPr>
          <p:nvPr/>
        </p:nvSpPr>
        <p:spPr bwMode="auto">
          <a:xfrm>
            <a:off x="2413000" y="0"/>
            <a:ext cx="5006975" cy="740011"/>
          </a:xfrm>
          <a:prstGeom prst="rect">
            <a:avLst/>
          </a:prstGeom>
          <a:noFill/>
          <a:ln w="9525">
            <a:noFill/>
            <a:miter lim="800000"/>
            <a:headEnd/>
            <a:tailEnd/>
          </a:ln>
        </p:spPr>
        <p:txBody>
          <a:bodyPr>
            <a:spAutoFit/>
          </a:bodyPr>
          <a:lstStyle/>
          <a:p>
            <a:pPr eaLnBrk="1" hangingPunct="1">
              <a:lnSpc>
                <a:spcPct val="115000"/>
              </a:lnSpc>
              <a:spcBef>
                <a:spcPts val="1000"/>
              </a:spcBef>
              <a:spcAft>
                <a:spcPts val="1000"/>
              </a:spcAft>
              <a:buFont typeface="Arial" charset="0"/>
              <a:buNone/>
            </a:pPr>
            <a:r>
              <a:rPr lang="en-IN" sz="4000" b="1" dirty="0">
                <a:solidFill>
                  <a:srgbClr val="FF33CC"/>
                </a:solidFill>
                <a:latin typeface="Arial" charset="0"/>
                <a:cs typeface="Calibri" pitchFamily="34" charset="0"/>
              </a:rPr>
              <a:t>Clinical Anatomy</a:t>
            </a:r>
            <a:endParaRPr lang="en-GB" sz="3200" dirty="0">
              <a:solidFill>
                <a:srgbClr val="FF33CC"/>
              </a:solidFill>
              <a:latin typeface="Arial" charset="0"/>
              <a:cs typeface="Calibri"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6"/>
          <p:cNvSpPr>
            <a:spLocks noGrp="1" noChangeArrowheads="1"/>
          </p:cNvSpPr>
          <p:nvPr>
            <p:ph type="dt" sz="quarter" idx="10"/>
          </p:nvPr>
        </p:nvSpPr>
        <p:spPr/>
        <p:txBody>
          <a:bodyPr/>
          <a:lstStyle/>
          <a:p>
            <a:pPr>
              <a:defRPr/>
            </a:pPr>
            <a:r>
              <a:rPr lang="en-US"/>
              <a:t>Dr. Vohra</a:t>
            </a:r>
          </a:p>
        </p:txBody>
      </p:sp>
      <p:sp>
        <p:nvSpPr>
          <p:cNvPr id="6" name="Rectangle 28"/>
          <p:cNvSpPr>
            <a:spLocks noGrp="1" noChangeArrowheads="1"/>
          </p:cNvSpPr>
          <p:nvPr>
            <p:ph type="sldNum" sz="quarter" idx="12"/>
          </p:nvPr>
        </p:nvSpPr>
        <p:spPr/>
        <p:txBody>
          <a:bodyPr/>
          <a:lstStyle/>
          <a:p>
            <a:pPr>
              <a:defRPr/>
            </a:pPr>
            <a:fld id="{E68A8524-0AEE-44BC-8E98-0D7542D9626F}" type="slidenum">
              <a:rPr lang="ar-SA"/>
              <a:pPr>
                <a:defRPr/>
              </a:pPr>
              <a:t>23</a:t>
            </a:fld>
            <a:endParaRPr lang="en-US"/>
          </a:p>
        </p:txBody>
      </p:sp>
      <p:pic>
        <p:nvPicPr>
          <p:cNvPr id="15362" name="Picture 2" descr="C10FF24"/>
          <p:cNvPicPr>
            <a:picLocks noChangeAspect="1" noChangeArrowheads="1"/>
          </p:cNvPicPr>
          <p:nvPr/>
        </p:nvPicPr>
        <p:blipFill>
          <a:blip r:embed="rId2" cstate="print"/>
          <a:srcRect/>
          <a:stretch>
            <a:fillRect/>
          </a:stretch>
        </p:blipFill>
        <p:spPr bwMode="auto">
          <a:xfrm>
            <a:off x="125413" y="147638"/>
            <a:ext cx="4446587" cy="6591300"/>
          </a:xfrm>
          <a:prstGeom prst="rect">
            <a:avLst/>
          </a:prstGeom>
          <a:noFill/>
          <a:ln w="9525">
            <a:noFill/>
            <a:miter lim="800000"/>
            <a:headEnd/>
            <a:tailEnd/>
          </a:ln>
        </p:spPr>
      </p:pic>
      <p:sp>
        <p:nvSpPr>
          <p:cNvPr id="15363" name="Rectangle 3"/>
          <p:cNvSpPr>
            <a:spLocks noChangeArrowheads="1"/>
          </p:cNvSpPr>
          <p:nvPr/>
        </p:nvSpPr>
        <p:spPr bwMode="auto">
          <a:xfrm>
            <a:off x="4572000" y="2055813"/>
            <a:ext cx="4419600" cy="3540125"/>
          </a:xfrm>
          <a:prstGeom prst="rect">
            <a:avLst/>
          </a:prstGeom>
          <a:noFill/>
          <a:ln w="9525">
            <a:noFill/>
            <a:miter lim="800000"/>
            <a:headEnd/>
            <a:tailEnd/>
          </a:ln>
        </p:spPr>
        <p:txBody>
          <a:bodyPr anchor="ctr">
            <a:spAutoFit/>
          </a:bodyPr>
          <a:lstStyle/>
          <a:p>
            <a:pPr algn="just" eaLnBrk="1" hangingPunct="1"/>
            <a:r>
              <a:rPr lang="en-US" sz="2800" dirty="0">
                <a:latin typeface="Arial" charset="0"/>
              </a:rPr>
              <a:t>The </a:t>
            </a:r>
            <a:r>
              <a:rPr lang="en-US" sz="2800" b="1" dirty="0">
                <a:solidFill>
                  <a:srgbClr val="7030A0"/>
                </a:solidFill>
                <a:latin typeface="Arial" charset="0"/>
              </a:rPr>
              <a:t>Adductor Hiatus </a:t>
            </a:r>
            <a:r>
              <a:rPr lang="en-US" sz="2800" dirty="0">
                <a:latin typeface="Arial" charset="0"/>
              </a:rPr>
              <a:t>is a gap in the distal attachment of adductor </a:t>
            </a:r>
            <a:r>
              <a:rPr lang="en-US" sz="2800" dirty="0" err="1">
                <a:latin typeface="Arial" charset="0"/>
              </a:rPr>
              <a:t>magnus</a:t>
            </a:r>
            <a:r>
              <a:rPr lang="en-US" sz="2800" dirty="0">
                <a:latin typeface="Arial" charset="0"/>
              </a:rPr>
              <a:t> to the femur, which permits the femoral vessels to pass from the adductor canal downward into the </a:t>
            </a:r>
            <a:r>
              <a:rPr lang="en-US" sz="2800" dirty="0" err="1">
                <a:latin typeface="Arial" charset="0"/>
              </a:rPr>
              <a:t>popliteal</a:t>
            </a:r>
            <a:r>
              <a:rPr lang="en-US" sz="2800" dirty="0">
                <a:latin typeface="Arial" charset="0"/>
              </a:rPr>
              <a:t> space.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363"/>
                                        </p:tgtEl>
                                        <p:attrNameLst>
                                          <p:attrName>style.visibility</p:attrName>
                                        </p:attrNameLst>
                                      </p:cBhvr>
                                      <p:to>
                                        <p:strVal val="visible"/>
                                      </p:to>
                                    </p:set>
                                    <p:animEffect transition="in" filter="checkerboard(across)">
                                      <p:cBhvr>
                                        <p:cTn id="7" dur="500"/>
                                        <p:tgtEl>
                                          <p:spTgt spid="1536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5362"/>
                                        </p:tgtEl>
                                        <p:attrNameLst>
                                          <p:attrName>style.visibility</p:attrName>
                                        </p:attrNameLst>
                                      </p:cBhvr>
                                      <p:to>
                                        <p:strVal val="visible"/>
                                      </p:to>
                                    </p:set>
                                    <p:animEffect transition="in" filter="checkerboard(across)">
                                      <p:cBhvr>
                                        <p:cTn id="12"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extLst>
          </p:cNvPr>
          <p:cNvSpPr>
            <a:spLocks noGrp="1"/>
          </p:cNvSpPr>
          <p:nvPr>
            <p:ph idx="1"/>
          </p:nvPr>
        </p:nvSpPr>
        <p:spPr>
          <a:xfrm>
            <a:off x="179388" y="769938"/>
            <a:ext cx="4863667" cy="5988050"/>
          </a:xfrm>
        </p:spPr>
        <p:txBody>
          <a:bodyPr>
            <a:noAutofit/>
          </a:bodyPr>
          <a:lstStyle/>
          <a:p>
            <a:pPr algn="just">
              <a:spcBef>
                <a:spcPts val="0"/>
              </a:spcBef>
              <a:defRPr/>
            </a:pPr>
            <a:r>
              <a:rPr lang="en-IN" sz="2400" b="1" dirty="0">
                <a:solidFill>
                  <a:srgbClr val="0000FF"/>
                </a:solidFill>
                <a:latin typeface="Arial" panose="020B0604020202020204" pitchFamily="34" charset="0"/>
                <a:ea typeface="Calibri" panose="020F0502020204030204" pitchFamily="34" charset="0"/>
                <a:cs typeface="Arial" panose="020B0604020202020204" pitchFamily="34" charset="0"/>
              </a:rPr>
              <a:t>Most </a:t>
            </a:r>
            <a:r>
              <a:rPr lang="en-IN" sz="2400" b="1" dirty="0" smtClean="0">
                <a:solidFill>
                  <a:srgbClr val="0000FF"/>
                </a:solidFill>
                <a:latin typeface="Arial" panose="020B0604020202020204" pitchFamily="34" charset="0"/>
                <a:ea typeface="Calibri" panose="020F0502020204030204" pitchFamily="34" charset="0"/>
                <a:cs typeface="Arial" panose="020B0604020202020204" pitchFamily="34" charset="0"/>
              </a:rPr>
              <a:t>Beautiful</a:t>
            </a:r>
            <a:r>
              <a:rPr lang="en-IN" sz="2400" dirty="0" smtClean="0">
                <a:latin typeface="Arial" panose="020B0604020202020204" pitchFamily="34" charset="0"/>
                <a:ea typeface="Calibri" panose="020F0502020204030204" pitchFamily="34" charset="0"/>
                <a:cs typeface="Arial" panose="020B0604020202020204" pitchFamily="34" charset="0"/>
              </a:rPr>
              <a:t>, superficial</a:t>
            </a:r>
            <a:r>
              <a:rPr lang="en-IN" sz="2400" dirty="0">
                <a:latin typeface="Arial" panose="020B0604020202020204" pitchFamily="34" charset="0"/>
                <a:ea typeface="Calibri" panose="020F0502020204030204" pitchFamily="34" charset="0"/>
                <a:cs typeface="Arial" panose="020B0604020202020204" pitchFamily="34" charset="0"/>
              </a:rPr>
              <a:t>, long slender muscle of medial compartment of thigh</a:t>
            </a:r>
          </a:p>
          <a:p>
            <a:pPr algn="just">
              <a:spcBef>
                <a:spcPts val="0"/>
              </a:spcBef>
              <a:defRPr/>
            </a:pPr>
            <a:r>
              <a:rPr lang="en-IN" sz="2400" dirty="0">
                <a:latin typeface="Arial" panose="020B0604020202020204" pitchFamily="34" charset="0"/>
                <a:ea typeface="Calibri" panose="020F0502020204030204" pitchFamily="34" charset="0"/>
                <a:cs typeface="Arial" panose="020B0604020202020204" pitchFamily="34" charset="0"/>
              </a:rPr>
              <a:t>(</a:t>
            </a:r>
            <a:r>
              <a:rPr lang="en-IN" sz="2400" dirty="0" err="1">
                <a:latin typeface="Arial" panose="020B0604020202020204" pitchFamily="34" charset="0"/>
                <a:ea typeface="Calibri" panose="020F0502020204030204" pitchFamily="34" charset="0"/>
                <a:cs typeface="Arial" panose="020B0604020202020204" pitchFamily="34" charset="0"/>
              </a:rPr>
              <a:t>Gracialis</a:t>
            </a:r>
            <a:r>
              <a:rPr lang="en-IN" sz="2400" dirty="0">
                <a:latin typeface="Arial" panose="020B0604020202020204" pitchFamily="34" charset="0"/>
                <a:ea typeface="Calibri" panose="020F0502020204030204" pitchFamily="34" charset="0"/>
                <a:cs typeface="Arial" panose="020B0604020202020204" pitchFamily="34" charset="0"/>
              </a:rPr>
              <a:t> = slender in Latin) </a:t>
            </a:r>
          </a:p>
          <a:p>
            <a:pPr marL="0" indent="0" algn="just">
              <a:spcBef>
                <a:spcPts val="0"/>
              </a:spcBef>
              <a:buFont typeface="Wingdings 2" pitchFamily="18" charset="2"/>
              <a:buNone/>
              <a:defRPr/>
            </a:pPr>
            <a:r>
              <a:rPr lang="en-IN" b="1" dirty="0">
                <a:solidFill>
                  <a:srgbClr val="C00000"/>
                </a:solidFill>
                <a:latin typeface="Arial" panose="020B0604020202020204" pitchFamily="34" charset="0"/>
                <a:ea typeface="Calibri" panose="020F0502020204030204" pitchFamily="34" charset="0"/>
                <a:cs typeface="Arial" panose="020B0604020202020204" pitchFamily="34" charset="0"/>
              </a:rPr>
              <a:t>Origin</a:t>
            </a:r>
            <a:endParaRPr lang="en-GB" b="1" dirty="0">
              <a:latin typeface="Arial" panose="020B0604020202020204" pitchFamily="34" charset="0"/>
              <a:ea typeface="Calibri" panose="020F0502020204030204" pitchFamily="34" charset="0"/>
              <a:cs typeface="Arial" panose="020B0604020202020204" pitchFamily="34" charset="0"/>
            </a:endParaRPr>
          </a:p>
          <a:p>
            <a:pPr algn="just">
              <a:spcBef>
                <a:spcPts val="0"/>
              </a:spcBef>
              <a:defRPr/>
            </a:pPr>
            <a:r>
              <a:rPr lang="en-IN" sz="2400" dirty="0">
                <a:latin typeface="Arial" panose="020B0604020202020204" pitchFamily="34" charset="0"/>
                <a:ea typeface="Calibri" panose="020F0502020204030204" pitchFamily="34" charset="0"/>
                <a:cs typeface="Arial" panose="020B0604020202020204" pitchFamily="34" charset="0"/>
              </a:rPr>
              <a:t>Originates from</a:t>
            </a:r>
            <a:endParaRPr lang="en-GB" sz="2400" dirty="0">
              <a:latin typeface="Arial" panose="020B0604020202020204" pitchFamily="34" charset="0"/>
              <a:ea typeface="Calibri" panose="020F0502020204030204" pitchFamily="34" charset="0"/>
              <a:cs typeface="Arial" panose="020B0604020202020204" pitchFamily="34" charset="0"/>
            </a:endParaRPr>
          </a:p>
          <a:p>
            <a:pPr algn="just">
              <a:spcBef>
                <a:spcPts val="0"/>
              </a:spcBef>
              <a:defRPr/>
            </a:pPr>
            <a:r>
              <a:rPr lang="en-IN" sz="2400" dirty="0">
                <a:latin typeface="Arial" panose="020B0604020202020204" pitchFamily="34" charset="0"/>
                <a:ea typeface="Calibri" panose="020F0502020204030204" pitchFamily="34" charset="0"/>
                <a:cs typeface="Arial" panose="020B0604020202020204" pitchFamily="34" charset="0"/>
              </a:rPr>
              <a:t>Medial margin of lower half of body of pubis</a:t>
            </a:r>
            <a:endParaRPr lang="en-GB" sz="2400" dirty="0">
              <a:latin typeface="Arial" panose="020B0604020202020204" pitchFamily="34" charset="0"/>
              <a:ea typeface="Calibri" panose="020F0502020204030204" pitchFamily="34" charset="0"/>
              <a:cs typeface="Arial" panose="020B0604020202020204" pitchFamily="34" charset="0"/>
            </a:endParaRPr>
          </a:p>
          <a:p>
            <a:pPr algn="just">
              <a:spcBef>
                <a:spcPts val="0"/>
              </a:spcBef>
              <a:defRPr/>
            </a:pPr>
            <a:r>
              <a:rPr lang="en-IN" sz="2400" dirty="0">
                <a:latin typeface="Arial" panose="020B0604020202020204" pitchFamily="34" charset="0"/>
                <a:ea typeface="Calibri" panose="020F0502020204030204" pitchFamily="34" charset="0"/>
                <a:cs typeface="Arial" panose="020B0604020202020204" pitchFamily="34" charset="0"/>
              </a:rPr>
              <a:t>Ischiopubic ramus</a:t>
            </a:r>
            <a:endParaRPr lang="en-GB" sz="2400" dirty="0">
              <a:latin typeface="Arial" panose="020B0604020202020204" pitchFamily="34" charset="0"/>
              <a:ea typeface="Calibri" panose="020F0502020204030204" pitchFamily="34" charset="0"/>
              <a:cs typeface="Arial" panose="020B0604020202020204" pitchFamily="34" charset="0"/>
            </a:endParaRPr>
          </a:p>
          <a:p>
            <a:pPr marL="0" indent="0" algn="just">
              <a:spcBef>
                <a:spcPts val="0"/>
              </a:spcBef>
              <a:buFont typeface="Wingdings 2" pitchFamily="18" charset="2"/>
              <a:buNone/>
              <a:defRPr/>
            </a:pPr>
            <a:r>
              <a:rPr lang="en-IN" b="1" dirty="0">
                <a:solidFill>
                  <a:srgbClr val="C00000"/>
                </a:solidFill>
                <a:latin typeface="Arial" panose="020B0604020202020204" pitchFamily="34" charset="0"/>
                <a:ea typeface="Calibri" panose="020F0502020204030204" pitchFamily="34" charset="0"/>
                <a:cs typeface="Arial" panose="020B0604020202020204" pitchFamily="34" charset="0"/>
              </a:rPr>
              <a:t>Direction of </a:t>
            </a:r>
            <a:r>
              <a:rPr lang="en-IN" b="1" dirty="0" err="1">
                <a:solidFill>
                  <a:srgbClr val="C00000"/>
                </a:solidFill>
                <a:latin typeface="Arial" panose="020B0604020202020204" pitchFamily="34" charset="0"/>
                <a:ea typeface="Calibri" panose="020F0502020204030204" pitchFamily="34" charset="0"/>
                <a:cs typeface="Arial" panose="020B0604020202020204" pitchFamily="34" charset="0"/>
              </a:rPr>
              <a:t>fibers</a:t>
            </a:r>
            <a:r>
              <a:rPr lang="en-IN" b="1" dirty="0">
                <a:solidFill>
                  <a:srgbClr val="C00000"/>
                </a:solidFill>
                <a:latin typeface="Arial" panose="020B0604020202020204" pitchFamily="34" charset="0"/>
                <a:ea typeface="Calibri" panose="020F0502020204030204" pitchFamily="34" charset="0"/>
                <a:cs typeface="Arial" panose="020B0604020202020204" pitchFamily="34" charset="0"/>
              </a:rPr>
              <a:t> </a:t>
            </a:r>
            <a:endParaRPr lang="en-GB" b="1" dirty="0">
              <a:solidFill>
                <a:srgbClr val="C00000"/>
              </a:solidFill>
              <a:latin typeface="Arial" panose="020B0604020202020204" pitchFamily="34" charset="0"/>
              <a:ea typeface="Calibri" panose="020F0502020204030204" pitchFamily="34" charset="0"/>
              <a:cs typeface="Arial" panose="020B0604020202020204" pitchFamily="34" charset="0"/>
            </a:endParaRPr>
          </a:p>
          <a:p>
            <a:pPr algn="just">
              <a:spcBef>
                <a:spcPts val="0"/>
              </a:spcBef>
              <a:defRPr/>
            </a:pPr>
            <a:r>
              <a:rPr lang="en-IN" sz="2400" dirty="0">
                <a:latin typeface="Arial" panose="020B0604020202020204" pitchFamily="34" charset="0"/>
                <a:ea typeface="Calibri" panose="020F0502020204030204" pitchFamily="34" charset="0"/>
                <a:cs typeface="Arial" panose="020B0604020202020204" pitchFamily="34" charset="0"/>
              </a:rPr>
              <a:t>Run vertically downward</a:t>
            </a:r>
          </a:p>
          <a:p>
            <a:pPr algn="just">
              <a:spcBef>
                <a:spcPts val="0"/>
              </a:spcBef>
              <a:defRPr/>
            </a:pPr>
            <a:r>
              <a:rPr lang="en-IN" sz="2400" dirty="0">
                <a:latin typeface="Arial" panose="020B0604020202020204" pitchFamily="34" charset="0"/>
                <a:ea typeface="Calibri" panose="020F0502020204030204" pitchFamily="34" charset="0"/>
                <a:cs typeface="Arial" panose="020B0604020202020204" pitchFamily="34" charset="0"/>
              </a:rPr>
              <a:t>Upper part of muscle – wide and lower part tappers to form rounded tendon</a:t>
            </a:r>
            <a:endParaRPr lang="en-GB" sz="2400" dirty="0">
              <a:latin typeface="Arial" panose="020B0604020202020204" pitchFamily="34" charset="0"/>
              <a:ea typeface="Calibri" panose="020F0502020204030204" pitchFamily="34" charset="0"/>
              <a:cs typeface="Arial" panose="020B0604020202020204" pitchFamily="34" charset="0"/>
            </a:endParaRPr>
          </a:p>
        </p:txBody>
      </p:sp>
      <p:sp>
        <p:nvSpPr>
          <p:cNvPr id="24579" name="TextBox 3"/>
          <p:cNvSpPr txBox="1">
            <a:spLocks noChangeArrowheads="1"/>
          </p:cNvSpPr>
          <p:nvPr/>
        </p:nvSpPr>
        <p:spPr bwMode="auto">
          <a:xfrm>
            <a:off x="1620838" y="0"/>
            <a:ext cx="3619500" cy="708025"/>
          </a:xfrm>
          <a:prstGeom prst="rect">
            <a:avLst/>
          </a:prstGeom>
          <a:noFill/>
          <a:ln w="9525">
            <a:noFill/>
            <a:miter lim="800000"/>
            <a:headEnd/>
            <a:tailEnd/>
          </a:ln>
        </p:spPr>
        <p:txBody>
          <a:bodyPr>
            <a:spAutoFit/>
          </a:bodyPr>
          <a:lstStyle/>
          <a:p>
            <a:pPr algn="just" eaLnBrk="1" hangingPunct="1">
              <a:buFont typeface="Arial" charset="0"/>
              <a:buNone/>
            </a:pPr>
            <a:r>
              <a:rPr lang="en-US" sz="4000" b="1" dirty="0" smtClean="0">
                <a:solidFill>
                  <a:srgbClr val="FF33CC"/>
                </a:solidFill>
                <a:latin typeface="Arial" charset="0"/>
                <a:cs typeface="Calibri" pitchFamily="34" charset="0"/>
              </a:rPr>
              <a:t>4. </a:t>
            </a:r>
            <a:r>
              <a:rPr lang="en-US" sz="4000" b="1" dirty="0" err="1" smtClean="0">
                <a:solidFill>
                  <a:srgbClr val="FF33CC"/>
                </a:solidFill>
                <a:latin typeface="Arial" charset="0"/>
                <a:cs typeface="Calibri" pitchFamily="34" charset="0"/>
              </a:rPr>
              <a:t>Gracilis</a:t>
            </a:r>
            <a:r>
              <a:rPr lang="en-US" sz="2000" b="1" dirty="0" smtClean="0">
                <a:solidFill>
                  <a:srgbClr val="FF33CC"/>
                </a:solidFill>
                <a:latin typeface="Arial" charset="0"/>
                <a:cs typeface="Calibri" pitchFamily="34" charset="0"/>
              </a:rPr>
              <a:t> </a:t>
            </a:r>
            <a:endParaRPr lang="en-GB" sz="2000" dirty="0">
              <a:solidFill>
                <a:srgbClr val="FF33CC"/>
              </a:solidFill>
              <a:latin typeface="Arial" charset="0"/>
              <a:cs typeface="Calibri" pitchFamily="34" charset="0"/>
            </a:endParaRPr>
          </a:p>
        </p:txBody>
      </p:sp>
      <p:pic>
        <p:nvPicPr>
          <p:cNvPr id="6147" name="Picture 3" descr="D:\Dr PRAVEEN  ANATOMY COMPLETE\PRAVEENS ANATOMY WORLD 3.3.2024\PRAVEENS ANATOMY WORLD 22.7.2025\1. ATLAS\2. GROSS ANATOMY\2. LOWER LIMB\2. Medial side of Thigh\11. Adductor ms-pkk.jpg"/>
          <p:cNvPicPr>
            <a:picLocks noChangeAspect="1" noChangeArrowheads="1"/>
          </p:cNvPicPr>
          <p:nvPr/>
        </p:nvPicPr>
        <p:blipFill>
          <a:blip r:embed="rId2" cstate="print"/>
          <a:srcRect/>
          <a:stretch>
            <a:fillRect/>
          </a:stretch>
        </p:blipFill>
        <p:spPr bwMode="auto">
          <a:xfrm>
            <a:off x="5022309" y="831273"/>
            <a:ext cx="4121692" cy="5237018"/>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49595F8C-E236-4293-93DD-78F9EFD42155}" type="slidenum">
              <a:rPr lang="ar-SA"/>
              <a:pPr>
                <a:defRPr/>
              </a:pPr>
              <a:t>25</a:t>
            </a:fld>
            <a:endParaRPr lang="en-US"/>
          </a:p>
        </p:txBody>
      </p:sp>
      <p:pic>
        <p:nvPicPr>
          <p:cNvPr id="6" name="Picture 55"/>
          <p:cNvPicPr>
            <a:picLocks noChangeAspect="1" noChangeArrowheads="1"/>
          </p:cNvPicPr>
          <p:nvPr/>
        </p:nvPicPr>
        <p:blipFill>
          <a:blip r:embed="rId2" cstate="print"/>
          <a:srcRect/>
          <a:stretch>
            <a:fillRect/>
          </a:stretch>
        </p:blipFill>
        <p:spPr bwMode="auto">
          <a:xfrm>
            <a:off x="1557338" y="523875"/>
            <a:ext cx="5330825" cy="6324600"/>
          </a:xfrm>
          <a:prstGeom prst="rect">
            <a:avLst/>
          </a:prstGeom>
          <a:noFill/>
          <a:ln w="9525">
            <a:noFill/>
            <a:miter lim="800000"/>
            <a:headEnd/>
            <a:tailEnd/>
          </a:ln>
        </p:spPr>
      </p:pic>
      <p:sp>
        <p:nvSpPr>
          <p:cNvPr id="35844" name="TextBox 6"/>
          <p:cNvSpPr txBox="1">
            <a:spLocks noChangeArrowheads="1"/>
          </p:cNvSpPr>
          <p:nvPr/>
        </p:nvSpPr>
        <p:spPr bwMode="auto">
          <a:xfrm>
            <a:off x="377825" y="195263"/>
            <a:ext cx="7948613" cy="830262"/>
          </a:xfrm>
          <a:prstGeom prst="rect">
            <a:avLst/>
          </a:prstGeom>
          <a:noFill/>
          <a:ln w="9525">
            <a:noFill/>
            <a:miter lim="800000"/>
            <a:headEnd/>
            <a:tailEnd/>
          </a:ln>
        </p:spPr>
        <p:txBody>
          <a:bodyPr>
            <a:spAutoFit/>
          </a:bodyPr>
          <a:lstStyle/>
          <a:p>
            <a:pPr algn="r"/>
            <a:r>
              <a:rPr lang="en-US" sz="2400" b="1">
                <a:solidFill>
                  <a:srgbClr val="7030A0"/>
                </a:solidFill>
              </a:rPr>
              <a:t>ORIGIN OF MUSCLES OF MEDIAL COMPARTMENT OF THIGH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 presetClass="exit" presetSubtype="10" fill="hold" nodeType="clickEffect">
                                  <p:stCondLst>
                                    <p:cond delay="0"/>
                                  </p:stCondLst>
                                  <p:childTnLst>
                                    <p:animEffect transition="out" filter="checkerboard(across)">
                                      <p:cBhvr>
                                        <p:cTn id="13" dur="500"/>
                                        <p:tgtEl>
                                          <p:spTgt spid="6"/>
                                        </p:tgtEl>
                                      </p:cBhvr>
                                    </p:animEffect>
                                    <p:set>
                                      <p:cBhvr>
                                        <p:cTn id="14"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extLst>
          </p:cNvPr>
          <p:cNvSpPr>
            <a:spLocks noGrp="1"/>
          </p:cNvSpPr>
          <p:nvPr>
            <p:ph idx="1"/>
          </p:nvPr>
        </p:nvSpPr>
        <p:spPr>
          <a:xfrm>
            <a:off x="215900" y="769938"/>
            <a:ext cx="5007264" cy="5988050"/>
          </a:xfrm>
        </p:spPr>
        <p:txBody>
          <a:bodyPr>
            <a:noAutofit/>
          </a:bodyPr>
          <a:lstStyle/>
          <a:p>
            <a:pPr marL="0" indent="0" algn="just">
              <a:spcBef>
                <a:spcPts val="0"/>
              </a:spcBef>
              <a:buFont typeface="Wingdings 2" pitchFamily="18" charset="2"/>
              <a:buNone/>
              <a:defRPr/>
            </a:pPr>
            <a:r>
              <a:rPr lang="en-IN" sz="2800" b="1" dirty="0">
                <a:solidFill>
                  <a:srgbClr val="C00000"/>
                </a:solidFill>
                <a:latin typeface="Arial" panose="020B0604020202020204" pitchFamily="34" charset="0"/>
                <a:ea typeface="Calibri" panose="020F0502020204030204" pitchFamily="34" charset="0"/>
                <a:cs typeface="Arial" panose="020B0604020202020204" pitchFamily="34" charset="0"/>
              </a:rPr>
              <a:t>Insertion</a:t>
            </a:r>
            <a:endParaRPr lang="en-GB" sz="2800" b="1" dirty="0">
              <a:latin typeface="Arial" panose="020B0604020202020204" pitchFamily="34" charset="0"/>
              <a:ea typeface="Calibri" panose="020F0502020204030204" pitchFamily="34" charset="0"/>
              <a:cs typeface="Arial" panose="020B0604020202020204" pitchFamily="34" charset="0"/>
            </a:endParaRPr>
          </a:p>
          <a:p>
            <a:pPr algn="just">
              <a:spcBef>
                <a:spcPts val="0"/>
              </a:spcBef>
              <a:defRPr/>
            </a:pPr>
            <a:r>
              <a:rPr lang="en-IN" sz="2800" dirty="0">
                <a:latin typeface="Arial" panose="020B0604020202020204" pitchFamily="34" charset="0"/>
                <a:ea typeface="Calibri" panose="020F0502020204030204" pitchFamily="34" charset="0"/>
                <a:cs typeface="Arial" panose="020B0604020202020204" pitchFamily="34" charset="0"/>
              </a:rPr>
              <a:t>Inserts on upper part of </a:t>
            </a:r>
            <a:r>
              <a:rPr lang="en-IN" sz="2800" dirty="0">
                <a:solidFill>
                  <a:srgbClr val="00B0F0"/>
                </a:solidFill>
                <a:latin typeface="Arial" panose="020B0604020202020204" pitchFamily="34" charset="0"/>
                <a:ea typeface="Calibri" panose="020F0502020204030204" pitchFamily="34" charset="0"/>
                <a:cs typeface="Arial" panose="020B0604020202020204" pitchFamily="34" charset="0"/>
              </a:rPr>
              <a:t>medial surface of tibia</a:t>
            </a:r>
            <a:r>
              <a:rPr lang="en-IN" sz="2800" dirty="0">
                <a:latin typeface="Arial" panose="020B0604020202020204" pitchFamily="34" charset="0"/>
                <a:ea typeface="Calibri" panose="020F0502020204030204" pitchFamily="34" charset="0"/>
                <a:cs typeface="Arial" panose="020B0604020202020204" pitchFamily="34" charset="0"/>
              </a:rPr>
              <a:t> in between sartorius and </a:t>
            </a:r>
            <a:r>
              <a:rPr lang="en-IN" sz="2800" dirty="0" err="1" smtClean="0">
                <a:latin typeface="Arial" panose="020B0604020202020204" pitchFamily="34" charset="0"/>
                <a:ea typeface="Calibri" panose="020F0502020204030204" pitchFamily="34" charset="0"/>
                <a:cs typeface="Arial" panose="020B0604020202020204" pitchFamily="34" charset="0"/>
              </a:rPr>
              <a:t>Semitendinosus</a:t>
            </a:r>
            <a:r>
              <a:rPr lang="en-IN" sz="2800" dirty="0" smtClean="0">
                <a:latin typeface="Arial" panose="020B0604020202020204" pitchFamily="34" charset="0"/>
                <a:ea typeface="Calibri" panose="020F0502020204030204" pitchFamily="34" charset="0"/>
                <a:cs typeface="Arial" panose="020B0604020202020204" pitchFamily="34" charset="0"/>
              </a:rPr>
              <a:t>.</a:t>
            </a:r>
            <a:endParaRPr lang="en-GB" sz="2800" dirty="0">
              <a:latin typeface="Arial" panose="020B0604020202020204" pitchFamily="34" charset="0"/>
              <a:ea typeface="Calibri" panose="020F0502020204030204" pitchFamily="34" charset="0"/>
              <a:cs typeface="Arial" panose="020B0604020202020204" pitchFamily="34" charset="0"/>
            </a:endParaRPr>
          </a:p>
          <a:p>
            <a:pPr marL="0" indent="0" algn="just">
              <a:spcBef>
                <a:spcPts val="0"/>
              </a:spcBef>
              <a:buFont typeface="Wingdings 2" pitchFamily="18" charset="2"/>
              <a:buNone/>
              <a:defRPr/>
            </a:pPr>
            <a:r>
              <a:rPr lang="en-IN" sz="2800" b="1" dirty="0">
                <a:solidFill>
                  <a:srgbClr val="C00000"/>
                </a:solidFill>
                <a:latin typeface="Arial" panose="020B0604020202020204" pitchFamily="34" charset="0"/>
                <a:ea typeface="Calibri" panose="020F0502020204030204" pitchFamily="34" charset="0"/>
                <a:cs typeface="Arial" panose="020B0604020202020204" pitchFamily="34" charset="0"/>
              </a:rPr>
              <a:t>Innervation</a:t>
            </a:r>
            <a:endParaRPr lang="en-GB" sz="2800" b="1" dirty="0">
              <a:latin typeface="Arial" panose="020B0604020202020204" pitchFamily="34" charset="0"/>
              <a:ea typeface="Calibri" panose="020F0502020204030204" pitchFamily="34" charset="0"/>
              <a:cs typeface="Arial" panose="020B0604020202020204" pitchFamily="34" charset="0"/>
            </a:endParaRPr>
          </a:p>
          <a:p>
            <a:pPr algn="just">
              <a:spcBef>
                <a:spcPts val="0"/>
              </a:spcBef>
              <a:defRPr/>
            </a:pPr>
            <a:r>
              <a:rPr lang="en-IN" sz="2800" dirty="0">
                <a:latin typeface="Arial" panose="020B0604020202020204" pitchFamily="34" charset="0"/>
                <a:ea typeface="Calibri" panose="020F0502020204030204" pitchFamily="34" charset="0"/>
                <a:cs typeface="Arial" panose="020B0604020202020204" pitchFamily="34" charset="0"/>
              </a:rPr>
              <a:t>Anterior division of obturator nerve</a:t>
            </a:r>
            <a:endParaRPr lang="en-GB" sz="2800" dirty="0">
              <a:latin typeface="Arial" panose="020B0604020202020204" pitchFamily="34" charset="0"/>
              <a:ea typeface="Calibri" panose="020F0502020204030204" pitchFamily="34" charset="0"/>
              <a:cs typeface="Arial" panose="020B0604020202020204" pitchFamily="34" charset="0"/>
            </a:endParaRPr>
          </a:p>
          <a:p>
            <a:pPr marL="0" indent="0" algn="just">
              <a:spcBef>
                <a:spcPts val="0"/>
              </a:spcBef>
              <a:buFont typeface="Wingdings 2" pitchFamily="18" charset="2"/>
              <a:buNone/>
              <a:defRPr/>
            </a:pPr>
            <a:r>
              <a:rPr lang="en-IN" sz="2800" b="1" dirty="0">
                <a:solidFill>
                  <a:srgbClr val="C00000"/>
                </a:solidFill>
                <a:latin typeface="Arial" panose="020B0604020202020204" pitchFamily="34" charset="0"/>
                <a:ea typeface="Calibri" panose="020F0502020204030204" pitchFamily="34" charset="0"/>
                <a:cs typeface="Arial" panose="020B0604020202020204" pitchFamily="34" charset="0"/>
              </a:rPr>
              <a:t>Actions</a:t>
            </a:r>
            <a:endParaRPr lang="en-GB" sz="2800" b="1" dirty="0">
              <a:latin typeface="Arial" panose="020B0604020202020204" pitchFamily="34" charset="0"/>
              <a:ea typeface="Calibri" panose="020F0502020204030204" pitchFamily="34" charset="0"/>
              <a:cs typeface="Arial" panose="020B0604020202020204" pitchFamily="34" charset="0"/>
            </a:endParaRPr>
          </a:p>
          <a:p>
            <a:pPr algn="just">
              <a:spcBef>
                <a:spcPts val="0"/>
              </a:spcBef>
              <a:defRPr/>
            </a:pPr>
            <a:r>
              <a:rPr lang="en-IN" sz="2800" dirty="0">
                <a:latin typeface="Arial" panose="020B0604020202020204" pitchFamily="34" charset="0"/>
                <a:ea typeface="Calibri" panose="020F0502020204030204" pitchFamily="34" charset="0"/>
                <a:cs typeface="Arial" panose="020B0604020202020204" pitchFamily="34" charset="0"/>
              </a:rPr>
              <a:t>Adduction of thigh</a:t>
            </a:r>
            <a:endParaRPr lang="en-GB" sz="2800" dirty="0">
              <a:latin typeface="Arial" panose="020B0604020202020204" pitchFamily="34" charset="0"/>
              <a:ea typeface="Calibri" panose="020F0502020204030204" pitchFamily="34" charset="0"/>
              <a:cs typeface="Arial" panose="020B0604020202020204" pitchFamily="34" charset="0"/>
            </a:endParaRPr>
          </a:p>
          <a:p>
            <a:pPr algn="just">
              <a:spcBef>
                <a:spcPts val="0"/>
              </a:spcBef>
              <a:defRPr/>
            </a:pPr>
            <a:r>
              <a:rPr lang="en-IN" sz="2800" dirty="0">
                <a:latin typeface="Arial" panose="020B0604020202020204" pitchFamily="34" charset="0"/>
                <a:ea typeface="Calibri" panose="020F0502020204030204" pitchFamily="34" charset="0"/>
                <a:cs typeface="Arial" panose="020B0604020202020204" pitchFamily="34" charset="0"/>
              </a:rPr>
              <a:t> Flexion and medial rotation of leg</a:t>
            </a:r>
            <a:endParaRPr lang="en-GB" sz="2800" dirty="0">
              <a:latin typeface="Arial" panose="020B0604020202020204" pitchFamily="34" charset="0"/>
              <a:ea typeface="Calibri" panose="020F0502020204030204" pitchFamily="34" charset="0"/>
              <a:cs typeface="Arial" panose="020B0604020202020204" pitchFamily="34" charset="0"/>
            </a:endParaRPr>
          </a:p>
        </p:txBody>
      </p:sp>
      <p:sp>
        <p:nvSpPr>
          <p:cNvPr id="25603" name="TextBox 3"/>
          <p:cNvSpPr txBox="1">
            <a:spLocks noChangeArrowheads="1"/>
          </p:cNvSpPr>
          <p:nvPr/>
        </p:nvSpPr>
        <p:spPr bwMode="auto">
          <a:xfrm>
            <a:off x="2063750" y="0"/>
            <a:ext cx="3176588" cy="708025"/>
          </a:xfrm>
          <a:prstGeom prst="rect">
            <a:avLst/>
          </a:prstGeom>
          <a:noFill/>
          <a:ln w="9525">
            <a:noFill/>
            <a:miter lim="800000"/>
            <a:headEnd/>
            <a:tailEnd/>
          </a:ln>
        </p:spPr>
        <p:txBody>
          <a:bodyPr>
            <a:spAutoFit/>
          </a:bodyPr>
          <a:lstStyle/>
          <a:p>
            <a:pPr algn="just" eaLnBrk="1" hangingPunct="1">
              <a:buFont typeface="Arial" charset="0"/>
              <a:buNone/>
            </a:pPr>
            <a:r>
              <a:rPr lang="en-US" sz="4000" b="1">
                <a:solidFill>
                  <a:srgbClr val="FF0000"/>
                </a:solidFill>
                <a:latin typeface="Arial" charset="0"/>
                <a:cs typeface="Calibri" pitchFamily="34" charset="0"/>
              </a:rPr>
              <a:t>Gracilis</a:t>
            </a:r>
            <a:r>
              <a:rPr lang="en-US" sz="2000" b="1">
                <a:solidFill>
                  <a:srgbClr val="FF0000"/>
                </a:solidFill>
                <a:latin typeface="Arial" charset="0"/>
                <a:cs typeface="Calibri" pitchFamily="34" charset="0"/>
              </a:rPr>
              <a:t> </a:t>
            </a:r>
            <a:endParaRPr lang="en-GB" sz="2000">
              <a:solidFill>
                <a:srgbClr val="FF0000"/>
              </a:solidFill>
              <a:latin typeface="Arial" charset="0"/>
              <a:cs typeface="Calibri" pitchFamily="34" charset="0"/>
            </a:endParaRPr>
          </a:p>
        </p:txBody>
      </p:sp>
      <p:pic>
        <p:nvPicPr>
          <p:cNvPr id="25604" name="Picture 4"/>
          <p:cNvPicPr>
            <a:picLocks noChangeAspect="1"/>
          </p:cNvPicPr>
          <p:nvPr/>
        </p:nvPicPr>
        <p:blipFill>
          <a:blip r:embed="rId2" cstate="print"/>
          <a:srcRect/>
          <a:stretch>
            <a:fillRect/>
          </a:stretch>
        </p:blipFill>
        <p:spPr bwMode="auto">
          <a:xfrm>
            <a:off x="5627688" y="0"/>
            <a:ext cx="3433762" cy="6688138"/>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
          <p:cNvPicPr>
            <a:picLocks noChangeAspect="1"/>
          </p:cNvPicPr>
          <p:nvPr/>
        </p:nvPicPr>
        <p:blipFill>
          <a:blip r:embed="rId2" cstate="print"/>
          <a:srcRect/>
          <a:stretch>
            <a:fillRect/>
          </a:stretch>
        </p:blipFill>
        <p:spPr bwMode="auto">
          <a:xfrm>
            <a:off x="1527175" y="79375"/>
            <a:ext cx="6089650" cy="6699250"/>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p:cNvPicPr>
          <p:nvPr/>
        </p:nvPicPr>
        <p:blipFill>
          <a:blip r:embed="rId2" cstate="print"/>
          <a:srcRect/>
          <a:stretch>
            <a:fillRect/>
          </a:stretch>
        </p:blipFill>
        <p:spPr bwMode="auto">
          <a:xfrm>
            <a:off x="295275" y="180975"/>
            <a:ext cx="8682038" cy="6496050"/>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extLst>
          </p:cNvPr>
          <p:cNvSpPr>
            <a:spLocks noGrp="1"/>
          </p:cNvSpPr>
          <p:nvPr>
            <p:ph idx="1"/>
          </p:nvPr>
        </p:nvSpPr>
        <p:spPr>
          <a:xfrm>
            <a:off x="576263" y="1371599"/>
            <a:ext cx="8132762" cy="5307013"/>
          </a:xfrm>
        </p:spPr>
        <p:txBody>
          <a:bodyPr>
            <a:noAutofit/>
          </a:bodyPr>
          <a:lstStyle/>
          <a:p>
            <a:pPr marL="0" indent="0">
              <a:lnSpc>
                <a:spcPct val="115000"/>
              </a:lnSpc>
              <a:buFont typeface="Wingdings 2" pitchFamily="18" charset="2"/>
              <a:buNone/>
              <a:defRPr/>
            </a:pPr>
            <a:r>
              <a:rPr lang="en-IN" b="1" dirty="0" smtClean="0">
                <a:solidFill>
                  <a:srgbClr val="00B0F0"/>
                </a:solidFill>
                <a:latin typeface="Arial" panose="020B0604020202020204" pitchFamily="34" charset="0"/>
                <a:ea typeface="Calibri" panose="020F0502020204030204" pitchFamily="34" charset="0"/>
                <a:cs typeface="Arial" panose="020B0604020202020204" pitchFamily="34" charset="0"/>
              </a:rPr>
              <a:t>Muscle </a:t>
            </a:r>
            <a:r>
              <a:rPr lang="en-IN" b="1" dirty="0">
                <a:solidFill>
                  <a:srgbClr val="00B0F0"/>
                </a:solidFill>
                <a:latin typeface="Arial" panose="020B0604020202020204" pitchFamily="34" charset="0"/>
                <a:ea typeface="Calibri" panose="020F0502020204030204" pitchFamily="34" charset="0"/>
                <a:cs typeface="Arial" panose="020B0604020202020204" pitchFamily="34" charset="0"/>
              </a:rPr>
              <a:t>transplantation</a:t>
            </a:r>
            <a:endParaRPr lang="en-GB" b="1" dirty="0">
              <a:solidFill>
                <a:srgbClr val="00B0F0"/>
              </a:solidFill>
              <a:latin typeface="Arial" panose="020B0604020202020204" pitchFamily="34" charset="0"/>
              <a:ea typeface="Calibri" panose="020F0502020204030204" pitchFamily="34" charset="0"/>
              <a:cs typeface="Arial" panose="020B0604020202020204" pitchFamily="34" charset="0"/>
            </a:endParaRPr>
          </a:p>
          <a:p>
            <a:pPr>
              <a:lnSpc>
                <a:spcPct val="115000"/>
              </a:lnSpc>
              <a:defRPr/>
            </a:pPr>
            <a:r>
              <a:rPr lang="en-IN" dirty="0" err="1">
                <a:latin typeface="Arial" panose="020B0604020202020204" pitchFamily="34" charset="0"/>
                <a:ea typeface="Calibri" panose="020F0502020204030204" pitchFamily="34" charset="0"/>
                <a:cs typeface="Arial" panose="020B0604020202020204" pitchFamily="34" charset="0"/>
              </a:rPr>
              <a:t>Gracilis</a:t>
            </a:r>
            <a:r>
              <a:rPr lang="en-IN" dirty="0">
                <a:latin typeface="Arial" panose="020B0604020202020204" pitchFamily="34" charset="0"/>
                <a:ea typeface="Calibri" panose="020F0502020204030204" pitchFamily="34" charset="0"/>
                <a:cs typeface="Arial" panose="020B0604020202020204" pitchFamily="34" charset="0"/>
              </a:rPr>
              <a:t> – commonly used for muscle transplantation and reconstructive </a:t>
            </a:r>
            <a:r>
              <a:rPr lang="en-IN" dirty="0" smtClean="0">
                <a:latin typeface="Arial" panose="020B0604020202020204" pitchFamily="34" charset="0"/>
                <a:ea typeface="Calibri" panose="020F0502020204030204" pitchFamily="34" charset="0"/>
                <a:cs typeface="Arial" panose="020B0604020202020204" pitchFamily="34" charset="0"/>
              </a:rPr>
              <a:t>surgery</a:t>
            </a:r>
          </a:p>
          <a:p>
            <a:pPr>
              <a:lnSpc>
                <a:spcPct val="115000"/>
              </a:lnSpc>
              <a:defRPr/>
            </a:pPr>
            <a:r>
              <a:rPr lang="en-IN" b="1" dirty="0" smtClean="0">
                <a:solidFill>
                  <a:srgbClr val="0070C0"/>
                </a:solidFill>
                <a:latin typeface="Arial" panose="020B0604020202020204" pitchFamily="34" charset="0"/>
                <a:ea typeface="Calibri" panose="020F0502020204030204" pitchFamily="34" charset="0"/>
                <a:cs typeface="Arial" panose="020B0604020202020204" pitchFamily="34" charset="0"/>
              </a:rPr>
              <a:t>Most Beautiful  Muscle of Body</a:t>
            </a:r>
          </a:p>
          <a:p>
            <a:pPr>
              <a:lnSpc>
                <a:spcPct val="115000"/>
              </a:lnSpc>
              <a:defRPr/>
            </a:pPr>
            <a:endParaRPr lang="en-GB" b="1" dirty="0">
              <a:solidFill>
                <a:srgbClr val="0070C0"/>
              </a:solidFill>
              <a:latin typeface="Arial" panose="020B0604020202020204" pitchFamily="34" charset="0"/>
              <a:ea typeface="Calibri" panose="020F0502020204030204" pitchFamily="34" charset="0"/>
              <a:cs typeface="Arial" panose="020B0604020202020204" pitchFamily="34" charset="0"/>
            </a:endParaRPr>
          </a:p>
          <a:p>
            <a:pPr lvl="1">
              <a:lnSpc>
                <a:spcPct val="115000"/>
              </a:lnSpc>
              <a:spcAft>
                <a:spcPts val="1000"/>
              </a:spcAft>
              <a:defRPr/>
            </a:pPr>
            <a:r>
              <a:rPr lang="en-IN" sz="2600" dirty="0" err="1" smtClean="0">
                <a:latin typeface="Arial" panose="020B0604020202020204" pitchFamily="34" charset="0"/>
                <a:ea typeface="Calibri" panose="020F0502020204030204" pitchFamily="34" charset="0"/>
                <a:cs typeface="Arial" panose="020B0604020202020204" pitchFamily="34" charset="0"/>
              </a:rPr>
              <a:t>Gracilis</a:t>
            </a:r>
            <a:r>
              <a:rPr lang="en-IN" sz="2600" dirty="0" smtClean="0">
                <a:latin typeface="Arial" panose="020B0604020202020204" pitchFamily="34" charset="0"/>
                <a:ea typeface="Calibri" panose="020F0502020204030204" pitchFamily="34" charset="0"/>
                <a:cs typeface="Arial" panose="020B0604020202020204" pitchFamily="34" charset="0"/>
              </a:rPr>
              <a:t> </a:t>
            </a:r>
            <a:r>
              <a:rPr lang="en-IN" sz="2600" dirty="0">
                <a:latin typeface="Arial" panose="020B0604020202020204" pitchFamily="34" charset="0"/>
                <a:ea typeface="Calibri" panose="020F0502020204030204" pitchFamily="34" charset="0"/>
                <a:cs typeface="Arial" panose="020B0604020202020204" pitchFamily="34" charset="0"/>
              </a:rPr>
              <a:t>– also called </a:t>
            </a:r>
            <a:r>
              <a:rPr lang="en-IN" sz="2600" dirty="0" smtClean="0">
                <a:solidFill>
                  <a:srgbClr val="FF0000"/>
                </a:solidFill>
                <a:latin typeface="Arial" panose="020B0604020202020204" pitchFamily="34" charset="0"/>
                <a:ea typeface="Calibri" panose="020F0502020204030204" pitchFamily="34" charset="0"/>
                <a:cs typeface="Arial" panose="020B0604020202020204" pitchFamily="34" charset="0"/>
              </a:rPr>
              <a:t>Custodian </a:t>
            </a:r>
            <a:r>
              <a:rPr lang="en-IN" sz="2600" dirty="0">
                <a:solidFill>
                  <a:srgbClr val="FF0000"/>
                </a:solidFill>
                <a:latin typeface="Arial" panose="020B0604020202020204" pitchFamily="34" charset="0"/>
                <a:ea typeface="Calibri" panose="020F0502020204030204" pitchFamily="34" charset="0"/>
                <a:cs typeface="Arial" panose="020B0604020202020204" pitchFamily="34" charset="0"/>
              </a:rPr>
              <a:t>of virginity</a:t>
            </a:r>
            <a:endParaRPr lang="en-GB" sz="2600"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
        <p:nvSpPr>
          <p:cNvPr id="28675" name="TextBox 3"/>
          <p:cNvSpPr txBox="1">
            <a:spLocks noChangeArrowheads="1"/>
          </p:cNvSpPr>
          <p:nvPr/>
        </p:nvSpPr>
        <p:spPr bwMode="auto">
          <a:xfrm>
            <a:off x="1870075" y="263236"/>
            <a:ext cx="5861050" cy="800219"/>
          </a:xfrm>
          <a:prstGeom prst="rect">
            <a:avLst/>
          </a:prstGeom>
          <a:noFill/>
          <a:ln w="9525">
            <a:noFill/>
            <a:miter lim="800000"/>
            <a:headEnd/>
            <a:tailEnd/>
          </a:ln>
        </p:spPr>
        <p:txBody>
          <a:bodyPr wrap="square">
            <a:spAutoFit/>
          </a:bodyPr>
          <a:lstStyle/>
          <a:p>
            <a:pPr eaLnBrk="1" hangingPunct="1">
              <a:lnSpc>
                <a:spcPct val="115000"/>
              </a:lnSpc>
              <a:spcBef>
                <a:spcPts val="1000"/>
              </a:spcBef>
              <a:spcAft>
                <a:spcPts val="1000"/>
              </a:spcAft>
              <a:buFont typeface="Arial" charset="0"/>
              <a:buNone/>
            </a:pPr>
            <a:r>
              <a:rPr lang="en-IN" sz="4000" b="1" dirty="0">
                <a:solidFill>
                  <a:srgbClr val="00B050"/>
                </a:solidFill>
                <a:latin typeface="Arial" charset="0"/>
                <a:cs typeface="Calibri" pitchFamily="34" charset="0"/>
              </a:rPr>
              <a:t>Clinical </a:t>
            </a:r>
            <a:r>
              <a:rPr lang="en-IN" sz="4000" b="1" dirty="0" smtClean="0">
                <a:solidFill>
                  <a:srgbClr val="00B050"/>
                </a:solidFill>
                <a:latin typeface="Arial" charset="0"/>
                <a:cs typeface="Calibri" pitchFamily="34" charset="0"/>
              </a:rPr>
              <a:t>Anatomy</a:t>
            </a:r>
            <a:endParaRPr lang="en-GB" sz="4000" dirty="0">
              <a:solidFill>
                <a:srgbClr val="00B050"/>
              </a:solidFill>
              <a:latin typeface="Arial" charset="0"/>
              <a:cs typeface="Calibri"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8"/>
          <p:cNvSpPr>
            <a:spLocks noGrp="1" noChangeArrowheads="1"/>
          </p:cNvSpPr>
          <p:nvPr>
            <p:ph type="sldNum" sz="quarter" idx="12"/>
          </p:nvPr>
        </p:nvSpPr>
        <p:spPr/>
        <p:txBody>
          <a:bodyPr/>
          <a:lstStyle/>
          <a:p>
            <a:pPr>
              <a:defRPr/>
            </a:pPr>
            <a:fld id="{AE7163D7-1EAF-4BC5-A911-851C881A742F}" type="slidenum">
              <a:rPr lang="ar-SA"/>
              <a:pPr>
                <a:defRPr/>
              </a:pPr>
              <a:t>3</a:t>
            </a:fld>
            <a:endParaRPr lang="en-US"/>
          </a:p>
        </p:txBody>
      </p:sp>
      <p:sp>
        <p:nvSpPr>
          <p:cNvPr id="20482" name="Rectangle 2"/>
          <p:cNvSpPr>
            <a:spLocks noChangeArrowheads="1"/>
          </p:cNvSpPr>
          <p:nvPr/>
        </p:nvSpPr>
        <p:spPr bwMode="auto">
          <a:xfrm>
            <a:off x="617538" y="3636963"/>
            <a:ext cx="6705600" cy="2800350"/>
          </a:xfrm>
          <a:prstGeom prst="rect">
            <a:avLst/>
          </a:prstGeom>
          <a:noFill/>
          <a:ln w="9525">
            <a:noFill/>
            <a:miter lim="800000"/>
            <a:headEnd/>
            <a:tailEnd/>
          </a:ln>
        </p:spPr>
        <p:txBody>
          <a:bodyPr anchor="ctr">
            <a:spAutoFit/>
          </a:bodyPr>
          <a:lstStyle/>
          <a:p>
            <a:pPr eaLnBrk="1" hangingPunct="1"/>
            <a:r>
              <a:rPr lang="en-US" sz="2800" b="1">
                <a:solidFill>
                  <a:srgbClr val="FF0000"/>
                </a:solidFill>
              </a:rPr>
              <a:t>Vessels:</a:t>
            </a:r>
          </a:p>
          <a:p>
            <a:pPr eaLnBrk="1" hangingPunct="1"/>
            <a:r>
              <a:rPr lang="en-US" sz="2400" b="1">
                <a:latin typeface="Arial" charset="0"/>
              </a:rPr>
              <a:t>Medial circumflex vessels and Obturator vessels </a:t>
            </a:r>
          </a:p>
          <a:p>
            <a:pPr eaLnBrk="1" hangingPunct="1"/>
            <a:endParaRPr lang="en-US" sz="2400" b="1">
              <a:latin typeface="Arial" charset="0"/>
            </a:endParaRPr>
          </a:p>
          <a:p>
            <a:pPr eaLnBrk="1" hangingPunct="1"/>
            <a:r>
              <a:rPr lang="en-US" sz="2800" b="1">
                <a:solidFill>
                  <a:srgbClr val="FFC000"/>
                </a:solidFill>
                <a:latin typeface="Arial" charset="0"/>
              </a:rPr>
              <a:t>Nerve:</a:t>
            </a:r>
          </a:p>
          <a:p>
            <a:pPr eaLnBrk="1" hangingPunct="1"/>
            <a:r>
              <a:rPr lang="en-US" sz="2400" b="1">
                <a:latin typeface="Arial" charset="0"/>
              </a:rPr>
              <a:t>Obturator nerve and Accessory obturator nerve</a:t>
            </a:r>
          </a:p>
        </p:txBody>
      </p:sp>
      <p:sp>
        <p:nvSpPr>
          <p:cNvPr id="20483" name="Rectangle 3"/>
          <p:cNvSpPr>
            <a:spLocks noChangeArrowheads="1"/>
          </p:cNvSpPr>
          <p:nvPr/>
        </p:nvSpPr>
        <p:spPr bwMode="auto">
          <a:xfrm>
            <a:off x="277813" y="304800"/>
            <a:ext cx="8658225" cy="523875"/>
          </a:xfrm>
          <a:prstGeom prst="rect">
            <a:avLst/>
          </a:prstGeom>
          <a:noFill/>
          <a:ln w="9525">
            <a:noFill/>
            <a:miter lim="800000"/>
            <a:headEnd/>
            <a:tailEnd/>
          </a:ln>
        </p:spPr>
        <p:txBody>
          <a:bodyPr>
            <a:spAutoFit/>
          </a:bodyPr>
          <a:lstStyle/>
          <a:p>
            <a:pPr algn="ctr" eaLnBrk="1" hangingPunct="1"/>
            <a:r>
              <a:rPr lang="en-US" sz="2800" b="1">
                <a:solidFill>
                  <a:srgbClr val="0070C0"/>
                </a:solidFill>
                <a:latin typeface="Arial" charset="0"/>
              </a:rPr>
              <a:t>Contents of the Medial  Compartment of  Thigh</a:t>
            </a:r>
          </a:p>
        </p:txBody>
      </p:sp>
      <p:sp>
        <p:nvSpPr>
          <p:cNvPr id="20484" name="Rectangle 4"/>
          <p:cNvSpPr>
            <a:spLocks noChangeArrowheads="1"/>
          </p:cNvSpPr>
          <p:nvPr/>
        </p:nvSpPr>
        <p:spPr bwMode="auto">
          <a:xfrm>
            <a:off x="581025" y="955675"/>
            <a:ext cx="8062913" cy="2740025"/>
          </a:xfrm>
          <a:prstGeom prst="rect">
            <a:avLst/>
          </a:prstGeom>
          <a:noFill/>
          <a:ln w="9525">
            <a:noFill/>
            <a:miter lim="800000"/>
            <a:headEnd/>
            <a:tailEnd/>
          </a:ln>
        </p:spPr>
        <p:txBody>
          <a:bodyPr>
            <a:spAutoFit/>
          </a:bodyPr>
          <a:lstStyle/>
          <a:p>
            <a:pPr eaLnBrk="1" hangingPunct="1"/>
            <a:r>
              <a:rPr lang="en-US" sz="2800" b="1">
                <a:solidFill>
                  <a:srgbClr val="CC3300"/>
                </a:solidFill>
                <a:latin typeface="Arial" charset="0"/>
              </a:rPr>
              <a:t>Muscles:</a:t>
            </a:r>
          </a:p>
          <a:p>
            <a:pPr algn="just" eaLnBrk="1" hangingPunct="1"/>
            <a:r>
              <a:rPr lang="en-US" sz="2400" b="1">
                <a:latin typeface="Arial" charset="0"/>
              </a:rPr>
              <a:t>Adductor longus,</a:t>
            </a:r>
          </a:p>
          <a:p>
            <a:pPr algn="just" eaLnBrk="1" hangingPunct="1"/>
            <a:r>
              <a:rPr lang="en-US" sz="2400" b="1">
                <a:latin typeface="Arial" charset="0"/>
              </a:rPr>
              <a:t> Adductor brevis,</a:t>
            </a:r>
          </a:p>
          <a:p>
            <a:pPr algn="just" eaLnBrk="1" hangingPunct="1"/>
            <a:r>
              <a:rPr lang="en-US" sz="2400" b="1">
                <a:latin typeface="Arial" charset="0"/>
              </a:rPr>
              <a:t> Adductor magnus,</a:t>
            </a:r>
          </a:p>
          <a:p>
            <a:pPr algn="just" eaLnBrk="1" hangingPunct="1"/>
            <a:r>
              <a:rPr lang="en-US" sz="2400" b="1">
                <a:latin typeface="Arial" charset="0"/>
              </a:rPr>
              <a:t>Gracilis,  </a:t>
            </a:r>
          </a:p>
          <a:p>
            <a:pPr algn="just" eaLnBrk="1" hangingPunct="1"/>
            <a:r>
              <a:rPr lang="en-US" sz="2400" b="1">
                <a:latin typeface="Arial" charset="0"/>
              </a:rPr>
              <a:t> Pectineus </a:t>
            </a:r>
          </a:p>
          <a:p>
            <a:pPr algn="just" eaLnBrk="1" hangingPunct="1"/>
            <a:r>
              <a:rPr lang="en-US" sz="2400" b="1">
                <a:latin typeface="Arial" charset="0"/>
              </a:rPr>
              <a:t> obturator externus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0483"/>
                                        </p:tgtEl>
                                        <p:attrNameLst>
                                          <p:attrName>style.visibility</p:attrName>
                                        </p:attrNameLst>
                                      </p:cBhvr>
                                      <p:to>
                                        <p:strVal val="visible"/>
                                      </p:to>
                                    </p:set>
                                    <p:anim calcmode="lin" valueType="num">
                                      <p:cBhvr>
                                        <p:cTn id="7" dur="500" fill="hold"/>
                                        <p:tgtEl>
                                          <p:spTgt spid="20483"/>
                                        </p:tgtEl>
                                        <p:attrNameLst>
                                          <p:attrName>ppt_w</p:attrName>
                                        </p:attrNameLst>
                                      </p:cBhvr>
                                      <p:tavLst>
                                        <p:tav tm="0">
                                          <p:val>
                                            <p:fltVal val="0"/>
                                          </p:val>
                                        </p:tav>
                                        <p:tav tm="100000">
                                          <p:val>
                                            <p:strVal val="#ppt_w"/>
                                          </p:val>
                                        </p:tav>
                                      </p:tavLst>
                                    </p:anim>
                                    <p:anim calcmode="lin" valueType="num">
                                      <p:cBhvr>
                                        <p:cTn id="8" dur="500" fill="hold"/>
                                        <p:tgtEl>
                                          <p:spTgt spid="20483"/>
                                        </p:tgtEl>
                                        <p:attrNameLst>
                                          <p:attrName>ppt_h</p:attrName>
                                        </p:attrNameLst>
                                      </p:cBhvr>
                                      <p:tavLst>
                                        <p:tav tm="0">
                                          <p:val>
                                            <p:fltVal val="0"/>
                                          </p:val>
                                        </p:tav>
                                        <p:tav tm="100000">
                                          <p:val>
                                            <p:strVal val="#ppt_h"/>
                                          </p:val>
                                        </p:tav>
                                      </p:tavLst>
                                    </p:anim>
                                    <p:animEffect transition="in" filter="fade">
                                      <p:cBhvr>
                                        <p:cTn id="9" dur="500"/>
                                        <p:tgtEl>
                                          <p:spTgt spid="20483"/>
                                        </p:tgtEl>
                                      </p:cBhvr>
                                    </p:animEffec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20484"/>
                                        </p:tgtEl>
                                        <p:attrNameLst>
                                          <p:attrName>style.visibility</p:attrName>
                                        </p:attrNameLst>
                                      </p:cBhvr>
                                      <p:to>
                                        <p:strVal val="visible"/>
                                      </p:to>
                                    </p:set>
                                    <p:anim calcmode="discrete" valueType="clr">
                                      <p:cBhvr override="childStyle">
                                        <p:cTn id="14" dur="80"/>
                                        <p:tgtEl>
                                          <p:spTgt spid="20484"/>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20484"/>
                                        </p:tgtEl>
                                        <p:attrNameLst>
                                          <p:attrName>fillcolor</p:attrName>
                                        </p:attrNameLst>
                                      </p:cBhvr>
                                      <p:tavLst>
                                        <p:tav tm="0">
                                          <p:val>
                                            <p:clrVal>
                                              <a:schemeClr val="accent2"/>
                                            </p:clrVal>
                                          </p:val>
                                        </p:tav>
                                        <p:tav tm="50000">
                                          <p:val>
                                            <p:clrVal>
                                              <a:schemeClr val="hlink"/>
                                            </p:clrVal>
                                          </p:val>
                                        </p:tav>
                                      </p:tavLst>
                                    </p:anim>
                                    <p:set>
                                      <p:cBhvr>
                                        <p:cTn id="16" dur="80"/>
                                        <p:tgtEl>
                                          <p:spTgt spid="20484"/>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nodeType="clickEffect">
                                  <p:stCondLst>
                                    <p:cond delay="0"/>
                                  </p:stCondLst>
                                  <p:childTnLst>
                                    <p:set>
                                      <p:cBhvr>
                                        <p:cTn id="20" dur="1" fill="hold">
                                          <p:stCondLst>
                                            <p:cond delay="0"/>
                                          </p:stCondLst>
                                        </p:cTn>
                                        <p:tgtEl>
                                          <p:spTgt spid="20482">
                                            <p:txEl>
                                              <p:pRg st="0" end="0"/>
                                            </p:txEl>
                                          </p:spTgt>
                                        </p:tgtEl>
                                        <p:attrNameLst>
                                          <p:attrName>style.visibility</p:attrName>
                                        </p:attrNameLst>
                                      </p:cBhvr>
                                      <p:to>
                                        <p:strVal val="visible"/>
                                      </p:to>
                                    </p:set>
                                    <p:animEffect transition="in" filter="checkerboard(across)">
                                      <p:cBhvr>
                                        <p:cTn id="21" dur="500"/>
                                        <p:tgtEl>
                                          <p:spTgt spid="20482">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nodeType="clickEffect">
                                  <p:stCondLst>
                                    <p:cond delay="0"/>
                                  </p:stCondLst>
                                  <p:childTnLst>
                                    <p:set>
                                      <p:cBhvr>
                                        <p:cTn id="25" dur="1" fill="hold">
                                          <p:stCondLst>
                                            <p:cond delay="0"/>
                                          </p:stCondLst>
                                        </p:cTn>
                                        <p:tgtEl>
                                          <p:spTgt spid="20482">
                                            <p:txEl>
                                              <p:pRg st="1" end="1"/>
                                            </p:txEl>
                                          </p:spTgt>
                                        </p:tgtEl>
                                        <p:attrNameLst>
                                          <p:attrName>style.visibility</p:attrName>
                                        </p:attrNameLst>
                                      </p:cBhvr>
                                      <p:to>
                                        <p:strVal val="visible"/>
                                      </p:to>
                                    </p:set>
                                    <p:animEffect transition="in" filter="checkerboard(across)">
                                      <p:cBhvr>
                                        <p:cTn id="26" dur="500"/>
                                        <p:tgtEl>
                                          <p:spTgt spid="20482">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7" presetClass="entr" presetSubtype="0" fill="hold" nodeType="clickEffect">
                                  <p:stCondLst>
                                    <p:cond delay="0"/>
                                  </p:stCondLst>
                                  <p:iterate type="lt">
                                    <p:tmPct val="50000"/>
                                  </p:iterate>
                                  <p:childTnLst>
                                    <p:set>
                                      <p:cBhvr>
                                        <p:cTn id="30" dur="1" fill="hold">
                                          <p:stCondLst>
                                            <p:cond delay="0"/>
                                          </p:stCondLst>
                                        </p:cTn>
                                        <p:tgtEl>
                                          <p:spTgt spid="20482">
                                            <p:txEl>
                                              <p:pRg st="3" end="3"/>
                                            </p:txEl>
                                          </p:spTgt>
                                        </p:tgtEl>
                                        <p:attrNameLst>
                                          <p:attrName>style.visibility</p:attrName>
                                        </p:attrNameLst>
                                      </p:cBhvr>
                                      <p:to>
                                        <p:strVal val="visible"/>
                                      </p:to>
                                    </p:set>
                                    <p:anim calcmode="discrete" valueType="clr">
                                      <p:cBhvr override="childStyle">
                                        <p:cTn id="31" dur="80"/>
                                        <p:tgtEl>
                                          <p:spTgt spid="20482">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2" dur="80"/>
                                        <p:tgtEl>
                                          <p:spTgt spid="20482">
                                            <p:txEl>
                                              <p:pRg st="3" end="3"/>
                                            </p:txEl>
                                          </p:spTgt>
                                        </p:tgtEl>
                                        <p:attrNameLst>
                                          <p:attrName>fillcolor</p:attrName>
                                        </p:attrNameLst>
                                      </p:cBhvr>
                                      <p:tavLst>
                                        <p:tav tm="0">
                                          <p:val>
                                            <p:clrVal>
                                              <a:schemeClr val="accent2"/>
                                            </p:clrVal>
                                          </p:val>
                                        </p:tav>
                                        <p:tav tm="50000">
                                          <p:val>
                                            <p:clrVal>
                                              <a:schemeClr val="hlink"/>
                                            </p:clrVal>
                                          </p:val>
                                        </p:tav>
                                      </p:tavLst>
                                    </p:anim>
                                    <p:set>
                                      <p:cBhvr>
                                        <p:cTn id="33" dur="80"/>
                                        <p:tgtEl>
                                          <p:spTgt spid="20482">
                                            <p:txEl>
                                              <p:pRg st="3" end="3"/>
                                            </p:txEl>
                                          </p:spTgt>
                                        </p:tgtEl>
                                        <p:attrNameLst>
                                          <p:attrName>fill.type</p:attrName>
                                        </p:attrNameLst>
                                      </p:cBhvr>
                                      <p:to>
                                        <p:strVal val="solid"/>
                                      </p:to>
                                    </p:set>
                                  </p:childTnLst>
                                </p:cTn>
                              </p:par>
                              <p:par>
                                <p:cTn id="34" presetID="27" presetClass="entr" presetSubtype="0" fill="hold" nodeType="withEffect">
                                  <p:stCondLst>
                                    <p:cond delay="0"/>
                                  </p:stCondLst>
                                  <p:iterate type="lt">
                                    <p:tmPct val="50000"/>
                                  </p:iterate>
                                  <p:childTnLst>
                                    <p:set>
                                      <p:cBhvr>
                                        <p:cTn id="35" dur="1" fill="hold">
                                          <p:stCondLst>
                                            <p:cond delay="0"/>
                                          </p:stCondLst>
                                        </p:cTn>
                                        <p:tgtEl>
                                          <p:spTgt spid="20482">
                                            <p:txEl>
                                              <p:pRg st="4" end="4"/>
                                            </p:txEl>
                                          </p:spTgt>
                                        </p:tgtEl>
                                        <p:attrNameLst>
                                          <p:attrName>style.visibility</p:attrName>
                                        </p:attrNameLst>
                                      </p:cBhvr>
                                      <p:to>
                                        <p:strVal val="visible"/>
                                      </p:to>
                                    </p:set>
                                    <p:anim calcmode="discrete" valueType="clr">
                                      <p:cBhvr override="childStyle">
                                        <p:cTn id="36" dur="80"/>
                                        <p:tgtEl>
                                          <p:spTgt spid="20482">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7" dur="80"/>
                                        <p:tgtEl>
                                          <p:spTgt spid="20482">
                                            <p:txEl>
                                              <p:pRg st="4" end="4"/>
                                            </p:txEl>
                                          </p:spTgt>
                                        </p:tgtEl>
                                        <p:attrNameLst>
                                          <p:attrName>fillcolor</p:attrName>
                                        </p:attrNameLst>
                                      </p:cBhvr>
                                      <p:tavLst>
                                        <p:tav tm="0">
                                          <p:val>
                                            <p:clrVal>
                                              <a:schemeClr val="accent2"/>
                                            </p:clrVal>
                                          </p:val>
                                        </p:tav>
                                        <p:tav tm="50000">
                                          <p:val>
                                            <p:clrVal>
                                              <a:schemeClr val="hlink"/>
                                            </p:clrVal>
                                          </p:val>
                                        </p:tav>
                                      </p:tavLst>
                                    </p:anim>
                                    <p:set>
                                      <p:cBhvr>
                                        <p:cTn id="38" dur="80"/>
                                        <p:tgtEl>
                                          <p:spTgt spid="20482">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p:bldP spid="2048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extLst>
          </p:cNvPr>
          <p:cNvSpPr>
            <a:spLocks noGrp="1"/>
          </p:cNvSpPr>
          <p:nvPr>
            <p:ph idx="1"/>
          </p:nvPr>
        </p:nvSpPr>
        <p:spPr>
          <a:xfrm>
            <a:off x="185739" y="769938"/>
            <a:ext cx="3984480" cy="5938837"/>
          </a:xfrm>
        </p:spPr>
        <p:txBody>
          <a:bodyPr>
            <a:noAutofit/>
          </a:bodyPr>
          <a:lstStyle/>
          <a:p>
            <a:pPr algn="just">
              <a:spcBef>
                <a:spcPts val="0"/>
              </a:spcBef>
              <a:defRPr/>
            </a:pPr>
            <a:r>
              <a:rPr lang="en-IN" dirty="0">
                <a:latin typeface="Arial" panose="020B0604020202020204" pitchFamily="34" charset="0"/>
                <a:ea typeface="Calibri" panose="020F0502020204030204" pitchFamily="34" charset="0"/>
                <a:cs typeface="Arial" panose="020B0604020202020204" pitchFamily="34" charset="0"/>
              </a:rPr>
              <a:t>Flat, quadrangular muscle (</a:t>
            </a:r>
            <a:r>
              <a:rPr lang="en-IN" dirty="0" err="1">
                <a:latin typeface="Arial" panose="020B0604020202020204" pitchFamily="34" charset="0"/>
                <a:ea typeface="Calibri" panose="020F0502020204030204" pitchFamily="34" charset="0"/>
                <a:cs typeface="Arial" panose="020B0604020202020204" pitchFamily="34" charset="0"/>
              </a:rPr>
              <a:t>pectun</a:t>
            </a:r>
            <a:r>
              <a:rPr lang="en-IN" dirty="0">
                <a:latin typeface="Arial" panose="020B0604020202020204" pitchFamily="34" charset="0"/>
                <a:ea typeface="Calibri" panose="020F0502020204030204" pitchFamily="34" charset="0"/>
                <a:cs typeface="Arial" panose="020B0604020202020204" pitchFamily="34" charset="0"/>
              </a:rPr>
              <a:t> = comb in Latin) </a:t>
            </a:r>
          </a:p>
          <a:p>
            <a:pPr algn="just">
              <a:spcBef>
                <a:spcPts val="0"/>
              </a:spcBef>
              <a:defRPr/>
            </a:pPr>
            <a:r>
              <a:rPr lang="en-IN" dirty="0">
                <a:latin typeface="Arial" panose="020B0604020202020204" pitchFamily="34" charset="0"/>
                <a:ea typeface="Calibri" panose="020F0502020204030204" pitchFamily="34" charset="0"/>
                <a:cs typeface="Arial" panose="020B0604020202020204" pitchFamily="34" charset="0"/>
              </a:rPr>
              <a:t>Forms part of floor of femoral triangle</a:t>
            </a:r>
            <a:endParaRPr lang="en-GB" dirty="0">
              <a:latin typeface="Arial" panose="020B0604020202020204" pitchFamily="34" charset="0"/>
              <a:ea typeface="Calibri" panose="020F0502020204030204" pitchFamily="34" charset="0"/>
              <a:cs typeface="Arial" panose="020B0604020202020204" pitchFamily="34" charset="0"/>
            </a:endParaRPr>
          </a:p>
          <a:p>
            <a:pPr marL="0" indent="0" algn="just">
              <a:spcBef>
                <a:spcPts val="0"/>
              </a:spcBef>
              <a:buFont typeface="Wingdings 2" pitchFamily="18" charset="2"/>
              <a:buNone/>
              <a:defRPr/>
            </a:pPr>
            <a:endParaRPr lang="en-IN" b="1" dirty="0" smtClean="0">
              <a:solidFill>
                <a:srgbClr val="C00000"/>
              </a:solidFill>
              <a:latin typeface="Arial" panose="020B0604020202020204" pitchFamily="34" charset="0"/>
              <a:ea typeface="Calibri" panose="020F0502020204030204" pitchFamily="34" charset="0"/>
              <a:cs typeface="Arial" panose="020B0604020202020204" pitchFamily="34" charset="0"/>
            </a:endParaRPr>
          </a:p>
          <a:p>
            <a:pPr marL="0" indent="0" algn="just">
              <a:spcBef>
                <a:spcPts val="0"/>
              </a:spcBef>
              <a:buFont typeface="Wingdings 2" pitchFamily="18" charset="2"/>
              <a:buNone/>
              <a:defRPr/>
            </a:pPr>
            <a:r>
              <a:rPr lang="en-IN" b="1" dirty="0" smtClean="0">
                <a:solidFill>
                  <a:srgbClr val="C00000"/>
                </a:solidFill>
                <a:latin typeface="Arial" panose="020B0604020202020204" pitchFamily="34" charset="0"/>
                <a:ea typeface="Calibri" panose="020F0502020204030204" pitchFamily="34" charset="0"/>
                <a:cs typeface="Arial" panose="020B0604020202020204" pitchFamily="34" charset="0"/>
              </a:rPr>
              <a:t>Origin</a:t>
            </a:r>
            <a:endParaRPr lang="en-GB" b="1" dirty="0">
              <a:latin typeface="Arial" panose="020B0604020202020204" pitchFamily="34" charset="0"/>
              <a:ea typeface="Calibri" panose="020F0502020204030204" pitchFamily="34" charset="0"/>
              <a:cs typeface="Arial" panose="020B0604020202020204" pitchFamily="34" charset="0"/>
            </a:endParaRPr>
          </a:p>
          <a:p>
            <a:pPr algn="just">
              <a:spcBef>
                <a:spcPts val="0"/>
              </a:spcBef>
              <a:defRPr/>
            </a:pPr>
            <a:r>
              <a:rPr lang="en-IN" dirty="0" err="1" smtClean="0">
                <a:latin typeface="Arial" panose="020B0604020202020204" pitchFamily="34" charset="0"/>
                <a:ea typeface="Calibri" panose="020F0502020204030204" pitchFamily="34" charset="0"/>
                <a:cs typeface="Arial" panose="020B0604020202020204" pitchFamily="34" charset="0"/>
              </a:rPr>
              <a:t>Pecten</a:t>
            </a:r>
            <a:r>
              <a:rPr lang="en-IN" dirty="0" smtClean="0">
                <a:latin typeface="Arial" panose="020B0604020202020204" pitchFamily="34" charset="0"/>
                <a:ea typeface="Calibri" panose="020F0502020204030204" pitchFamily="34" charset="0"/>
                <a:cs typeface="Arial" panose="020B0604020202020204" pitchFamily="34" charset="0"/>
              </a:rPr>
              <a:t> </a:t>
            </a:r>
            <a:r>
              <a:rPr lang="en-IN" dirty="0">
                <a:latin typeface="Arial" panose="020B0604020202020204" pitchFamily="34" charset="0"/>
                <a:ea typeface="Calibri" panose="020F0502020204030204" pitchFamily="34" charset="0"/>
                <a:cs typeface="Arial" panose="020B0604020202020204" pitchFamily="34" charset="0"/>
              </a:rPr>
              <a:t>pubis (pectineal line of pubis bone)</a:t>
            </a:r>
            <a:endParaRPr lang="en-GB" dirty="0">
              <a:latin typeface="Arial" panose="020B0604020202020204" pitchFamily="34" charset="0"/>
              <a:ea typeface="Calibri" panose="020F0502020204030204" pitchFamily="34" charset="0"/>
              <a:cs typeface="Arial" panose="020B0604020202020204" pitchFamily="34" charset="0"/>
            </a:endParaRPr>
          </a:p>
          <a:p>
            <a:pPr algn="just">
              <a:spcBef>
                <a:spcPts val="0"/>
              </a:spcBef>
              <a:defRPr/>
            </a:pPr>
            <a:r>
              <a:rPr lang="en-IN" dirty="0">
                <a:latin typeface="Arial" panose="020B0604020202020204" pitchFamily="34" charset="0"/>
                <a:ea typeface="Calibri" panose="020F0502020204030204" pitchFamily="34" charset="0"/>
                <a:cs typeface="Arial" panose="020B0604020202020204" pitchFamily="34" charset="0"/>
              </a:rPr>
              <a:t>Upper half of pectineal surface of pubis bone</a:t>
            </a:r>
            <a:endParaRPr lang="en-GB" dirty="0">
              <a:latin typeface="Arial" panose="020B0604020202020204" pitchFamily="34" charset="0"/>
              <a:ea typeface="Calibri" panose="020F0502020204030204" pitchFamily="34" charset="0"/>
              <a:cs typeface="Arial" panose="020B0604020202020204" pitchFamily="34" charset="0"/>
            </a:endParaRPr>
          </a:p>
          <a:p>
            <a:pPr algn="just">
              <a:spcBef>
                <a:spcPts val="0"/>
              </a:spcBef>
              <a:defRPr/>
            </a:pPr>
            <a:r>
              <a:rPr lang="en-IN" dirty="0">
                <a:latin typeface="Arial" panose="020B0604020202020204" pitchFamily="34" charset="0"/>
                <a:ea typeface="Calibri" panose="020F0502020204030204" pitchFamily="34" charset="0"/>
                <a:cs typeface="Arial" panose="020B0604020202020204" pitchFamily="34" charset="0"/>
              </a:rPr>
              <a:t>Fascia covering pectineus (pectineal fascia)</a:t>
            </a:r>
            <a:endParaRPr lang="en-GB" dirty="0">
              <a:latin typeface="Arial" panose="020B0604020202020204" pitchFamily="34" charset="0"/>
              <a:ea typeface="Calibri" panose="020F0502020204030204" pitchFamily="34" charset="0"/>
              <a:cs typeface="Arial" panose="020B0604020202020204" pitchFamily="34" charset="0"/>
            </a:endParaRPr>
          </a:p>
        </p:txBody>
      </p:sp>
      <p:sp>
        <p:nvSpPr>
          <p:cNvPr id="29700" name="TextBox 4"/>
          <p:cNvSpPr txBox="1">
            <a:spLocks noChangeArrowheads="1"/>
          </p:cNvSpPr>
          <p:nvPr/>
        </p:nvSpPr>
        <p:spPr bwMode="auto">
          <a:xfrm>
            <a:off x="1136650" y="0"/>
            <a:ext cx="4376738" cy="646331"/>
          </a:xfrm>
          <a:prstGeom prst="rect">
            <a:avLst/>
          </a:prstGeom>
          <a:noFill/>
          <a:ln w="9525">
            <a:noFill/>
            <a:miter lim="800000"/>
            <a:headEnd/>
            <a:tailEnd/>
          </a:ln>
        </p:spPr>
        <p:txBody>
          <a:bodyPr>
            <a:spAutoFit/>
          </a:bodyPr>
          <a:lstStyle/>
          <a:p>
            <a:pPr algn="just" eaLnBrk="1" hangingPunct="1">
              <a:buFont typeface="Arial" charset="0"/>
              <a:buNone/>
            </a:pPr>
            <a:r>
              <a:rPr lang="en-US" sz="3600" b="1" dirty="0" smtClean="0">
                <a:solidFill>
                  <a:srgbClr val="0070C0"/>
                </a:solidFill>
                <a:effectLst>
                  <a:outerShdw blurRad="38100" dist="38100" dir="2700000" algn="tl">
                    <a:srgbClr val="000000">
                      <a:alpha val="43137"/>
                    </a:srgbClr>
                  </a:outerShdw>
                </a:effectLst>
                <a:latin typeface="Arial" charset="0"/>
                <a:cs typeface="Calibri" pitchFamily="34" charset="0"/>
              </a:rPr>
              <a:t>5. PECTINEUS</a:t>
            </a:r>
            <a:endParaRPr lang="en-GB" sz="3600" dirty="0">
              <a:solidFill>
                <a:srgbClr val="0070C0"/>
              </a:solidFill>
              <a:effectLst>
                <a:outerShdw blurRad="38100" dist="38100" dir="2700000" algn="tl">
                  <a:srgbClr val="000000">
                    <a:alpha val="43137"/>
                  </a:srgbClr>
                </a:outerShdw>
              </a:effectLst>
              <a:latin typeface="Arial" charset="0"/>
              <a:cs typeface="Calibri" pitchFamily="34" charset="0"/>
            </a:endParaRPr>
          </a:p>
        </p:txBody>
      </p:sp>
      <p:pic>
        <p:nvPicPr>
          <p:cNvPr id="7170" name="Picture 2" descr="D:\Dr PRAVEEN  ANATOMY COMPLETE\PRAVEENS ANATOMY WORLD 3.3.2024\PRAVEENS ANATOMY WORLD 22.7.2025\1. ATLAS\2. GROSS ANATOMY\2. LOWER LIMB\2. Medial side of Thigh\3. muscles-of-medial-compartment-of-thigh-pkk - Copy.png"/>
          <p:cNvPicPr>
            <a:picLocks noChangeAspect="1" noChangeArrowheads="1"/>
          </p:cNvPicPr>
          <p:nvPr/>
        </p:nvPicPr>
        <p:blipFill>
          <a:blip r:embed="rId3" cstate="print"/>
          <a:srcRect/>
          <a:stretch>
            <a:fillRect/>
          </a:stretch>
        </p:blipFill>
        <p:spPr bwMode="auto">
          <a:xfrm>
            <a:off x="4427431" y="872837"/>
            <a:ext cx="4716570" cy="5098472"/>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extLst>
          </p:cNvPr>
          <p:cNvSpPr>
            <a:spLocks noGrp="1"/>
          </p:cNvSpPr>
          <p:nvPr>
            <p:ph idx="1"/>
          </p:nvPr>
        </p:nvSpPr>
        <p:spPr>
          <a:xfrm>
            <a:off x="231775" y="1274618"/>
            <a:ext cx="4658880" cy="4888057"/>
          </a:xfrm>
        </p:spPr>
        <p:txBody>
          <a:bodyPr>
            <a:noAutofit/>
          </a:bodyPr>
          <a:lstStyle/>
          <a:p>
            <a:pPr marL="0" indent="0" algn="just">
              <a:spcBef>
                <a:spcPts val="0"/>
              </a:spcBef>
              <a:buFont typeface="Wingdings 2" pitchFamily="18" charset="2"/>
              <a:buNone/>
              <a:defRPr/>
            </a:pPr>
            <a:r>
              <a:rPr lang="en-IN" sz="3200" dirty="0">
                <a:solidFill>
                  <a:srgbClr val="C00000"/>
                </a:solidFill>
                <a:latin typeface="Arial" panose="020B0604020202020204" pitchFamily="34" charset="0"/>
                <a:ea typeface="Calibri" panose="020F0502020204030204" pitchFamily="34" charset="0"/>
                <a:cs typeface="Arial" panose="020B0604020202020204" pitchFamily="34" charset="0"/>
              </a:rPr>
              <a:t>Insertion</a:t>
            </a:r>
            <a:endParaRPr lang="en-GB" sz="3200" dirty="0">
              <a:latin typeface="Arial" panose="020B0604020202020204" pitchFamily="34" charset="0"/>
              <a:ea typeface="Calibri" panose="020F0502020204030204" pitchFamily="34" charset="0"/>
              <a:cs typeface="Arial" panose="020B0604020202020204" pitchFamily="34" charset="0"/>
            </a:endParaRPr>
          </a:p>
          <a:p>
            <a:pPr marL="342900" indent="-342900" algn="just">
              <a:spcBef>
                <a:spcPts val="0"/>
              </a:spcBef>
              <a:buFont typeface="Symbol" panose="05050102010706020507" pitchFamily="18" charset="2"/>
              <a:buChar char=""/>
              <a:defRPr/>
            </a:pPr>
            <a:r>
              <a:rPr lang="en-IN" sz="3200" dirty="0">
                <a:latin typeface="Arial" panose="020B0604020202020204" pitchFamily="34" charset="0"/>
                <a:ea typeface="Calibri" panose="020F0502020204030204" pitchFamily="34" charset="0"/>
                <a:cs typeface="Arial" panose="020B0604020202020204" pitchFamily="34" charset="0"/>
              </a:rPr>
              <a:t>Pectineal line of femur extends from lesser trochanter to upper part of </a:t>
            </a:r>
            <a:r>
              <a:rPr lang="en-IN" sz="3200" dirty="0" err="1">
                <a:latin typeface="Arial" panose="020B0604020202020204" pitchFamily="34" charset="0"/>
                <a:ea typeface="Calibri" panose="020F0502020204030204" pitchFamily="34" charset="0"/>
                <a:cs typeface="Arial" panose="020B0604020202020204" pitchFamily="34" charset="0"/>
              </a:rPr>
              <a:t>linea</a:t>
            </a:r>
            <a:r>
              <a:rPr lang="en-IN" sz="3200" dirty="0">
                <a:latin typeface="Arial" panose="020B0604020202020204" pitchFamily="34" charset="0"/>
                <a:ea typeface="Calibri" panose="020F0502020204030204" pitchFamily="34" charset="0"/>
                <a:cs typeface="Arial" panose="020B0604020202020204" pitchFamily="34" charset="0"/>
              </a:rPr>
              <a:t> aspera</a:t>
            </a:r>
            <a:endParaRPr lang="en-GB" sz="3200" dirty="0">
              <a:latin typeface="Arial" panose="020B0604020202020204" pitchFamily="34" charset="0"/>
              <a:ea typeface="Calibri" panose="020F0502020204030204" pitchFamily="34" charset="0"/>
              <a:cs typeface="Arial" panose="020B0604020202020204" pitchFamily="34" charset="0"/>
            </a:endParaRPr>
          </a:p>
          <a:p>
            <a:pPr marL="0" indent="0" algn="just">
              <a:spcBef>
                <a:spcPts val="0"/>
              </a:spcBef>
              <a:buFont typeface="Wingdings 2" pitchFamily="18" charset="2"/>
              <a:buNone/>
              <a:defRPr/>
            </a:pPr>
            <a:endParaRPr lang="en-GB" sz="3600" dirty="0">
              <a:latin typeface="Arial" panose="020B0604020202020204" pitchFamily="34" charset="0"/>
              <a:ea typeface="Calibri" panose="020F0502020204030204" pitchFamily="34" charset="0"/>
              <a:cs typeface="Arial" panose="020B0604020202020204" pitchFamily="34" charset="0"/>
            </a:endParaRPr>
          </a:p>
        </p:txBody>
      </p:sp>
      <p:pic>
        <p:nvPicPr>
          <p:cNvPr id="30723" name="Picture 3"/>
          <p:cNvPicPr>
            <a:picLocks noChangeAspect="1"/>
          </p:cNvPicPr>
          <p:nvPr/>
        </p:nvPicPr>
        <p:blipFill>
          <a:blip r:embed="rId2" cstate="print"/>
          <a:srcRect/>
          <a:stretch>
            <a:fillRect/>
          </a:stretch>
        </p:blipFill>
        <p:spPr bwMode="auto">
          <a:xfrm>
            <a:off x="5553075" y="15875"/>
            <a:ext cx="3433763" cy="6686550"/>
          </a:xfrm>
          <a:prstGeom prst="rect">
            <a:avLst/>
          </a:prstGeom>
          <a:noFill/>
          <a:ln w="9525">
            <a:noFill/>
            <a:miter lim="800000"/>
            <a:headEnd/>
            <a:tailEnd/>
          </a:ln>
        </p:spPr>
      </p:pic>
      <p:sp>
        <p:nvSpPr>
          <p:cNvPr id="30724" name="TextBox 5"/>
          <p:cNvSpPr txBox="1">
            <a:spLocks noChangeArrowheads="1"/>
          </p:cNvSpPr>
          <p:nvPr/>
        </p:nvSpPr>
        <p:spPr bwMode="auto">
          <a:xfrm>
            <a:off x="941388" y="0"/>
            <a:ext cx="4135437" cy="708025"/>
          </a:xfrm>
          <a:prstGeom prst="rect">
            <a:avLst/>
          </a:prstGeom>
          <a:noFill/>
          <a:ln w="9525">
            <a:noFill/>
            <a:miter lim="800000"/>
            <a:headEnd/>
            <a:tailEnd/>
          </a:ln>
        </p:spPr>
        <p:txBody>
          <a:bodyPr>
            <a:spAutoFit/>
          </a:bodyPr>
          <a:lstStyle/>
          <a:p>
            <a:pPr algn="just" eaLnBrk="1" hangingPunct="1">
              <a:buFont typeface="Arial" charset="0"/>
              <a:buNone/>
            </a:pPr>
            <a:r>
              <a:rPr lang="en-US" sz="4000" b="1">
                <a:solidFill>
                  <a:srgbClr val="FF0000"/>
                </a:solidFill>
                <a:latin typeface="Arial" charset="0"/>
                <a:cs typeface="Calibri" pitchFamily="34" charset="0"/>
              </a:rPr>
              <a:t>Pectineus</a:t>
            </a:r>
            <a:endParaRPr lang="en-GB" sz="4000">
              <a:solidFill>
                <a:srgbClr val="FF0000"/>
              </a:solidFill>
              <a:latin typeface="Arial" charset="0"/>
              <a:cs typeface="Calibri"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extLst>
          </p:cNvPr>
          <p:cNvSpPr>
            <a:spLocks noGrp="1"/>
          </p:cNvSpPr>
          <p:nvPr>
            <p:ph idx="1"/>
          </p:nvPr>
        </p:nvSpPr>
        <p:spPr>
          <a:xfrm>
            <a:off x="268288" y="1177636"/>
            <a:ext cx="4844039" cy="5453352"/>
          </a:xfrm>
        </p:spPr>
        <p:txBody>
          <a:bodyPr>
            <a:noAutofit/>
          </a:bodyPr>
          <a:lstStyle/>
          <a:p>
            <a:pPr marL="0" indent="0" algn="just">
              <a:spcBef>
                <a:spcPts val="0"/>
              </a:spcBef>
              <a:buFont typeface="Wingdings 2" pitchFamily="18" charset="2"/>
              <a:buNone/>
              <a:defRPr/>
            </a:pPr>
            <a:r>
              <a:rPr lang="en-IN" sz="2800" dirty="0">
                <a:solidFill>
                  <a:srgbClr val="C00000"/>
                </a:solidFill>
                <a:latin typeface="Arial" panose="020B0604020202020204" pitchFamily="34" charset="0"/>
                <a:ea typeface="Calibri" panose="020F0502020204030204" pitchFamily="34" charset="0"/>
                <a:cs typeface="Arial" panose="020B0604020202020204" pitchFamily="34" charset="0"/>
              </a:rPr>
              <a:t>Innervation</a:t>
            </a:r>
            <a:endParaRPr lang="en-GB" sz="2800" dirty="0">
              <a:latin typeface="Arial" panose="020B0604020202020204" pitchFamily="34" charset="0"/>
              <a:ea typeface="Calibri" panose="020F0502020204030204" pitchFamily="34" charset="0"/>
              <a:cs typeface="Arial" panose="020B0604020202020204" pitchFamily="34" charset="0"/>
            </a:endParaRPr>
          </a:p>
          <a:p>
            <a:pPr algn="just">
              <a:spcBef>
                <a:spcPts val="0"/>
              </a:spcBef>
              <a:defRPr/>
            </a:pPr>
            <a:r>
              <a:rPr lang="en-IN" sz="2800" dirty="0">
                <a:latin typeface="Arial" panose="020B0604020202020204" pitchFamily="34" charset="0"/>
                <a:ea typeface="Calibri" panose="020F0502020204030204" pitchFamily="34" charset="0"/>
                <a:cs typeface="Arial" panose="020B0604020202020204" pitchFamily="34" charset="0"/>
              </a:rPr>
              <a:t>Dual nerve supply</a:t>
            </a:r>
            <a:endParaRPr lang="en-GB" sz="2800" dirty="0">
              <a:latin typeface="Arial" panose="020B0604020202020204" pitchFamily="34" charset="0"/>
              <a:ea typeface="Calibri" panose="020F0502020204030204" pitchFamily="34" charset="0"/>
              <a:cs typeface="Arial" panose="020B0604020202020204" pitchFamily="34" charset="0"/>
            </a:endParaRPr>
          </a:p>
          <a:p>
            <a:pPr algn="just">
              <a:spcBef>
                <a:spcPts val="0"/>
              </a:spcBef>
              <a:defRPr/>
            </a:pPr>
            <a:r>
              <a:rPr lang="en-IN" sz="2800" dirty="0">
                <a:latin typeface="Arial" panose="020B0604020202020204" pitchFamily="34" charset="0"/>
                <a:ea typeface="Calibri" panose="020F0502020204030204" pitchFamily="34" charset="0"/>
                <a:cs typeface="Arial" panose="020B0604020202020204" pitchFamily="34" charset="0"/>
              </a:rPr>
              <a:t>Anterior </a:t>
            </a:r>
            <a:r>
              <a:rPr lang="en-IN" sz="2800" dirty="0" err="1">
                <a:latin typeface="Arial" panose="020B0604020202020204" pitchFamily="34" charset="0"/>
                <a:ea typeface="Calibri" panose="020F0502020204030204" pitchFamily="34" charset="0"/>
                <a:cs typeface="Arial" panose="020B0604020202020204" pitchFamily="34" charset="0"/>
              </a:rPr>
              <a:t>fibers</a:t>
            </a:r>
            <a:r>
              <a:rPr lang="en-IN" sz="2800" dirty="0">
                <a:latin typeface="Arial" panose="020B0604020202020204" pitchFamily="34" charset="0"/>
                <a:ea typeface="Calibri" panose="020F0502020204030204" pitchFamily="34" charset="0"/>
                <a:cs typeface="Arial" panose="020B0604020202020204" pitchFamily="34" charset="0"/>
              </a:rPr>
              <a:t> – supplied by femoral nerve</a:t>
            </a:r>
            <a:endParaRPr lang="en-GB" sz="2800" dirty="0">
              <a:latin typeface="Arial" panose="020B0604020202020204" pitchFamily="34" charset="0"/>
              <a:ea typeface="Calibri" panose="020F0502020204030204" pitchFamily="34" charset="0"/>
              <a:cs typeface="Arial" panose="020B0604020202020204" pitchFamily="34" charset="0"/>
            </a:endParaRPr>
          </a:p>
          <a:p>
            <a:pPr algn="just">
              <a:spcBef>
                <a:spcPts val="0"/>
              </a:spcBef>
              <a:defRPr/>
            </a:pPr>
            <a:r>
              <a:rPr lang="en-IN" sz="2800" dirty="0">
                <a:latin typeface="Arial" panose="020B0604020202020204" pitchFamily="34" charset="0"/>
                <a:ea typeface="Calibri" panose="020F0502020204030204" pitchFamily="34" charset="0"/>
                <a:cs typeface="Arial" panose="020B0604020202020204" pitchFamily="34" charset="0"/>
              </a:rPr>
              <a:t>Posterior </a:t>
            </a:r>
            <a:r>
              <a:rPr lang="en-IN" sz="2800" dirty="0" err="1">
                <a:latin typeface="Arial" panose="020B0604020202020204" pitchFamily="34" charset="0"/>
                <a:ea typeface="Calibri" panose="020F0502020204030204" pitchFamily="34" charset="0"/>
                <a:cs typeface="Arial" panose="020B0604020202020204" pitchFamily="34" charset="0"/>
              </a:rPr>
              <a:t>fibers</a:t>
            </a:r>
            <a:r>
              <a:rPr lang="en-IN" sz="2800" dirty="0">
                <a:latin typeface="Arial" panose="020B0604020202020204" pitchFamily="34" charset="0"/>
                <a:ea typeface="Calibri" panose="020F0502020204030204" pitchFamily="34" charset="0"/>
                <a:cs typeface="Arial" panose="020B0604020202020204" pitchFamily="34" charset="0"/>
              </a:rPr>
              <a:t> – supplied by anterior division of obturator nerve</a:t>
            </a:r>
            <a:endParaRPr lang="en-GB" sz="2800" dirty="0">
              <a:latin typeface="Arial" panose="020B0604020202020204" pitchFamily="34" charset="0"/>
              <a:ea typeface="Calibri" panose="020F0502020204030204" pitchFamily="34" charset="0"/>
              <a:cs typeface="Arial" panose="020B0604020202020204" pitchFamily="34" charset="0"/>
            </a:endParaRPr>
          </a:p>
          <a:p>
            <a:pPr marL="0" indent="0" algn="just">
              <a:spcBef>
                <a:spcPts val="0"/>
              </a:spcBef>
              <a:buFont typeface="Wingdings 2" pitchFamily="18" charset="2"/>
              <a:buNone/>
              <a:defRPr/>
            </a:pPr>
            <a:r>
              <a:rPr lang="en-IN" sz="2800" dirty="0">
                <a:solidFill>
                  <a:srgbClr val="C00000"/>
                </a:solidFill>
                <a:latin typeface="Arial" panose="020B0604020202020204" pitchFamily="34" charset="0"/>
                <a:ea typeface="Calibri" panose="020F0502020204030204" pitchFamily="34" charset="0"/>
                <a:cs typeface="Arial" panose="020B0604020202020204" pitchFamily="34" charset="0"/>
              </a:rPr>
              <a:t>Actions</a:t>
            </a:r>
            <a:endParaRPr lang="en-GB" sz="2800" dirty="0">
              <a:latin typeface="Arial" panose="020B0604020202020204" pitchFamily="34" charset="0"/>
              <a:ea typeface="Calibri" panose="020F0502020204030204" pitchFamily="34" charset="0"/>
              <a:cs typeface="Arial" panose="020B0604020202020204" pitchFamily="34" charset="0"/>
            </a:endParaRPr>
          </a:p>
          <a:p>
            <a:pPr algn="just">
              <a:spcBef>
                <a:spcPts val="0"/>
              </a:spcBef>
              <a:defRPr/>
            </a:pPr>
            <a:r>
              <a:rPr lang="en-IN" sz="2800" dirty="0">
                <a:latin typeface="Arial" panose="020B0604020202020204" pitchFamily="34" charset="0"/>
                <a:ea typeface="Calibri" panose="020F0502020204030204" pitchFamily="34" charset="0"/>
                <a:cs typeface="Arial" panose="020B0604020202020204" pitchFamily="34" charset="0"/>
              </a:rPr>
              <a:t>Flexion and adduction of thigh</a:t>
            </a:r>
            <a:endParaRPr lang="en-GB" sz="2800" dirty="0">
              <a:latin typeface="Arial" panose="020B0604020202020204" pitchFamily="34" charset="0"/>
              <a:ea typeface="Calibri" panose="020F0502020204030204" pitchFamily="34" charset="0"/>
              <a:cs typeface="Arial" panose="020B0604020202020204" pitchFamily="34" charset="0"/>
            </a:endParaRPr>
          </a:p>
        </p:txBody>
      </p:sp>
      <p:sp>
        <p:nvSpPr>
          <p:cNvPr id="31747" name="TextBox 4"/>
          <p:cNvSpPr txBox="1">
            <a:spLocks noChangeArrowheads="1"/>
          </p:cNvSpPr>
          <p:nvPr/>
        </p:nvSpPr>
        <p:spPr bwMode="auto">
          <a:xfrm>
            <a:off x="1773238" y="0"/>
            <a:ext cx="3776662" cy="708025"/>
          </a:xfrm>
          <a:prstGeom prst="rect">
            <a:avLst/>
          </a:prstGeom>
          <a:noFill/>
          <a:ln w="9525">
            <a:noFill/>
            <a:miter lim="800000"/>
            <a:headEnd/>
            <a:tailEnd/>
          </a:ln>
        </p:spPr>
        <p:txBody>
          <a:bodyPr>
            <a:spAutoFit/>
          </a:bodyPr>
          <a:lstStyle/>
          <a:p>
            <a:pPr algn="just" eaLnBrk="1" hangingPunct="1">
              <a:buFont typeface="Arial" charset="0"/>
              <a:buNone/>
            </a:pPr>
            <a:r>
              <a:rPr lang="en-US" sz="4000" b="1">
                <a:solidFill>
                  <a:srgbClr val="FF0000"/>
                </a:solidFill>
                <a:latin typeface="Arial" charset="0"/>
                <a:cs typeface="Calibri" pitchFamily="34" charset="0"/>
              </a:rPr>
              <a:t>Pectineus</a:t>
            </a:r>
            <a:endParaRPr lang="en-GB" sz="4000">
              <a:solidFill>
                <a:srgbClr val="FF0000"/>
              </a:solidFill>
              <a:latin typeface="Arial" charset="0"/>
              <a:cs typeface="Calibri" pitchFamily="34" charset="0"/>
            </a:endParaRPr>
          </a:p>
        </p:txBody>
      </p:sp>
      <p:pic>
        <p:nvPicPr>
          <p:cNvPr id="31748" name="Picture 5"/>
          <p:cNvPicPr>
            <a:picLocks noChangeAspect="1"/>
          </p:cNvPicPr>
          <p:nvPr/>
        </p:nvPicPr>
        <p:blipFill>
          <a:blip r:embed="rId2" cstate="print"/>
          <a:srcRect/>
          <a:stretch>
            <a:fillRect/>
          </a:stretch>
        </p:blipFill>
        <p:spPr bwMode="auto">
          <a:xfrm>
            <a:off x="5605463" y="85725"/>
            <a:ext cx="3433762" cy="6686550"/>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p:cNvPicPr>
            <a:picLocks noChangeAspect="1"/>
          </p:cNvPicPr>
          <p:nvPr/>
        </p:nvPicPr>
        <p:blipFill>
          <a:blip r:embed="rId2" cstate="print"/>
          <a:srcRect/>
          <a:stretch>
            <a:fillRect/>
          </a:stretch>
        </p:blipFill>
        <p:spPr bwMode="auto">
          <a:xfrm>
            <a:off x="263525" y="79375"/>
            <a:ext cx="8486775" cy="6699250"/>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Content Placeholder 2"/>
          <p:cNvSpPr>
            <a:spLocks noGrp="1"/>
          </p:cNvSpPr>
          <p:nvPr>
            <p:ph idx="1"/>
          </p:nvPr>
        </p:nvSpPr>
        <p:spPr>
          <a:xfrm>
            <a:off x="365125" y="1063625"/>
            <a:ext cx="8378825" cy="5307013"/>
          </a:xfrm>
        </p:spPr>
        <p:txBody>
          <a:bodyPr/>
          <a:lstStyle/>
          <a:p>
            <a:pPr>
              <a:lnSpc>
                <a:spcPct val="115000"/>
              </a:lnSpc>
              <a:spcAft>
                <a:spcPts val="1000"/>
              </a:spcAft>
            </a:pPr>
            <a:r>
              <a:rPr lang="en-US" smtClean="0">
                <a:latin typeface="Arial" charset="0"/>
                <a:ea typeface="Calibri" pitchFamily="34" charset="0"/>
                <a:cs typeface="Arial" charset="0"/>
              </a:rPr>
              <a:t>Pectineus and adductor longus lie in same coronal plane</a:t>
            </a:r>
          </a:p>
          <a:p>
            <a:pPr>
              <a:lnSpc>
                <a:spcPct val="115000"/>
              </a:lnSpc>
              <a:spcAft>
                <a:spcPts val="1000"/>
              </a:spcAft>
            </a:pPr>
            <a:r>
              <a:rPr lang="en-IN" smtClean="0">
                <a:latin typeface="Arial" charset="0"/>
                <a:ea typeface="Calibri" pitchFamily="34" charset="0"/>
                <a:cs typeface="Arial" charset="0"/>
              </a:rPr>
              <a:t>Developmentally, pectineus – composite muscle derived from two different sources. </a:t>
            </a:r>
          </a:p>
          <a:p>
            <a:pPr>
              <a:lnSpc>
                <a:spcPct val="115000"/>
              </a:lnSpc>
              <a:spcAft>
                <a:spcPts val="1000"/>
              </a:spcAft>
            </a:pPr>
            <a:r>
              <a:rPr lang="en-IN" smtClean="0">
                <a:solidFill>
                  <a:srgbClr val="FF0000"/>
                </a:solidFill>
                <a:latin typeface="Arial" charset="0"/>
                <a:ea typeface="Calibri" pitchFamily="34" charset="0"/>
                <a:cs typeface="Arial" charset="0"/>
              </a:rPr>
              <a:t>Has dual nerve supply </a:t>
            </a:r>
            <a:r>
              <a:rPr lang="en-IN" smtClean="0">
                <a:latin typeface="Arial" charset="0"/>
                <a:ea typeface="Calibri" pitchFamily="34" charset="0"/>
                <a:cs typeface="Arial" charset="0"/>
              </a:rPr>
              <a:t>(femoral and obturator nerves)</a:t>
            </a:r>
          </a:p>
          <a:p>
            <a:pPr>
              <a:lnSpc>
                <a:spcPct val="115000"/>
              </a:lnSpc>
              <a:spcAft>
                <a:spcPts val="1000"/>
              </a:spcAft>
            </a:pPr>
            <a:r>
              <a:rPr lang="en-US" smtClean="0">
                <a:latin typeface="Arial" charset="0"/>
                <a:ea typeface="Calibri" pitchFamily="34" charset="0"/>
                <a:cs typeface="Arial" charset="0"/>
              </a:rPr>
              <a:t>Accessory obturator nerve (present in 30% people),if present, supplies pectineus muscle</a:t>
            </a:r>
            <a:endParaRPr lang="en-GB" smtClean="0">
              <a:latin typeface="Arial" charset="0"/>
              <a:ea typeface="Calibri" pitchFamily="34" charset="0"/>
              <a:cs typeface="Arial" charset="0"/>
            </a:endParaRPr>
          </a:p>
        </p:txBody>
      </p:sp>
      <p:sp>
        <p:nvSpPr>
          <p:cNvPr id="33795" name="TextBox 3"/>
          <p:cNvSpPr txBox="1">
            <a:spLocks noChangeArrowheads="1"/>
          </p:cNvSpPr>
          <p:nvPr/>
        </p:nvSpPr>
        <p:spPr bwMode="auto">
          <a:xfrm>
            <a:off x="2198688" y="332509"/>
            <a:ext cx="4979987" cy="800219"/>
          </a:xfrm>
          <a:prstGeom prst="rect">
            <a:avLst/>
          </a:prstGeom>
          <a:noFill/>
          <a:ln w="9525">
            <a:noFill/>
            <a:miter lim="800000"/>
            <a:headEnd/>
            <a:tailEnd/>
          </a:ln>
        </p:spPr>
        <p:txBody>
          <a:bodyPr wrap="square">
            <a:spAutoFit/>
          </a:bodyPr>
          <a:lstStyle/>
          <a:p>
            <a:pPr eaLnBrk="1" hangingPunct="1">
              <a:lnSpc>
                <a:spcPct val="115000"/>
              </a:lnSpc>
              <a:spcBef>
                <a:spcPts val="1000"/>
              </a:spcBef>
              <a:spcAft>
                <a:spcPts val="1000"/>
              </a:spcAft>
              <a:buFont typeface="Arial" charset="0"/>
              <a:buNone/>
            </a:pPr>
            <a:r>
              <a:rPr lang="en-IN" sz="4000" b="1" dirty="0">
                <a:solidFill>
                  <a:srgbClr val="0070C0"/>
                </a:solidFill>
                <a:latin typeface="Arial" charset="0"/>
                <a:cs typeface="Calibri" pitchFamily="34" charset="0"/>
              </a:rPr>
              <a:t>Clinical Anatomy</a:t>
            </a:r>
            <a:endParaRPr lang="en-GB" sz="3200" dirty="0">
              <a:solidFill>
                <a:srgbClr val="0070C0"/>
              </a:solidFill>
              <a:latin typeface="Arial" charset="0"/>
              <a:cs typeface="Calibri"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28"/>
          <p:cNvSpPr>
            <a:spLocks noGrp="1" noChangeArrowheads="1"/>
          </p:cNvSpPr>
          <p:nvPr>
            <p:ph type="sldNum" sz="quarter" idx="12"/>
          </p:nvPr>
        </p:nvSpPr>
        <p:spPr/>
        <p:txBody>
          <a:bodyPr/>
          <a:lstStyle/>
          <a:p>
            <a:pPr>
              <a:defRPr/>
            </a:pPr>
            <a:fld id="{0FCF402D-2826-48CB-8B8D-AA06232D03F1}" type="slidenum">
              <a:rPr lang="ar-SA"/>
              <a:pPr>
                <a:defRPr/>
              </a:pPr>
              <a:t>35</a:t>
            </a:fld>
            <a:endParaRPr lang="en-US"/>
          </a:p>
        </p:txBody>
      </p:sp>
      <p:graphicFrame>
        <p:nvGraphicFramePr>
          <p:cNvPr id="16455" name="Group 71"/>
          <p:cNvGraphicFramePr>
            <a:graphicFrameLocks noGrp="1"/>
          </p:cNvGraphicFramePr>
          <p:nvPr/>
        </p:nvGraphicFramePr>
        <p:xfrm>
          <a:off x="279400" y="501650"/>
          <a:ext cx="8803841" cy="6113463"/>
        </p:xfrm>
        <a:graphic>
          <a:graphicData uri="http://schemas.openxmlformats.org/drawingml/2006/table">
            <a:tbl>
              <a:tblPr/>
              <a:tblGrid>
                <a:gridCol w="1205445"/>
                <a:gridCol w="1581347"/>
                <a:gridCol w="1877542"/>
                <a:gridCol w="1628581"/>
                <a:gridCol w="208280"/>
                <a:gridCol w="2302646"/>
              </a:tblGrid>
              <a:tr h="945204">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6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Muscle</a:t>
                      </a:r>
                      <a:r>
                        <a:rPr kumimoji="0" lang="en-US" sz="1600" b="0"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0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Origin</a:t>
                      </a:r>
                      <a:r>
                        <a:rPr kumimoji="0" lang="en-US" sz="2000" b="0"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0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Insertion</a:t>
                      </a:r>
                      <a:r>
                        <a:rPr kumimoji="0" lang="en-US" sz="20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0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Nerve Supply</a:t>
                      </a:r>
                      <a:r>
                        <a:rPr kumimoji="0" lang="en-US" sz="2000" b="0"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n-US" sz="2000" b="0" i="0" u="none" strike="noStrike" cap="none" normalizeH="0" baseline="0" dirty="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0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Action</a:t>
                      </a:r>
                      <a:r>
                        <a:rPr kumimoji="0" lang="en-US" sz="2000" b="0"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572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6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Gracilis</a:t>
                      </a:r>
                      <a:r>
                        <a:rPr kumimoji="0" lang="en-US" sz="16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400" b="0"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Inferior </a:t>
                      </a:r>
                      <a:r>
                        <a:rPr kumimoji="0" lang="en-US" sz="1400" b="0" i="0" u="none" strike="noStrike" cap="none" normalizeH="0" baseline="0" dirty="0" err="1" smtClean="0">
                          <a:ln>
                            <a:noFill/>
                          </a:ln>
                          <a:solidFill>
                            <a:schemeClr val="tx1"/>
                          </a:solidFill>
                          <a:effectLst>
                            <a:outerShdw blurRad="38100" dist="38100" dir="2700000" algn="tl">
                              <a:srgbClr val="000000"/>
                            </a:outerShdw>
                          </a:effectLst>
                          <a:latin typeface="Tahoma" pitchFamily="34" charset="0"/>
                        </a:rPr>
                        <a:t>ramus</a:t>
                      </a:r>
                      <a:r>
                        <a:rPr kumimoji="0" lang="en-US" sz="1400" b="0"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 of pubis, </a:t>
                      </a:r>
                      <a:r>
                        <a:rPr kumimoji="0" lang="en-US" sz="1400" b="0" i="0" u="none" strike="noStrike" cap="none" normalizeH="0" baseline="0" dirty="0" err="1" smtClean="0">
                          <a:ln>
                            <a:noFill/>
                          </a:ln>
                          <a:solidFill>
                            <a:schemeClr val="tx1"/>
                          </a:solidFill>
                          <a:effectLst>
                            <a:outerShdw blurRad="38100" dist="38100" dir="2700000" algn="tl">
                              <a:srgbClr val="000000"/>
                            </a:outerShdw>
                          </a:effectLst>
                          <a:latin typeface="Tahoma" pitchFamily="34" charset="0"/>
                        </a:rPr>
                        <a:t>ramus</a:t>
                      </a:r>
                      <a:r>
                        <a:rPr kumimoji="0" lang="en-US" sz="1400" b="0"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 of </a:t>
                      </a:r>
                      <a:r>
                        <a:rPr kumimoji="0" lang="en-US" sz="1400" b="0" i="0" u="none" strike="noStrike" cap="none" normalizeH="0" baseline="0" dirty="0" err="1" smtClean="0">
                          <a:ln>
                            <a:noFill/>
                          </a:ln>
                          <a:solidFill>
                            <a:schemeClr val="tx1"/>
                          </a:solidFill>
                          <a:effectLst>
                            <a:outerShdw blurRad="38100" dist="38100" dir="2700000" algn="tl">
                              <a:srgbClr val="000000"/>
                            </a:outerShdw>
                          </a:effectLst>
                          <a:latin typeface="Tahoma" pitchFamily="34" charset="0"/>
                        </a:rPr>
                        <a:t>ischium</a:t>
                      </a:r>
                      <a:r>
                        <a:rPr kumimoji="0" lang="en-US" sz="1400" b="0"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4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Upper part of shaft of tibia on medial surface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4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Obturator nerve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n-US" sz="1400" b="1" i="0" u="none" strike="noStrike" cap="none" normalizeH="0" baseline="0" dirty="0" smtClean="0">
                        <a:ln>
                          <a:noFill/>
                        </a:ln>
                        <a:solidFill>
                          <a:srgbClr val="000000"/>
                        </a:solidFill>
                        <a:effectLst>
                          <a:outerShdw blurRad="38100" dist="38100" dir="2700000" algn="tl">
                            <a:srgbClr val="FFFFFF"/>
                          </a:outerShdw>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4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Adducts thigh at hip joint; flexes leg at knee joint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4905">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6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Adductor longus</a:t>
                      </a:r>
                      <a:r>
                        <a:rPr kumimoji="0" lang="en-US" sz="16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4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Body of pubis, medial to pubic tubercle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4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Posterior surface of shaft of femur (linea aspera)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4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Obturator nerve</a:t>
                      </a:r>
                    </a:p>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n-US" sz="14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n-US" sz="1400" b="1" i="0" u="none" strike="noStrike" cap="none" normalizeH="0" baseline="0" dirty="0" smtClean="0">
                        <a:ln>
                          <a:noFill/>
                        </a:ln>
                        <a:solidFill>
                          <a:srgbClr val="000000"/>
                        </a:solidFill>
                        <a:effectLst>
                          <a:outerShdw blurRad="38100" dist="38100" dir="2700000" algn="tl">
                            <a:srgbClr val="FFFFFF"/>
                          </a:outerShdw>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4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Adducts thigh at hip joint and assists in lateral rotation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4905">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6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Adductor brevis</a:t>
                      </a:r>
                      <a:endParaRPr kumimoji="0" lang="en-US" sz="16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4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Inferior ramus of pubis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4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Posterior surface of shaft of femur (linea aspera)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4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Obturator nerve</a:t>
                      </a:r>
                    </a:p>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n-US" sz="14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n-US" sz="1400" b="1" i="0" u="none" strike="noStrike" cap="none" normalizeH="0" baseline="0" dirty="0" smtClean="0">
                        <a:ln>
                          <a:noFill/>
                        </a:ln>
                        <a:solidFill>
                          <a:srgbClr val="000000"/>
                        </a:solidFill>
                        <a:effectLst>
                          <a:outerShdw blurRad="38100" dist="38100" dir="2700000" algn="tl">
                            <a:srgbClr val="FFFFFF"/>
                          </a:outerShdw>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400" b="0"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Adducts thigh at hip joint and assists in lateral rotation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55150">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6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Adductor magnus</a:t>
                      </a:r>
                      <a:r>
                        <a:rPr kumimoji="0" lang="en-US" sz="16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400" b="0"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Inferior </a:t>
                      </a:r>
                      <a:r>
                        <a:rPr kumimoji="0" lang="en-US" sz="1400" b="0" i="0" u="none" strike="noStrike" cap="none" normalizeH="0" baseline="0" dirty="0" err="1" smtClean="0">
                          <a:ln>
                            <a:noFill/>
                          </a:ln>
                          <a:solidFill>
                            <a:schemeClr val="tx1"/>
                          </a:solidFill>
                          <a:effectLst>
                            <a:outerShdw blurRad="38100" dist="38100" dir="2700000" algn="tl">
                              <a:srgbClr val="000000"/>
                            </a:outerShdw>
                          </a:effectLst>
                          <a:latin typeface="Tahoma" pitchFamily="34" charset="0"/>
                        </a:rPr>
                        <a:t>ramus</a:t>
                      </a:r>
                      <a:r>
                        <a:rPr kumimoji="0" lang="en-US" sz="1400" b="0"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 of pubis, </a:t>
                      </a:r>
                      <a:r>
                        <a:rPr kumimoji="0" lang="en-US" sz="1400" b="0" i="0" u="none" strike="noStrike" cap="none" normalizeH="0" baseline="0" dirty="0" err="1" smtClean="0">
                          <a:ln>
                            <a:noFill/>
                          </a:ln>
                          <a:solidFill>
                            <a:schemeClr val="tx1"/>
                          </a:solidFill>
                          <a:effectLst>
                            <a:outerShdw blurRad="38100" dist="38100" dir="2700000" algn="tl">
                              <a:srgbClr val="000000"/>
                            </a:outerShdw>
                          </a:effectLst>
                          <a:latin typeface="Tahoma" pitchFamily="34" charset="0"/>
                        </a:rPr>
                        <a:t>ramus</a:t>
                      </a:r>
                      <a:r>
                        <a:rPr kumimoji="0" lang="en-US" sz="1400" b="0"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 of </a:t>
                      </a:r>
                      <a:r>
                        <a:rPr kumimoji="0" lang="en-US" sz="1400" b="0" i="0" u="none" strike="noStrike" cap="none" normalizeH="0" baseline="0" dirty="0" err="1" smtClean="0">
                          <a:ln>
                            <a:noFill/>
                          </a:ln>
                          <a:solidFill>
                            <a:schemeClr val="tx1"/>
                          </a:solidFill>
                          <a:effectLst>
                            <a:outerShdw blurRad="38100" dist="38100" dir="2700000" algn="tl">
                              <a:srgbClr val="000000"/>
                            </a:outerShdw>
                          </a:effectLst>
                          <a:latin typeface="Tahoma" pitchFamily="34" charset="0"/>
                        </a:rPr>
                        <a:t>ischium</a:t>
                      </a:r>
                      <a:r>
                        <a:rPr kumimoji="0" lang="en-US" sz="1400" b="0"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 </a:t>
                      </a:r>
                      <a:r>
                        <a:rPr kumimoji="0" lang="en-US" sz="1400" b="0" i="0" u="none" strike="noStrike" cap="none" normalizeH="0" baseline="0" dirty="0" err="1" smtClean="0">
                          <a:ln>
                            <a:noFill/>
                          </a:ln>
                          <a:solidFill>
                            <a:schemeClr val="tx1"/>
                          </a:solidFill>
                          <a:effectLst>
                            <a:outerShdw blurRad="38100" dist="38100" dir="2700000" algn="tl">
                              <a:srgbClr val="000000"/>
                            </a:outerShdw>
                          </a:effectLst>
                          <a:latin typeface="Tahoma" pitchFamily="34" charset="0"/>
                        </a:rPr>
                        <a:t>ischial</a:t>
                      </a:r>
                      <a:r>
                        <a:rPr kumimoji="0" lang="en-US" sz="1400" b="0"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 </a:t>
                      </a:r>
                      <a:r>
                        <a:rPr kumimoji="0" lang="en-US" sz="1400" b="0" i="0" u="none" strike="noStrike" cap="none" normalizeH="0" baseline="0" dirty="0" err="1" smtClean="0">
                          <a:ln>
                            <a:noFill/>
                          </a:ln>
                          <a:solidFill>
                            <a:schemeClr val="tx1"/>
                          </a:solidFill>
                          <a:effectLst>
                            <a:outerShdw blurRad="38100" dist="38100" dir="2700000" algn="tl">
                              <a:srgbClr val="000000"/>
                            </a:outerShdw>
                          </a:effectLst>
                          <a:latin typeface="Tahoma" pitchFamily="34" charset="0"/>
                        </a:rPr>
                        <a:t>tuberosity</a:t>
                      </a:r>
                      <a:endParaRPr kumimoji="0" lang="en-US" sz="1400" b="0" i="0" u="none" strike="noStrike" cap="none" normalizeH="0" baseline="0" dirty="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400" b="0"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Posterior surface of shaft of femur, adductor tubercle of femur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4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Adductor portion: obturator nerve</a:t>
                      </a:r>
                      <a:br>
                        <a:rPr kumimoji="0" lang="en-US" sz="14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br>
                      <a:r>
                        <a:rPr kumimoji="0" lang="en-US" sz="14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Hamstring portion: sciatic nerve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n-US" sz="1400" b="0" i="0" u="none" strike="noStrike" cap="none" normalizeH="0" baseline="0" dirty="0" smtClean="0">
                        <a:ln>
                          <a:noFill/>
                        </a:ln>
                        <a:solidFill>
                          <a:schemeClr val="tx1"/>
                        </a:solidFill>
                        <a:effectLst>
                          <a:outerShdw blurRad="38100" dist="38100" dir="2700000" algn="tl">
                            <a:srgbClr val="000000"/>
                          </a:outerShdw>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400" b="0"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Adducts thigh at hip joint and assists in lateral rotation; hamstring portion extends thigh at hip join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06099">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600" b="1" i="0" u="none" strike="noStrike" cap="none" normalizeH="0" baseline="0" dirty="0" err="1" smtClean="0">
                          <a:ln>
                            <a:noFill/>
                          </a:ln>
                          <a:solidFill>
                            <a:schemeClr val="tx1"/>
                          </a:solidFill>
                          <a:effectLst>
                            <a:outerShdw blurRad="38100" dist="38100" dir="2700000" algn="tl">
                              <a:srgbClr val="000000"/>
                            </a:outerShdw>
                          </a:effectLst>
                          <a:latin typeface="Tahoma" pitchFamily="34" charset="0"/>
                        </a:rPr>
                        <a:t>Obturator</a:t>
                      </a:r>
                      <a:r>
                        <a:rPr kumimoji="0" lang="en-US" sz="1600" b="1"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 </a:t>
                      </a:r>
                      <a:r>
                        <a:rPr kumimoji="0" lang="en-US" sz="1600" b="1" i="0" u="none" strike="noStrike" cap="none" normalizeH="0" baseline="0" dirty="0" err="1" smtClean="0">
                          <a:ln>
                            <a:noFill/>
                          </a:ln>
                          <a:solidFill>
                            <a:schemeClr val="tx1"/>
                          </a:solidFill>
                          <a:effectLst>
                            <a:outerShdw blurRad="38100" dist="38100" dir="2700000" algn="tl">
                              <a:srgbClr val="000000"/>
                            </a:outerShdw>
                          </a:effectLst>
                          <a:latin typeface="Tahoma" pitchFamily="34" charset="0"/>
                        </a:rPr>
                        <a:t>externus</a:t>
                      </a:r>
                      <a:r>
                        <a:rPr kumimoji="0" lang="en-US" sz="1600" b="0"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400" b="0"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Outer surface of </a:t>
                      </a:r>
                      <a:r>
                        <a:rPr kumimoji="0" lang="en-US" sz="1400" b="0" i="0" u="none" strike="noStrike" cap="none" normalizeH="0" baseline="0" dirty="0" err="1" smtClean="0">
                          <a:ln>
                            <a:noFill/>
                          </a:ln>
                          <a:solidFill>
                            <a:schemeClr val="tx1"/>
                          </a:solidFill>
                          <a:effectLst>
                            <a:outerShdw blurRad="38100" dist="38100" dir="2700000" algn="tl">
                              <a:srgbClr val="000000"/>
                            </a:outerShdw>
                          </a:effectLst>
                          <a:latin typeface="Tahoma" pitchFamily="34" charset="0"/>
                        </a:rPr>
                        <a:t>obturator</a:t>
                      </a:r>
                      <a:r>
                        <a:rPr kumimoji="0" lang="en-US" sz="1400" b="0"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 membrane and pubic and </a:t>
                      </a:r>
                      <a:r>
                        <a:rPr kumimoji="0" lang="en-US" sz="1400" b="0" i="0" u="none" strike="noStrike" cap="none" normalizeH="0" baseline="0" dirty="0" err="1" smtClean="0">
                          <a:ln>
                            <a:noFill/>
                          </a:ln>
                          <a:solidFill>
                            <a:schemeClr val="tx1"/>
                          </a:solidFill>
                          <a:effectLst>
                            <a:outerShdw blurRad="38100" dist="38100" dir="2700000" algn="tl">
                              <a:srgbClr val="000000"/>
                            </a:outerShdw>
                          </a:effectLst>
                          <a:latin typeface="Tahoma" pitchFamily="34" charset="0"/>
                        </a:rPr>
                        <a:t>ischial</a:t>
                      </a:r>
                      <a:r>
                        <a:rPr kumimoji="0" lang="en-US" sz="1400" b="0"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 </a:t>
                      </a:r>
                      <a:r>
                        <a:rPr kumimoji="0" lang="en-US" sz="1400" b="0" i="0" u="none" strike="noStrike" cap="none" normalizeH="0" baseline="0" dirty="0" err="1" smtClean="0">
                          <a:ln>
                            <a:noFill/>
                          </a:ln>
                          <a:solidFill>
                            <a:schemeClr val="tx1"/>
                          </a:solidFill>
                          <a:effectLst>
                            <a:outerShdw blurRad="38100" dist="38100" dir="2700000" algn="tl">
                              <a:srgbClr val="000000"/>
                            </a:outerShdw>
                          </a:effectLst>
                          <a:latin typeface="Tahoma" pitchFamily="34" charset="0"/>
                        </a:rPr>
                        <a:t>rami</a:t>
                      </a:r>
                      <a:endParaRPr kumimoji="0" lang="en-US" sz="1400" b="0" i="0" u="none" strike="noStrike" cap="none" normalizeH="0" baseline="0" dirty="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4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Medial surface of greater trochanter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400" b="0" i="0" u="none" strike="noStrike" cap="none" normalizeH="0" baseline="0" smtClean="0">
                          <a:ln>
                            <a:noFill/>
                          </a:ln>
                          <a:solidFill>
                            <a:schemeClr val="tx1"/>
                          </a:solidFill>
                          <a:effectLst>
                            <a:outerShdw blurRad="38100" dist="38100" dir="2700000" algn="tl">
                              <a:srgbClr val="000000"/>
                            </a:outerShdw>
                          </a:effectLst>
                          <a:latin typeface="Tahoma" pitchFamily="34" charset="0"/>
                        </a:rPr>
                        <a:t>Obturator nerve</a:t>
                      </a:r>
                      <a:endParaRPr kumimoji="0" lang="en-US" sz="2800" b="0" i="0" u="none" strike="noStrike" cap="none" normalizeH="0" baseline="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n-US" sz="2800" b="0" i="0" u="none" strike="noStrike" cap="none" normalizeH="0" baseline="0" dirty="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1400" b="0" i="0" u="none" strike="noStrike" cap="none" normalizeH="0" baseline="0" dirty="0" smtClean="0">
                          <a:ln>
                            <a:noFill/>
                          </a:ln>
                          <a:solidFill>
                            <a:schemeClr val="tx1"/>
                          </a:solidFill>
                          <a:effectLst>
                            <a:outerShdw blurRad="38100" dist="38100" dir="2700000" algn="tl">
                              <a:srgbClr val="000000"/>
                            </a:outerShdw>
                          </a:effectLst>
                          <a:latin typeface="Tahoma" pitchFamily="34" charset="0"/>
                        </a:rPr>
                        <a:t>Laterally rotates thigh at hip joint</a:t>
                      </a:r>
                      <a:endParaRPr kumimoji="0" lang="en-US" sz="2800" b="0" i="0" u="none" strike="noStrike" cap="none" normalizeH="0" baseline="0" dirty="0" smtClean="0">
                        <a:ln>
                          <a:noFill/>
                        </a:ln>
                        <a:solidFill>
                          <a:schemeClr val="tx1"/>
                        </a:solidFill>
                        <a:effectLst>
                          <a:outerShdw blurRad="38100" dist="38100" dir="2700000" algn="tl">
                            <a:srgbClr val="000000"/>
                          </a:outerShdw>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6438" name="Rectangle 54"/>
          <p:cNvSpPr>
            <a:spLocks noChangeArrowheads="1"/>
          </p:cNvSpPr>
          <p:nvPr/>
        </p:nvSpPr>
        <p:spPr bwMode="auto">
          <a:xfrm>
            <a:off x="0" y="-47625"/>
            <a:ext cx="8972550" cy="461963"/>
          </a:xfrm>
          <a:prstGeom prst="rect">
            <a:avLst/>
          </a:prstGeom>
          <a:noFill/>
          <a:ln w="9525">
            <a:noFill/>
            <a:miter lim="800000"/>
            <a:headEnd/>
            <a:tailEnd/>
          </a:ln>
        </p:spPr>
        <p:txBody>
          <a:bodyPr anchor="ctr">
            <a:spAutoFit/>
          </a:bodyPr>
          <a:lstStyle/>
          <a:p>
            <a:pPr algn="ctr" eaLnBrk="1" hangingPunct="1"/>
            <a:r>
              <a:rPr lang="en-US" sz="2400" b="1">
                <a:solidFill>
                  <a:srgbClr val="FF0000"/>
                </a:solidFill>
                <a:latin typeface="Arial" charset="0"/>
              </a:rPr>
              <a:t>Muscles of the Medial Fascial Compartment of the Thigh</a:t>
            </a:r>
            <a:r>
              <a:rPr lang="en-US" sz="2400">
                <a:solidFill>
                  <a:srgbClr val="FF0000"/>
                </a:solidFill>
                <a:latin typeface="Arial"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6438"/>
                                        </p:tgtEl>
                                        <p:attrNameLst>
                                          <p:attrName>style.visibility</p:attrName>
                                        </p:attrNameLst>
                                      </p:cBhvr>
                                      <p:to>
                                        <p:strVal val="visible"/>
                                      </p:to>
                                    </p:set>
                                    <p:anim calcmode="lin" valueType="num">
                                      <p:cBhvr>
                                        <p:cTn id="7" dur="500" fill="hold"/>
                                        <p:tgtEl>
                                          <p:spTgt spid="16438"/>
                                        </p:tgtEl>
                                        <p:attrNameLst>
                                          <p:attrName>ppt_w</p:attrName>
                                        </p:attrNameLst>
                                      </p:cBhvr>
                                      <p:tavLst>
                                        <p:tav tm="0">
                                          <p:val>
                                            <p:fltVal val="0"/>
                                          </p:val>
                                        </p:tav>
                                        <p:tav tm="100000">
                                          <p:val>
                                            <p:strVal val="#ppt_w"/>
                                          </p:val>
                                        </p:tav>
                                      </p:tavLst>
                                    </p:anim>
                                    <p:anim calcmode="lin" valueType="num">
                                      <p:cBhvr>
                                        <p:cTn id="8" dur="500" fill="hold"/>
                                        <p:tgtEl>
                                          <p:spTgt spid="16438"/>
                                        </p:tgtEl>
                                        <p:attrNameLst>
                                          <p:attrName>ppt_h</p:attrName>
                                        </p:attrNameLst>
                                      </p:cBhvr>
                                      <p:tavLst>
                                        <p:tav tm="0">
                                          <p:val>
                                            <p:fltVal val="0"/>
                                          </p:val>
                                        </p:tav>
                                        <p:tav tm="100000">
                                          <p:val>
                                            <p:strVal val="#ppt_h"/>
                                          </p:val>
                                        </p:tav>
                                      </p:tavLst>
                                    </p:anim>
                                    <p:animEffect transition="in" filter="fade">
                                      <p:cBhvr>
                                        <p:cTn id="9" dur="500"/>
                                        <p:tgtEl>
                                          <p:spTgt spid="1643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16455"/>
                                        </p:tgtEl>
                                        <p:attrNameLst>
                                          <p:attrName>style.visibility</p:attrName>
                                        </p:attrNameLst>
                                      </p:cBhvr>
                                      <p:to>
                                        <p:strVal val="visible"/>
                                      </p:to>
                                    </p:set>
                                    <p:anim calcmode="lin" valueType="num">
                                      <p:cBhvr>
                                        <p:cTn id="14" dur="500" fill="hold"/>
                                        <p:tgtEl>
                                          <p:spTgt spid="16455"/>
                                        </p:tgtEl>
                                        <p:attrNameLst>
                                          <p:attrName>ppt_w</p:attrName>
                                        </p:attrNameLst>
                                      </p:cBhvr>
                                      <p:tavLst>
                                        <p:tav tm="0">
                                          <p:val>
                                            <p:fltVal val="0"/>
                                          </p:val>
                                        </p:tav>
                                        <p:tav tm="100000">
                                          <p:val>
                                            <p:strVal val="#ppt_w"/>
                                          </p:val>
                                        </p:tav>
                                      </p:tavLst>
                                    </p:anim>
                                    <p:anim calcmode="lin" valueType="num">
                                      <p:cBhvr>
                                        <p:cTn id="15" dur="500" fill="hold"/>
                                        <p:tgtEl>
                                          <p:spTgt spid="16455"/>
                                        </p:tgtEl>
                                        <p:attrNameLst>
                                          <p:attrName>ppt_h</p:attrName>
                                        </p:attrNameLst>
                                      </p:cBhvr>
                                      <p:tavLst>
                                        <p:tav tm="0">
                                          <p:val>
                                            <p:fltVal val="0"/>
                                          </p:val>
                                        </p:tav>
                                        <p:tav tm="100000">
                                          <p:val>
                                            <p:strVal val="#ppt_h"/>
                                          </p:val>
                                        </p:tav>
                                      </p:tavLst>
                                    </p:anim>
                                    <p:animEffect transition="in" filter="fade">
                                      <p:cBhvr>
                                        <p:cTn id="16" dur="500"/>
                                        <p:tgtEl>
                                          <p:spTgt spid="164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3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عنصر نائب لرقم الشريحة 2"/>
          <p:cNvSpPr>
            <a:spLocks noGrp="1"/>
          </p:cNvSpPr>
          <p:nvPr>
            <p:ph type="sldNum" sz="quarter" idx="12"/>
          </p:nvPr>
        </p:nvSpPr>
        <p:spPr/>
        <p:txBody>
          <a:bodyPr/>
          <a:lstStyle/>
          <a:p>
            <a:pPr>
              <a:defRPr/>
            </a:pPr>
            <a:fld id="{20F626AA-E71A-496F-9760-674B182D221D}" type="slidenum">
              <a:rPr lang="ar-SA"/>
              <a:pPr>
                <a:defRPr/>
              </a:pPr>
              <a:t>36</a:t>
            </a:fld>
            <a:endParaRPr lang="en-US"/>
          </a:p>
        </p:txBody>
      </p:sp>
      <p:pic>
        <p:nvPicPr>
          <p:cNvPr id="44039" name="Picture 7"/>
          <p:cNvPicPr>
            <a:picLocks noChangeAspect="1" noChangeArrowheads="1"/>
          </p:cNvPicPr>
          <p:nvPr/>
        </p:nvPicPr>
        <p:blipFill>
          <a:blip r:embed="rId2" cstate="print"/>
          <a:srcRect/>
          <a:stretch>
            <a:fillRect/>
          </a:stretch>
        </p:blipFill>
        <p:spPr bwMode="auto">
          <a:xfrm>
            <a:off x="555625" y="420688"/>
            <a:ext cx="4224338" cy="5837237"/>
          </a:xfrm>
          <a:prstGeom prst="rect">
            <a:avLst/>
          </a:prstGeom>
          <a:noFill/>
          <a:ln w="9525">
            <a:noFill/>
            <a:miter lim="800000"/>
            <a:headEnd/>
            <a:tailEnd/>
          </a:ln>
        </p:spPr>
      </p:pic>
      <p:pic>
        <p:nvPicPr>
          <p:cNvPr id="44041" name="Picture 9"/>
          <p:cNvPicPr>
            <a:picLocks noChangeAspect="1" noChangeArrowheads="1"/>
          </p:cNvPicPr>
          <p:nvPr/>
        </p:nvPicPr>
        <p:blipFill>
          <a:blip r:embed="rId3" cstate="print"/>
          <a:srcRect/>
          <a:stretch>
            <a:fillRect/>
          </a:stretch>
        </p:blipFill>
        <p:spPr bwMode="auto">
          <a:xfrm>
            <a:off x="4926013" y="430213"/>
            <a:ext cx="3876675" cy="58134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4039"/>
                                        </p:tgtEl>
                                        <p:attrNameLst>
                                          <p:attrName>style.visibility</p:attrName>
                                        </p:attrNameLst>
                                      </p:cBhvr>
                                      <p:to>
                                        <p:strVal val="visible"/>
                                      </p:to>
                                    </p:set>
                                    <p:animEffect transition="in" filter="checkerboard(across)">
                                      <p:cBhvr>
                                        <p:cTn id="7" dur="500"/>
                                        <p:tgtEl>
                                          <p:spTgt spid="4403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4041"/>
                                        </p:tgtEl>
                                        <p:attrNameLst>
                                          <p:attrName>style.visibility</p:attrName>
                                        </p:attrNameLst>
                                      </p:cBhvr>
                                      <p:to>
                                        <p:strVal val="visible"/>
                                      </p:to>
                                    </p:set>
                                    <p:animEffect transition="in" filter="checkerboard(across)">
                                      <p:cBhvr>
                                        <p:cTn id="12" dur="500"/>
                                        <p:tgtEl>
                                          <p:spTgt spid="440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024A070-25BB-45B9-BC07-DE5C3A944B1B}" type="slidenum">
              <a:rPr lang="ar-SA"/>
              <a:pPr>
                <a:defRPr/>
              </a:pPr>
              <a:t>37</a:t>
            </a:fld>
            <a:endParaRPr lang="en-US"/>
          </a:p>
        </p:txBody>
      </p:sp>
      <p:pic>
        <p:nvPicPr>
          <p:cNvPr id="4" name="Picture 10"/>
          <p:cNvPicPr>
            <a:picLocks noChangeAspect="1" noChangeArrowheads="1"/>
          </p:cNvPicPr>
          <p:nvPr/>
        </p:nvPicPr>
        <p:blipFill>
          <a:blip r:embed="rId2" cstate="print"/>
          <a:srcRect/>
          <a:stretch>
            <a:fillRect/>
          </a:stretch>
        </p:blipFill>
        <p:spPr bwMode="auto">
          <a:xfrm>
            <a:off x="898525" y="815975"/>
            <a:ext cx="7277100" cy="5613400"/>
          </a:xfrm>
          <a:prstGeom prst="rect">
            <a:avLst/>
          </a:prstGeom>
          <a:noFill/>
          <a:ln w="9525">
            <a:noFill/>
            <a:miter lim="800000"/>
            <a:headEnd/>
            <a:tailEnd/>
          </a:ln>
        </p:spPr>
      </p:pic>
      <p:sp>
        <p:nvSpPr>
          <p:cNvPr id="37892" name="TextBox 4"/>
          <p:cNvSpPr txBox="1">
            <a:spLocks noChangeArrowheads="1"/>
          </p:cNvSpPr>
          <p:nvPr/>
        </p:nvSpPr>
        <p:spPr bwMode="auto">
          <a:xfrm>
            <a:off x="3389313" y="207963"/>
            <a:ext cx="4084637" cy="461962"/>
          </a:xfrm>
          <a:prstGeom prst="rect">
            <a:avLst/>
          </a:prstGeom>
          <a:noFill/>
          <a:ln w="9525">
            <a:noFill/>
            <a:miter lim="800000"/>
            <a:headEnd/>
            <a:tailEnd/>
          </a:ln>
        </p:spPr>
        <p:txBody>
          <a:bodyPr>
            <a:spAutoFit/>
          </a:bodyPr>
          <a:lstStyle/>
          <a:p>
            <a:r>
              <a:rPr lang="en-US" sz="2400" b="1">
                <a:solidFill>
                  <a:srgbClr val="7030A0"/>
                </a:solidFill>
                <a:latin typeface="Arial Black" pitchFamily="34" charset="0"/>
              </a:rPr>
              <a:t>POSTERIOR VIEW</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9CEDC83-6975-4533-B7B2-E6E9EABB6AAF}" type="slidenum">
              <a:rPr lang="ar-SA"/>
              <a:pPr>
                <a:defRPr/>
              </a:pPr>
              <a:t>38</a:t>
            </a:fld>
            <a:endParaRPr lang="en-US"/>
          </a:p>
        </p:txBody>
      </p:sp>
      <p:pic>
        <p:nvPicPr>
          <p:cNvPr id="4" name="Picture 12"/>
          <p:cNvPicPr>
            <a:picLocks noChangeAspect="1" noChangeArrowheads="1"/>
          </p:cNvPicPr>
          <p:nvPr/>
        </p:nvPicPr>
        <p:blipFill>
          <a:blip r:embed="rId2" cstate="print"/>
          <a:srcRect/>
          <a:stretch>
            <a:fillRect/>
          </a:stretch>
        </p:blipFill>
        <p:spPr bwMode="auto">
          <a:xfrm>
            <a:off x="1125538" y="658813"/>
            <a:ext cx="6835775" cy="5984875"/>
          </a:xfrm>
          <a:prstGeom prst="rect">
            <a:avLst/>
          </a:prstGeom>
          <a:noFill/>
          <a:ln w="9525">
            <a:noFill/>
            <a:miter lim="800000"/>
            <a:headEnd/>
            <a:tailEnd/>
          </a:ln>
        </p:spPr>
      </p:pic>
      <p:sp>
        <p:nvSpPr>
          <p:cNvPr id="5" name="Text Box 13"/>
          <p:cNvSpPr txBox="1">
            <a:spLocks noChangeArrowheads="1"/>
          </p:cNvSpPr>
          <p:nvPr/>
        </p:nvSpPr>
        <p:spPr bwMode="auto">
          <a:xfrm>
            <a:off x="1944688" y="231775"/>
            <a:ext cx="2687637" cy="369888"/>
          </a:xfrm>
          <a:prstGeom prst="rect">
            <a:avLst/>
          </a:prstGeom>
          <a:noFill/>
          <a:ln w="9525">
            <a:noFill/>
            <a:miter lim="800000"/>
            <a:headEnd/>
            <a:tailEnd/>
          </a:ln>
        </p:spPr>
        <p:txBody>
          <a:bodyPr>
            <a:spAutoFit/>
          </a:bodyPr>
          <a:lstStyle/>
          <a:p>
            <a:r>
              <a:rPr lang="en-US" b="1"/>
              <a:t>ANTERIOR VIEW</a:t>
            </a:r>
          </a:p>
        </p:txBody>
      </p:sp>
      <p:sp>
        <p:nvSpPr>
          <p:cNvPr id="6" name="Text Box 14"/>
          <p:cNvSpPr txBox="1">
            <a:spLocks noChangeArrowheads="1"/>
          </p:cNvSpPr>
          <p:nvPr/>
        </p:nvSpPr>
        <p:spPr bwMode="auto">
          <a:xfrm>
            <a:off x="4803775" y="231775"/>
            <a:ext cx="2279650" cy="369888"/>
          </a:xfrm>
          <a:prstGeom prst="rect">
            <a:avLst/>
          </a:prstGeom>
          <a:noFill/>
          <a:ln w="9525">
            <a:noFill/>
            <a:miter lim="800000"/>
            <a:headEnd/>
            <a:tailEnd/>
          </a:ln>
        </p:spPr>
        <p:txBody>
          <a:bodyPr>
            <a:spAutoFit/>
          </a:bodyPr>
          <a:lstStyle/>
          <a:p>
            <a:r>
              <a:rPr lang="en-US" b="1"/>
              <a:t>POSTERIOR VIEW</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6C9EE12-D622-4A06-94E9-0F155C83E47D}" type="slidenum">
              <a:rPr lang="ar-SA"/>
              <a:pPr>
                <a:defRPr/>
              </a:pPr>
              <a:t>39</a:t>
            </a:fld>
            <a:endParaRPr lang="en-US"/>
          </a:p>
        </p:txBody>
      </p:sp>
      <p:pic>
        <p:nvPicPr>
          <p:cNvPr id="4" name="Picture 15"/>
          <p:cNvPicPr>
            <a:picLocks noChangeAspect="1" noChangeArrowheads="1"/>
          </p:cNvPicPr>
          <p:nvPr/>
        </p:nvPicPr>
        <p:blipFill>
          <a:blip r:embed="rId2" cstate="print"/>
          <a:srcRect/>
          <a:stretch>
            <a:fillRect/>
          </a:stretch>
        </p:blipFill>
        <p:spPr bwMode="auto">
          <a:xfrm>
            <a:off x="1057275" y="742950"/>
            <a:ext cx="6343650" cy="5965825"/>
          </a:xfrm>
          <a:prstGeom prst="rect">
            <a:avLst/>
          </a:prstGeom>
          <a:noFill/>
          <a:ln w="9525">
            <a:noFill/>
            <a:miter lim="800000"/>
            <a:headEnd/>
            <a:tailEnd/>
          </a:ln>
        </p:spPr>
      </p:pic>
      <p:sp>
        <p:nvSpPr>
          <p:cNvPr id="5" name="Text Box 16"/>
          <p:cNvSpPr txBox="1">
            <a:spLocks noChangeArrowheads="1"/>
          </p:cNvSpPr>
          <p:nvPr/>
        </p:nvSpPr>
        <p:spPr bwMode="auto">
          <a:xfrm>
            <a:off x="4546600" y="898525"/>
            <a:ext cx="2146300" cy="369888"/>
          </a:xfrm>
          <a:prstGeom prst="rect">
            <a:avLst/>
          </a:prstGeom>
          <a:noFill/>
          <a:ln w="9525">
            <a:noFill/>
            <a:miter lim="800000"/>
            <a:headEnd/>
            <a:tailEnd/>
          </a:ln>
        </p:spPr>
        <p:txBody>
          <a:bodyPr wrap="none">
            <a:spAutoFit/>
          </a:bodyPr>
          <a:lstStyle/>
          <a:p>
            <a:r>
              <a:rPr lang="en-US" b="1">
                <a:solidFill>
                  <a:schemeClr val="accent2"/>
                </a:solidFill>
              </a:rPr>
              <a:t>ANTERIOR VIEW</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extLst>
          </p:cNvPr>
          <p:cNvSpPr>
            <a:spLocks noGrp="1"/>
          </p:cNvSpPr>
          <p:nvPr>
            <p:ph idx="1"/>
          </p:nvPr>
        </p:nvSpPr>
        <p:spPr>
          <a:xfrm>
            <a:off x="179388" y="1122218"/>
            <a:ext cx="4558867" cy="5308745"/>
          </a:xfrm>
        </p:spPr>
        <p:txBody>
          <a:bodyPr>
            <a:noAutofit/>
          </a:bodyPr>
          <a:lstStyle/>
          <a:p>
            <a:pPr algn="just">
              <a:spcBef>
                <a:spcPts val="0"/>
              </a:spcBef>
              <a:defRPr/>
            </a:pPr>
            <a:r>
              <a:rPr lang="en-IN" dirty="0">
                <a:latin typeface="Arial" panose="020B0604020202020204" pitchFamily="34" charset="0"/>
                <a:ea typeface="Calibri" panose="020F0502020204030204" pitchFamily="34" charset="0"/>
                <a:cs typeface="Arial" panose="020B0604020202020204" pitchFamily="34" charset="0"/>
              </a:rPr>
              <a:t>Triangular muscle</a:t>
            </a:r>
          </a:p>
          <a:p>
            <a:pPr algn="just">
              <a:spcBef>
                <a:spcPts val="0"/>
              </a:spcBef>
              <a:defRPr/>
            </a:pPr>
            <a:r>
              <a:rPr lang="en-IN" dirty="0">
                <a:latin typeface="Arial" panose="020B0604020202020204" pitchFamily="34" charset="0"/>
                <a:ea typeface="Calibri" panose="020F0502020204030204" pitchFamily="34" charset="0"/>
                <a:cs typeface="Arial" panose="020B0604020202020204" pitchFamily="34" charset="0"/>
              </a:rPr>
              <a:t>Forms medial part of floor of femoral triangle Adductor longus and pectineus lie in same plane </a:t>
            </a:r>
            <a:endParaRPr lang="en-US" dirty="0">
              <a:latin typeface="Arial" panose="020B0604020202020204" pitchFamily="34" charset="0"/>
              <a:ea typeface="Calibri" panose="020F0502020204030204" pitchFamily="34" charset="0"/>
              <a:cs typeface="Arial" panose="020B0604020202020204" pitchFamily="34" charset="0"/>
            </a:endParaRPr>
          </a:p>
          <a:p>
            <a:pPr marL="0" indent="0" algn="just">
              <a:spcBef>
                <a:spcPts val="0"/>
              </a:spcBef>
              <a:buFont typeface="Wingdings 2" pitchFamily="18" charset="2"/>
              <a:buNone/>
              <a:defRPr/>
            </a:pPr>
            <a:r>
              <a:rPr lang="en-IN" sz="3200" b="1" dirty="0">
                <a:solidFill>
                  <a:srgbClr val="669900"/>
                </a:solidFill>
                <a:latin typeface="Arial" panose="020B0604020202020204" pitchFamily="34" charset="0"/>
                <a:ea typeface="Calibri" panose="020F0502020204030204" pitchFamily="34" charset="0"/>
                <a:cs typeface="Arial" panose="020B0604020202020204" pitchFamily="34" charset="0"/>
              </a:rPr>
              <a:t>Origin</a:t>
            </a:r>
            <a:endParaRPr lang="en-GB" sz="3200" b="1" dirty="0">
              <a:solidFill>
                <a:srgbClr val="669900"/>
              </a:solidFill>
              <a:latin typeface="Arial" panose="020B0604020202020204" pitchFamily="34" charset="0"/>
              <a:ea typeface="Calibri" panose="020F0502020204030204" pitchFamily="34" charset="0"/>
              <a:cs typeface="Arial" panose="020B0604020202020204" pitchFamily="34" charset="0"/>
            </a:endParaRPr>
          </a:p>
          <a:p>
            <a:pPr algn="just">
              <a:spcBef>
                <a:spcPts val="0"/>
              </a:spcBef>
              <a:defRPr/>
            </a:pPr>
            <a:r>
              <a:rPr lang="en-IN" dirty="0">
                <a:latin typeface="Arial" panose="020B0604020202020204" pitchFamily="34" charset="0"/>
                <a:ea typeface="Calibri" panose="020F0502020204030204" pitchFamily="34" charset="0"/>
                <a:cs typeface="Arial" panose="020B0604020202020204" pitchFamily="34" charset="0"/>
              </a:rPr>
              <a:t>Originates as rounded tendon from front of </a:t>
            </a:r>
            <a:r>
              <a:rPr lang="en-IN" dirty="0">
                <a:solidFill>
                  <a:srgbClr val="FF0000"/>
                </a:solidFill>
                <a:latin typeface="Arial" panose="020B0604020202020204" pitchFamily="34" charset="0"/>
                <a:ea typeface="Calibri" panose="020F0502020204030204" pitchFamily="34" charset="0"/>
                <a:cs typeface="Arial" panose="020B0604020202020204" pitchFamily="34" charset="0"/>
              </a:rPr>
              <a:t>body of pubis </a:t>
            </a:r>
            <a:r>
              <a:rPr lang="en-IN" dirty="0">
                <a:latin typeface="Arial" panose="020B0604020202020204" pitchFamily="34" charset="0"/>
                <a:ea typeface="Calibri" panose="020F0502020204030204" pitchFamily="34" charset="0"/>
                <a:cs typeface="Arial" panose="020B0604020202020204" pitchFamily="34" charset="0"/>
              </a:rPr>
              <a:t>in angle between pubic crest and symphysis pubis</a:t>
            </a:r>
            <a:endParaRPr lang="en-GB" dirty="0">
              <a:latin typeface="Arial" panose="020B0604020202020204" pitchFamily="34" charset="0"/>
              <a:ea typeface="Calibri" panose="020F0502020204030204" pitchFamily="34" charset="0"/>
              <a:cs typeface="Arial" panose="020B0604020202020204" pitchFamily="34" charset="0"/>
            </a:endParaRPr>
          </a:p>
        </p:txBody>
      </p:sp>
      <p:sp>
        <p:nvSpPr>
          <p:cNvPr id="8195" name="TextBox 3"/>
          <p:cNvSpPr txBox="1">
            <a:spLocks noChangeArrowheads="1"/>
          </p:cNvSpPr>
          <p:nvPr/>
        </p:nvSpPr>
        <p:spPr bwMode="auto">
          <a:xfrm>
            <a:off x="1052945" y="346363"/>
            <a:ext cx="6470073" cy="707886"/>
          </a:xfrm>
          <a:prstGeom prst="rect">
            <a:avLst/>
          </a:prstGeom>
          <a:noFill/>
          <a:ln w="9525">
            <a:noFill/>
            <a:miter lim="800000"/>
            <a:headEnd/>
            <a:tailEnd/>
          </a:ln>
        </p:spPr>
        <p:txBody>
          <a:bodyPr wrap="square">
            <a:spAutoFit/>
          </a:bodyPr>
          <a:lstStyle/>
          <a:p>
            <a:pPr algn="just" eaLnBrk="1" hangingPunct="1">
              <a:buFont typeface="Arial" charset="0"/>
              <a:buNone/>
            </a:pPr>
            <a:r>
              <a:rPr lang="en-US" sz="4000" b="1" dirty="0" smtClean="0">
                <a:solidFill>
                  <a:srgbClr val="0000FF"/>
                </a:solidFill>
                <a:latin typeface="Arial Rounded MT Bold" pitchFamily="34" charset="0"/>
                <a:cs typeface="Calibri" pitchFamily="34" charset="0"/>
              </a:rPr>
              <a:t>1. ADDUCTOR  LONGUS</a:t>
            </a:r>
            <a:endParaRPr lang="en-GB" sz="4000" dirty="0">
              <a:solidFill>
                <a:srgbClr val="0000FF"/>
              </a:solidFill>
              <a:latin typeface="Arial Rounded MT Bold" pitchFamily="34" charset="0"/>
              <a:cs typeface="Calibri" pitchFamily="34" charset="0"/>
            </a:endParaRPr>
          </a:p>
        </p:txBody>
      </p:sp>
      <p:pic>
        <p:nvPicPr>
          <p:cNvPr id="3075" name="Picture 3" descr="D:\Dr PRAVEEN  ANATOMY COMPLETE\PRAVEENS ANATOMY WORLD 3.3.2024\PRAVEENS ANATOMY WORLD 22.7.2025\1. ATLAS\2. GROSS ANATOMY\2. LOWER LIMB\2. Medial side of Thigh\3. muscles-of-medial-compartment-of-thigh-pkk.jpg"/>
          <p:cNvPicPr>
            <a:picLocks noChangeAspect="1" noChangeArrowheads="1"/>
          </p:cNvPicPr>
          <p:nvPr/>
        </p:nvPicPr>
        <p:blipFill>
          <a:blip r:embed="rId2" cstate="print"/>
          <a:srcRect/>
          <a:stretch>
            <a:fillRect/>
          </a:stretch>
        </p:blipFill>
        <p:spPr bwMode="auto">
          <a:xfrm>
            <a:off x="5417126" y="1031195"/>
            <a:ext cx="3726873" cy="5826805"/>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extLst>
          </p:cNvPr>
          <p:cNvSpPr>
            <a:spLocks noGrp="1"/>
          </p:cNvSpPr>
          <p:nvPr>
            <p:ph idx="1"/>
          </p:nvPr>
        </p:nvSpPr>
        <p:spPr>
          <a:xfrm>
            <a:off x="225425" y="1136073"/>
            <a:ext cx="5150139" cy="5413952"/>
          </a:xfrm>
        </p:spPr>
        <p:txBody>
          <a:bodyPr>
            <a:noAutofit/>
          </a:bodyPr>
          <a:lstStyle/>
          <a:p>
            <a:pPr>
              <a:spcBef>
                <a:spcPts val="0"/>
              </a:spcBef>
              <a:defRPr/>
            </a:pPr>
            <a:r>
              <a:rPr lang="en-IN" dirty="0">
                <a:latin typeface="Arial" panose="020B0604020202020204" pitchFamily="34" charset="0"/>
                <a:ea typeface="Calibri" panose="020F0502020204030204" pitchFamily="34" charset="0"/>
                <a:cs typeface="Arial" panose="020B0604020202020204" pitchFamily="34" charset="0"/>
              </a:rPr>
              <a:t>Main nerve of adductor compartment of thigh</a:t>
            </a:r>
          </a:p>
          <a:p>
            <a:pPr>
              <a:spcBef>
                <a:spcPts val="0"/>
              </a:spcBef>
              <a:defRPr/>
            </a:pPr>
            <a:endParaRPr lang="en-IN" dirty="0">
              <a:latin typeface="Arial" panose="020B0604020202020204" pitchFamily="34" charset="0"/>
              <a:ea typeface="Calibri" panose="020F0502020204030204" pitchFamily="34" charset="0"/>
              <a:cs typeface="Arial" panose="020B0604020202020204" pitchFamily="34" charset="0"/>
            </a:endParaRPr>
          </a:p>
          <a:p>
            <a:pPr>
              <a:spcBef>
                <a:spcPts val="0"/>
              </a:spcBef>
              <a:defRPr/>
            </a:pPr>
            <a:r>
              <a:rPr lang="en-IN" b="1" dirty="0">
                <a:solidFill>
                  <a:srgbClr val="7030A0"/>
                </a:solidFill>
                <a:latin typeface="Arial" panose="020B0604020202020204" pitchFamily="34" charset="0"/>
                <a:ea typeface="Calibri" panose="020F0502020204030204" pitchFamily="34" charset="0"/>
                <a:cs typeface="Arial" panose="020B0604020202020204" pitchFamily="34" charset="0"/>
              </a:rPr>
              <a:t>Formation</a:t>
            </a:r>
            <a:endParaRPr lang="en-GB" dirty="0">
              <a:latin typeface="Arial" panose="020B0604020202020204" pitchFamily="34" charset="0"/>
              <a:ea typeface="Calibri" panose="020F0502020204030204" pitchFamily="34" charset="0"/>
              <a:cs typeface="Arial" panose="020B0604020202020204" pitchFamily="34" charset="0"/>
            </a:endParaRPr>
          </a:p>
          <a:p>
            <a:pPr>
              <a:spcBef>
                <a:spcPts val="0"/>
              </a:spcBef>
              <a:defRPr/>
            </a:pPr>
            <a:r>
              <a:rPr lang="en-IN" dirty="0">
                <a:latin typeface="Arial" panose="020B0604020202020204" pitchFamily="34" charset="0"/>
                <a:ea typeface="Calibri" panose="020F0502020204030204" pitchFamily="34" charset="0"/>
                <a:cs typeface="Arial" panose="020B0604020202020204" pitchFamily="34" charset="0"/>
              </a:rPr>
              <a:t>Branch of lumbar plexus</a:t>
            </a:r>
          </a:p>
          <a:p>
            <a:pPr>
              <a:spcBef>
                <a:spcPts val="0"/>
              </a:spcBef>
              <a:defRPr/>
            </a:pPr>
            <a:r>
              <a:rPr lang="en-IN" dirty="0">
                <a:latin typeface="Arial" panose="020B0604020202020204" pitchFamily="34" charset="0"/>
                <a:ea typeface="Calibri" panose="020F0502020204030204" pitchFamily="34" charset="0"/>
                <a:cs typeface="Arial" panose="020B0604020202020204" pitchFamily="34" charset="0"/>
              </a:rPr>
              <a:t>Formed by ventral divisions of anterior primary rami of L2, L3 and L4 spinal nerves</a:t>
            </a:r>
            <a:endParaRPr lang="en-GB" dirty="0">
              <a:latin typeface="Arial" panose="020B0604020202020204" pitchFamily="34" charset="0"/>
              <a:ea typeface="Calibri" panose="020F0502020204030204" pitchFamily="34" charset="0"/>
              <a:cs typeface="Arial" panose="020B0604020202020204" pitchFamily="34" charset="0"/>
            </a:endParaRPr>
          </a:p>
          <a:p>
            <a:pPr marL="0" indent="0">
              <a:spcBef>
                <a:spcPts val="1200"/>
              </a:spcBef>
              <a:spcAft>
                <a:spcPts val="1200"/>
              </a:spcAft>
              <a:buFont typeface="Wingdings 2" pitchFamily="18" charset="2"/>
              <a:buNone/>
              <a:defRPr/>
            </a:pPr>
            <a:r>
              <a:rPr lang="en-IN" b="1" dirty="0">
                <a:solidFill>
                  <a:srgbClr val="7030A0"/>
                </a:solidFill>
                <a:latin typeface="Arial" panose="020B0604020202020204" pitchFamily="34" charset="0"/>
                <a:ea typeface="Calibri" panose="020F0502020204030204" pitchFamily="34" charset="0"/>
                <a:cs typeface="Arial" panose="020B0604020202020204" pitchFamily="34" charset="0"/>
              </a:rPr>
              <a:t>Root value</a:t>
            </a:r>
            <a:endParaRPr lang="en-GB" dirty="0">
              <a:latin typeface="Arial" panose="020B0604020202020204" pitchFamily="34" charset="0"/>
              <a:ea typeface="Calibri" panose="020F0502020204030204" pitchFamily="34" charset="0"/>
              <a:cs typeface="Arial" panose="020B0604020202020204" pitchFamily="34" charset="0"/>
            </a:endParaRPr>
          </a:p>
          <a:p>
            <a:pPr>
              <a:spcBef>
                <a:spcPts val="0"/>
              </a:spcBef>
              <a:defRPr/>
            </a:pPr>
            <a:r>
              <a:rPr lang="en-IN" dirty="0">
                <a:latin typeface="Arial" panose="020B0604020202020204" pitchFamily="34" charset="0"/>
                <a:ea typeface="Calibri" panose="020F0502020204030204" pitchFamily="34" charset="0"/>
                <a:cs typeface="Arial" panose="020B0604020202020204" pitchFamily="34" charset="0"/>
              </a:rPr>
              <a:t>L2, L3, L4</a:t>
            </a:r>
            <a:endParaRPr lang="en-GB" dirty="0">
              <a:latin typeface="Arial" panose="020B0604020202020204" pitchFamily="34" charset="0"/>
              <a:ea typeface="Calibri" panose="020F0502020204030204" pitchFamily="34" charset="0"/>
              <a:cs typeface="Arial" panose="020B0604020202020204" pitchFamily="34" charset="0"/>
            </a:endParaRPr>
          </a:p>
          <a:p>
            <a:pPr>
              <a:defRPr/>
            </a:pPr>
            <a:endParaRPr lang="en-GB" sz="2400" dirty="0">
              <a:latin typeface="Arial" panose="020B0604020202020204" pitchFamily="34" charset="0"/>
              <a:ea typeface="Calibri" panose="020F0502020204030204" pitchFamily="34" charset="0"/>
              <a:cs typeface="Arial" panose="020B0604020202020204" pitchFamily="34" charset="0"/>
            </a:endParaRPr>
          </a:p>
        </p:txBody>
      </p:sp>
      <p:pic>
        <p:nvPicPr>
          <p:cNvPr id="40963" name="Picture 4"/>
          <p:cNvPicPr>
            <a:picLocks noChangeAspect="1"/>
          </p:cNvPicPr>
          <p:nvPr/>
        </p:nvPicPr>
        <p:blipFill>
          <a:blip r:embed="rId2" cstate="print"/>
          <a:srcRect/>
          <a:stretch>
            <a:fillRect/>
          </a:stretch>
        </p:blipFill>
        <p:spPr bwMode="auto">
          <a:xfrm>
            <a:off x="5361709" y="536575"/>
            <a:ext cx="3616035" cy="6847898"/>
          </a:xfrm>
          <a:prstGeom prst="rect">
            <a:avLst/>
          </a:prstGeom>
          <a:noFill/>
          <a:ln w="9525">
            <a:noFill/>
            <a:miter lim="800000"/>
            <a:headEnd/>
            <a:tailEnd/>
          </a:ln>
        </p:spPr>
      </p:pic>
      <p:sp>
        <p:nvSpPr>
          <p:cNvPr id="40964" name="TextBox 3"/>
          <p:cNvSpPr txBox="1">
            <a:spLocks noChangeArrowheads="1"/>
          </p:cNvSpPr>
          <p:nvPr/>
        </p:nvSpPr>
        <p:spPr bwMode="auto">
          <a:xfrm>
            <a:off x="387928" y="387927"/>
            <a:ext cx="5858886" cy="707886"/>
          </a:xfrm>
          <a:prstGeom prst="rect">
            <a:avLst/>
          </a:prstGeom>
          <a:noFill/>
          <a:ln w="9525">
            <a:noFill/>
            <a:miter lim="800000"/>
            <a:headEnd/>
            <a:tailEnd/>
          </a:ln>
        </p:spPr>
        <p:txBody>
          <a:bodyPr wrap="square">
            <a:spAutoFit/>
          </a:bodyPr>
          <a:lstStyle/>
          <a:p>
            <a:pPr algn="just" eaLnBrk="1" hangingPunct="1">
              <a:buFont typeface="Arial" charset="0"/>
              <a:buNone/>
            </a:pPr>
            <a:r>
              <a:rPr lang="en-US" sz="4000" b="1" dirty="0">
                <a:solidFill>
                  <a:srgbClr val="FF0000"/>
                </a:solidFill>
                <a:latin typeface="Algerian" pitchFamily="82" charset="0"/>
                <a:cs typeface="Calibri" pitchFamily="34" charset="0"/>
              </a:rPr>
              <a:t>OBTURATOR  NERVE</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extLst>
          </p:cNvPr>
          <p:cNvSpPr>
            <a:spLocks noGrp="1"/>
          </p:cNvSpPr>
          <p:nvPr>
            <p:ph idx="1"/>
          </p:nvPr>
        </p:nvSpPr>
        <p:spPr>
          <a:xfrm>
            <a:off x="239714" y="687388"/>
            <a:ext cx="5745450" cy="5899150"/>
          </a:xfrm>
        </p:spPr>
        <p:txBody>
          <a:bodyPr>
            <a:noAutofit/>
          </a:bodyPr>
          <a:lstStyle/>
          <a:p>
            <a:pPr marL="0" indent="0" algn="just">
              <a:lnSpc>
                <a:spcPct val="115000"/>
              </a:lnSpc>
              <a:spcBef>
                <a:spcPts val="0"/>
              </a:spcBef>
              <a:buFont typeface="Wingdings 2" pitchFamily="18" charset="2"/>
              <a:buNone/>
              <a:defRPr/>
            </a:pPr>
            <a:r>
              <a:rPr lang="en-IN" b="1" dirty="0">
                <a:solidFill>
                  <a:srgbClr val="FF00FF"/>
                </a:solidFill>
                <a:latin typeface="Arial" panose="020B0604020202020204" pitchFamily="34" charset="0"/>
                <a:ea typeface="Calibri" panose="020F0502020204030204" pitchFamily="34" charset="0"/>
                <a:cs typeface="Arial" panose="020B0604020202020204" pitchFamily="34" charset="0"/>
              </a:rPr>
              <a:t>Course</a:t>
            </a:r>
            <a:endParaRPr lang="en-GB" b="1" dirty="0">
              <a:solidFill>
                <a:srgbClr val="FF00FF"/>
              </a:solidFill>
              <a:latin typeface="Arial" panose="020B0604020202020204" pitchFamily="34" charset="0"/>
              <a:ea typeface="Calibri" panose="020F0502020204030204" pitchFamily="34" charset="0"/>
              <a:cs typeface="Arial" panose="020B0604020202020204" pitchFamily="34" charset="0"/>
            </a:endParaRPr>
          </a:p>
          <a:p>
            <a:pPr algn="just">
              <a:lnSpc>
                <a:spcPct val="115000"/>
              </a:lnSpc>
              <a:spcBef>
                <a:spcPts val="0"/>
              </a:spcBef>
              <a:defRPr/>
            </a:pPr>
            <a:r>
              <a:rPr lang="en-IN" sz="2400" dirty="0">
                <a:solidFill>
                  <a:srgbClr val="00B050"/>
                </a:solidFill>
                <a:latin typeface="Arial" panose="020B0604020202020204" pitchFamily="34" charset="0"/>
                <a:ea typeface="Calibri" panose="020F0502020204030204" pitchFamily="34" charset="0"/>
                <a:cs typeface="Arial" panose="020B0604020202020204" pitchFamily="34" charset="0"/>
              </a:rPr>
              <a:t>In pelvic cavity</a:t>
            </a:r>
            <a:endParaRPr lang="en-GB" sz="2400" dirty="0">
              <a:solidFill>
                <a:srgbClr val="00B050"/>
              </a:solidFill>
              <a:latin typeface="Arial" panose="020B0604020202020204" pitchFamily="34" charset="0"/>
              <a:ea typeface="Calibri" panose="020F0502020204030204" pitchFamily="34" charset="0"/>
              <a:cs typeface="Arial" panose="020B0604020202020204" pitchFamily="34" charset="0"/>
            </a:endParaRPr>
          </a:p>
          <a:p>
            <a:pPr lvl="1" algn="just">
              <a:lnSpc>
                <a:spcPct val="115000"/>
              </a:lnSpc>
              <a:spcBef>
                <a:spcPts val="0"/>
              </a:spcBef>
              <a:defRPr/>
            </a:pPr>
            <a:r>
              <a:rPr lang="en-IN" dirty="0">
                <a:latin typeface="Arial" panose="020B0604020202020204" pitchFamily="34" charset="0"/>
                <a:ea typeface="Calibri" panose="020F0502020204030204" pitchFamily="34" charset="0"/>
                <a:cs typeface="Arial" panose="020B0604020202020204" pitchFamily="34" charset="0"/>
              </a:rPr>
              <a:t>Proximal (upper) part of nerve lies in abdominal and pelvic cavity</a:t>
            </a:r>
          </a:p>
          <a:p>
            <a:pPr lvl="1" algn="just">
              <a:lnSpc>
                <a:spcPct val="115000"/>
              </a:lnSpc>
              <a:spcBef>
                <a:spcPts val="0"/>
              </a:spcBef>
              <a:defRPr/>
            </a:pPr>
            <a:r>
              <a:rPr lang="en-IN" dirty="0">
                <a:latin typeface="Arial" panose="020B0604020202020204" pitchFamily="34" charset="0"/>
                <a:ea typeface="Calibri" panose="020F0502020204030204" pitchFamily="34" charset="0"/>
                <a:cs typeface="Arial" panose="020B0604020202020204" pitchFamily="34" charset="0"/>
              </a:rPr>
              <a:t>Emerges out through medial border of psoas major muscle and passes downward behind common iliac arteries</a:t>
            </a:r>
            <a:endParaRPr lang="en-GB" dirty="0">
              <a:latin typeface="Arial" panose="020B0604020202020204" pitchFamily="34" charset="0"/>
              <a:ea typeface="Calibri" panose="020F0502020204030204" pitchFamily="34" charset="0"/>
              <a:cs typeface="Arial" panose="020B0604020202020204" pitchFamily="34" charset="0"/>
            </a:endParaRPr>
          </a:p>
          <a:p>
            <a:pPr algn="just">
              <a:lnSpc>
                <a:spcPct val="115000"/>
              </a:lnSpc>
              <a:spcBef>
                <a:spcPts val="0"/>
              </a:spcBef>
              <a:defRPr/>
            </a:pPr>
            <a:r>
              <a:rPr lang="en-IN" sz="2400" dirty="0">
                <a:solidFill>
                  <a:srgbClr val="00B050"/>
                </a:solidFill>
                <a:latin typeface="Arial" panose="020B0604020202020204" pitchFamily="34" charset="0"/>
                <a:ea typeface="Calibri" panose="020F0502020204030204" pitchFamily="34" charset="0"/>
                <a:cs typeface="Arial" panose="020B0604020202020204" pitchFamily="34" charset="0"/>
              </a:rPr>
              <a:t>In thigh</a:t>
            </a:r>
            <a:endParaRPr lang="en-GB" sz="2400" dirty="0">
              <a:solidFill>
                <a:srgbClr val="00B050"/>
              </a:solidFill>
              <a:latin typeface="Arial" panose="020B0604020202020204" pitchFamily="34" charset="0"/>
              <a:ea typeface="Calibri" panose="020F0502020204030204" pitchFamily="34" charset="0"/>
              <a:cs typeface="Arial" panose="020B0604020202020204" pitchFamily="34" charset="0"/>
            </a:endParaRPr>
          </a:p>
          <a:p>
            <a:pPr lvl="1" algn="just">
              <a:lnSpc>
                <a:spcPct val="115000"/>
              </a:lnSpc>
              <a:spcBef>
                <a:spcPts val="0"/>
              </a:spcBef>
              <a:defRPr/>
            </a:pPr>
            <a:r>
              <a:rPr lang="en-IN" dirty="0">
                <a:latin typeface="Arial" panose="020B0604020202020204" pitchFamily="34" charset="0"/>
                <a:ea typeface="Calibri" panose="020F0502020204030204" pitchFamily="34" charset="0"/>
                <a:cs typeface="Arial" panose="020B0604020202020204" pitchFamily="34" charset="0"/>
              </a:rPr>
              <a:t>Enters thigh through obturator foramen</a:t>
            </a:r>
          </a:p>
          <a:p>
            <a:pPr lvl="1" algn="just">
              <a:lnSpc>
                <a:spcPct val="115000"/>
              </a:lnSpc>
              <a:spcBef>
                <a:spcPts val="0"/>
              </a:spcBef>
              <a:defRPr/>
            </a:pPr>
            <a:r>
              <a:rPr lang="en-IN" dirty="0">
                <a:latin typeface="Arial" panose="020B0604020202020204" pitchFamily="34" charset="0"/>
                <a:ea typeface="Calibri" panose="020F0502020204030204" pitchFamily="34" charset="0"/>
                <a:cs typeface="Arial" panose="020B0604020202020204" pitchFamily="34" charset="0"/>
              </a:rPr>
              <a:t>While passing through obturator foramen (canal), divides into anterior and posterior divisions</a:t>
            </a:r>
            <a:endParaRPr lang="en-GB" dirty="0">
              <a:latin typeface="Arial" panose="020B0604020202020204" pitchFamily="34" charset="0"/>
              <a:ea typeface="Calibri" panose="020F0502020204030204" pitchFamily="34" charset="0"/>
              <a:cs typeface="Arial" panose="020B0604020202020204" pitchFamily="34" charset="0"/>
            </a:endParaRPr>
          </a:p>
        </p:txBody>
      </p:sp>
      <p:pic>
        <p:nvPicPr>
          <p:cNvPr id="41987" name="Picture 1"/>
          <p:cNvPicPr>
            <a:picLocks noChangeAspect="1"/>
          </p:cNvPicPr>
          <p:nvPr/>
        </p:nvPicPr>
        <p:blipFill>
          <a:blip r:embed="rId2" cstate="print"/>
          <a:srcRect/>
          <a:stretch>
            <a:fillRect/>
          </a:stretch>
        </p:blipFill>
        <p:spPr bwMode="auto">
          <a:xfrm>
            <a:off x="6381750" y="338138"/>
            <a:ext cx="2762250" cy="6026150"/>
          </a:xfrm>
          <a:prstGeom prst="rect">
            <a:avLst/>
          </a:prstGeom>
          <a:noFill/>
          <a:ln w="9525">
            <a:noFill/>
            <a:miter lim="800000"/>
            <a:headEnd/>
            <a:tailEnd/>
          </a:ln>
        </p:spPr>
      </p:pic>
      <p:sp>
        <p:nvSpPr>
          <p:cNvPr id="41988" name="TextBox 4"/>
          <p:cNvSpPr txBox="1">
            <a:spLocks noChangeArrowheads="1"/>
          </p:cNvSpPr>
          <p:nvPr/>
        </p:nvSpPr>
        <p:spPr bwMode="auto">
          <a:xfrm>
            <a:off x="442913" y="0"/>
            <a:ext cx="5938837" cy="708025"/>
          </a:xfrm>
          <a:prstGeom prst="rect">
            <a:avLst/>
          </a:prstGeom>
          <a:noFill/>
          <a:ln w="9525">
            <a:noFill/>
            <a:miter lim="800000"/>
            <a:headEnd/>
            <a:tailEnd/>
          </a:ln>
        </p:spPr>
        <p:txBody>
          <a:bodyPr>
            <a:spAutoFit/>
          </a:bodyPr>
          <a:lstStyle/>
          <a:p>
            <a:pPr algn="just" eaLnBrk="1" hangingPunct="1">
              <a:buFont typeface="Arial" charset="0"/>
              <a:buNone/>
            </a:pPr>
            <a:r>
              <a:rPr lang="en-US" sz="4000" b="1">
                <a:solidFill>
                  <a:srgbClr val="493DA0"/>
                </a:solidFill>
                <a:latin typeface="Arial" charset="0"/>
                <a:cs typeface="Calibri" pitchFamily="34" charset="0"/>
              </a:rPr>
              <a:t>OBTURATOR  NERVE</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extLst>
          </p:cNvPr>
          <p:cNvSpPr>
            <a:spLocks noGrp="1"/>
          </p:cNvSpPr>
          <p:nvPr>
            <p:ph idx="1"/>
          </p:nvPr>
        </p:nvSpPr>
        <p:spPr>
          <a:xfrm>
            <a:off x="239713" y="769938"/>
            <a:ext cx="5454505" cy="5688012"/>
          </a:xfrm>
        </p:spPr>
        <p:txBody>
          <a:bodyPr>
            <a:noAutofit/>
          </a:bodyPr>
          <a:lstStyle/>
          <a:p>
            <a:pPr marL="0" indent="0" algn="just">
              <a:lnSpc>
                <a:spcPct val="115000"/>
              </a:lnSpc>
              <a:spcBef>
                <a:spcPts val="0"/>
              </a:spcBef>
              <a:buFont typeface="Wingdings 2" pitchFamily="18" charset="2"/>
              <a:buNone/>
              <a:defRPr/>
            </a:pPr>
            <a:r>
              <a:rPr lang="en-IN" b="1" dirty="0" smtClean="0">
                <a:solidFill>
                  <a:srgbClr val="7030A0"/>
                </a:solidFill>
                <a:latin typeface="Arial" panose="020B0604020202020204" pitchFamily="34" charset="0"/>
                <a:ea typeface="Calibri" panose="020F0502020204030204" pitchFamily="34" charset="0"/>
                <a:cs typeface="Arial" panose="020B0604020202020204" pitchFamily="34" charset="0"/>
              </a:rPr>
              <a:t>Course</a:t>
            </a:r>
            <a:endParaRPr lang="en-GB" dirty="0">
              <a:latin typeface="Arial" panose="020B0604020202020204" pitchFamily="34" charset="0"/>
              <a:ea typeface="Calibri" panose="020F0502020204030204" pitchFamily="34" charset="0"/>
              <a:cs typeface="Arial" panose="020B0604020202020204" pitchFamily="34" charset="0"/>
            </a:endParaRPr>
          </a:p>
          <a:p>
            <a:pPr algn="just">
              <a:lnSpc>
                <a:spcPct val="115000"/>
              </a:lnSpc>
              <a:spcBef>
                <a:spcPts val="0"/>
              </a:spcBef>
              <a:defRPr/>
            </a:pPr>
            <a:r>
              <a:rPr lang="en-IN" sz="2400" dirty="0">
                <a:solidFill>
                  <a:srgbClr val="00B050"/>
                </a:solidFill>
                <a:latin typeface="Arial" panose="020B0604020202020204" pitchFamily="34" charset="0"/>
                <a:ea typeface="Calibri" panose="020F0502020204030204" pitchFamily="34" charset="0"/>
                <a:cs typeface="Arial" panose="020B0604020202020204" pitchFamily="34" charset="0"/>
              </a:rPr>
              <a:t>In thigh</a:t>
            </a:r>
            <a:endParaRPr lang="en-GB" sz="2400" dirty="0">
              <a:solidFill>
                <a:srgbClr val="00B050"/>
              </a:solidFill>
              <a:latin typeface="Arial" panose="020B0604020202020204" pitchFamily="34" charset="0"/>
              <a:ea typeface="Calibri" panose="020F0502020204030204" pitchFamily="34" charset="0"/>
              <a:cs typeface="Arial" panose="020B0604020202020204" pitchFamily="34" charset="0"/>
            </a:endParaRPr>
          </a:p>
          <a:p>
            <a:pPr lvl="1" algn="just">
              <a:lnSpc>
                <a:spcPct val="115000"/>
              </a:lnSpc>
              <a:spcBef>
                <a:spcPts val="0"/>
              </a:spcBef>
              <a:defRPr/>
            </a:pPr>
            <a:r>
              <a:rPr lang="en-IN" dirty="0">
                <a:latin typeface="Arial" panose="020B0604020202020204" pitchFamily="34" charset="0"/>
                <a:ea typeface="Calibri" panose="020F0502020204030204" pitchFamily="34" charset="0"/>
                <a:cs typeface="Arial" panose="020B0604020202020204" pitchFamily="34" charset="0"/>
              </a:rPr>
              <a:t>Anterior division passes downward in front of obturator externus</a:t>
            </a:r>
          </a:p>
          <a:p>
            <a:pPr lvl="1" algn="just">
              <a:lnSpc>
                <a:spcPct val="115000"/>
              </a:lnSpc>
              <a:spcBef>
                <a:spcPts val="0"/>
              </a:spcBef>
              <a:defRPr/>
            </a:pPr>
            <a:r>
              <a:rPr lang="en-IN" dirty="0">
                <a:latin typeface="Arial" panose="020B0604020202020204" pitchFamily="34" charset="0"/>
                <a:ea typeface="Calibri" panose="020F0502020204030204" pitchFamily="34" charset="0"/>
                <a:cs typeface="Arial" panose="020B0604020202020204" pitchFamily="34" charset="0"/>
              </a:rPr>
              <a:t>Further, descend behind pectineus and adductor longus in front of adductor magnus</a:t>
            </a:r>
          </a:p>
          <a:p>
            <a:pPr lvl="1" algn="just">
              <a:lnSpc>
                <a:spcPct val="115000"/>
              </a:lnSpc>
              <a:spcBef>
                <a:spcPts val="0"/>
              </a:spcBef>
              <a:defRPr/>
            </a:pPr>
            <a:r>
              <a:rPr lang="en-IN" dirty="0">
                <a:latin typeface="Arial" panose="020B0604020202020204" pitchFamily="34" charset="0"/>
                <a:ea typeface="Calibri" panose="020F0502020204030204" pitchFamily="34" charset="0"/>
                <a:cs typeface="Arial" panose="020B0604020202020204" pitchFamily="34" charset="0"/>
              </a:rPr>
              <a:t>Posterior division passes through substance of obturator </a:t>
            </a:r>
            <a:r>
              <a:rPr lang="en-IN" dirty="0" err="1">
                <a:latin typeface="Arial" panose="020B0604020202020204" pitchFamily="34" charset="0"/>
                <a:ea typeface="Calibri" panose="020F0502020204030204" pitchFamily="34" charset="0"/>
                <a:cs typeface="Arial" panose="020B0604020202020204" pitchFamily="34" charset="0"/>
              </a:rPr>
              <a:t>externus</a:t>
            </a:r>
            <a:r>
              <a:rPr lang="en-IN" dirty="0">
                <a:latin typeface="Arial" panose="020B0604020202020204" pitchFamily="34" charset="0"/>
                <a:ea typeface="Calibri" panose="020F0502020204030204" pitchFamily="34" charset="0"/>
                <a:cs typeface="Arial" panose="020B0604020202020204" pitchFamily="34" charset="0"/>
              </a:rPr>
              <a:t> </a:t>
            </a:r>
            <a:r>
              <a:rPr lang="en-IN" dirty="0" smtClean="0">
                <a:latin typeface="Arial" panose="020B0604020202020204" pitchFamily="34" charset="0"/>
                <a:ea typeface="Calibri" panose="020F0502020204030204" pitchFamily="34" charset="0"/>
                <a:cs typeface="Arial" panose="020B0604020202020204" pitchFamily="34" charset="0"/>
              </a:rPr>
              <a:t>muscle</a:t>
            </a:r>
            <a:endParaRPr lang="en-GB" dirty="0">
              <a:latin typeface="Arial" panose="020B0604020202020204" pitchFamily="34" charset="0"/>
              <a:ea typeface="Calibri" panose="020F0502020204030204" pitchFamily="34" charset="0"/>
              <a:cs typeface="Arial" panose="020B0604020202020204" pitchFamily="34" charset="0"/>
            </a:endParaRPr>
          </a:p>
        </p:txBody>
      </p:sp>
      <p:pic>
        <p:nvPicPr>
          <p:cNvPr id="43011" name="Picture 1"/>
          <p:cNvPicPr>
            <a:picLocks noChangeAspect="1"/>
          </p:cNvPicPr>
          <p:nvPr/>
        </p:nvPicPr>
        <p:blipFill>
          <a:blip r:embed="rId2" cstate="print"/>
          <a:srcRect/>
          <a:stretch>
            <a:fillRect/>
          </a:stretch>
        </p:blipFill>
        <p:spPr bwMode="auto">
          <a:xfrm>
            <a:off x="6381750" y="338138"/>
            <a:ext cx="2762250" cy="6026150"/>
          </a:xfrm>
          <a:prstGeom prst="rect">
            <a:avLst/>
          </a:prstGeom>
          <a:noFill/>
          <a:ln w="9525">
            <a:noFill/>
            <a:miter lim="800000"/>
            <a:headEnd/>
            <a:tailEnd/>
          </a:ln>
        </p:spPr>
      </p:pic>
      <p:sp>
        <p:nvSpPr>
          <p:cNvPr id="43012" name="TextBox 4"/>
          <p:cNvSpPr txBox="1">
            <a:spLocks noChangeArrowheads="1"/>
          </p:cNvSpPr>
          <p:nvPr/>
        </p:nvSpPr>
        <p:spPr bwMode="auto">
          <a:xfrm>
            <a:off x="582613" y="0"/>
            <a:ext cx="5799137" cy="708025"/>
          </a:xfrm>
          <a:prstGeom prst="rect">
            <a:avLst/>
          </a:prstGeom>
          <a:noFill/>
          <a:ln w="9525">
            <a:noFill/>
            <a:miter lim="800000"/>
            <a:headEnd/>
            <a:tailEnd/>
          </a:ln>
        </p:spPr>
        <p:txBody>
          <a:bodyPr>
            <a:spAutoFit/>
          </a:bodyPr>
          <a:lstStyle/>
          <a:p>
            <a:pPr algn="just" eaLnBrk="1" hangingPunct="1">
              <a:buFont typeface="Arial" charset="0"/>
              <a:buNone/>
            </a:pPr>
            <a:r>
              <a:rPr lang="en-US" sz="4000" b="1">
                <a:solidFill>
                  <a:srgbClr val="493DA0"/>
                </a:solidFill>
                <a:latin typeface="Arial" charset="0"/>
                <a:cs typeface="Calibri" pitchFamily="34" charset="0"/>
              </a:rPr>
              <a:t>OBTURATOR  NERVE</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D:\Dr PRAVEEN  ANATOMY COMPLETE\PRAVEENS ANATOMY WORLD 3.3.2024\PRAVEENS ANATOMY WORLD 22.7.2025\1. ATLAS\2. GROSS ANATOMY\2. LOWER LIMB\2. Medial side of Thigh\13. Accessory-Obturator-Nerve-pkk.jpg"/>
          <p:cNvPicPr>
            <a:picLocks noGrp="1" noChangeAspect="1" noChangeArrowheads="1"/>
          </p:cNvPicPr>
          <p:nvPr>
            <p:ph idx="1"/>
          </p:nvPr>
        </p:nvPicPr>
        <p:blipFill>
          <a:blip r:embed="rId2" cstate="print"/>
          <a:srcRect/>
          <a:stretch>
            <a:fillRect/>
          </a:stretch>
        </p:blipFill>
        <p:spPr bwMode="auto">
          <a:xfrm>
            <a:off x="0" y="568037"/>
            <a:ext cx="9069651" cy="5444836"/>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p:cNvPicPr>
          <p:nvPr/>
        </p:nvPicPr>
        <p:blipFill>
          <a:blip r:embed="rId2" cstate="print"/>
          <a:srcRect/>
          <a:stretch>
            <a:fillRect/>
          </a:stretch>
        </p:blipFill>
        <p:spPr bwMode="auto">
          <a:xfrm>
            <a:off x="122238" y="346075"/>
            <a:ext cx="8899525" cy="6165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descr="Obt nerve"/>
          <p:cNvPicPr>
            <a:picLocks noChangeAspect="1" noChangeArrowheads="1"/>
          </p:cNvPicPr>
          <p:nvPr/>
        </p:nvPicPr>
        <p:blipFill>
          <a:blip r:embed="rId2" cstate="print"/>
          <a:srcRect/>
          <a:stretch>
            <a:fillRect/>
          </a:stretch>
        </p:blipFill>
        <p:spPr bwMode="auto">
          <a:xfrm>
            <a:off x="0" y="0"/>
            <a:ext cx="6481763" cy="6858000"/>
          </a:xfrm>
          <a:prstGeom prst="rect">
            <a:avLst/>
          </a:prstGeom>
          <a:noFill/>
          <a:ln w="9525">
            <a:noFill/>
            <a:miter lim="800000"/>
            <a:headEnd/>
            <a:tailEnd/>
          </a:ln>
        </p:spPr>
      </p:pic>
      <p:sp>
        <p:nvSpPr>
          <p:cNvPr id="45059" name="TextBox 2"/>
          <p:cNvSpPr txBox="1">
            <a:spLocks noChangeArrowheads="1"/>
          </p:cNvSpPr>
          <p:nvPr/>
        </p:nvSpPr>
        <p:spPr bwMode="auto">
          <a:xfrm>
            <a:off x="5257800" y="381000"/>
            <a:ext cx="3886200" cy="1077913"/>
          </a:xfrm>
          <a:prstGeom prst="rect">
            <a:avLst/>
          </a:prstGeom>
          <a:noFill/>
          <a:ln w="9525">
            <a:noFill/>
            <a:miter lim="800000"/>
            <a:headEnd/>
            <a:tailEnd/>
          </a:ln>
        </p:spPr>
        <p:txBody>
          <a:bodyPr>
            <a:spAutoFit/>
          </a:bodyPr>
          <a:lstStyle/>
          <a:p>
            <a:r>
              <a:rPr lang="en-US" sz="3200" b="1"/>
              <a:t>OBTURATOR NERVE</a:t>
            </a:r>
            <a:endParaRPr lang="en-IN" sz="320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extLst>
          </p:cNvPr>
          <p:cNvSpPr>
            <a:spLocks noGrp="1"/>
          </p:cNvSpPr>
          <p:nvPr>
            <p:ph idx="1"/>
          </p:nvPr>
        </p:nvSpPr>
        <p:spPr>
          <a:xfrm>
            <a:off x="201613" y="715963"/>
            <a:ext cx="4993842" cy="6013450"/>
          </a:xfrm>
        </p:spPr>
        <p:txBody>
          <a:bodyPr>
            <a:noAutofit/>
          </a:bodyPr>
          <a:lstStyle/>
          <a:p>
            <a:pPr marL="0" indent="0">
              <a:spcBef>
                <a:spcPts val="0"/>
              </a:spcBef>
              <a:buFont typeface="Wingdings 2" pitchFamily="18" charset="2"/>
              <a:buNone/>
              <a:defRPr/>
            </a:pPr>
            <a:r>
              <a:rPr lang="en-IN" b="1" dirty="0">
                <a:solidFill>
                  <a:srgbClr val="FF33CC"/>
                </a:solidFill>
                <a:latin typeface="Arial" panose="020B0604020202020204" pitchFamily="34" charset="0"/>
                <a:ea typeface="Calibri" panose="020F0502020204030204" pitchFamily="34" charset="0"/>
                <a:cs typeface="Arial" panose="020B0604020202020204" pitchFamily="34" charset="0"/>
              </a:rPr>
              <a:t>Branches (distribution)</a:t>
            </a:r>
            <a:endParaRPr lang="en-GB" dirty="0">
              <a:solidFill>
                <a:srgbClr val="FF33CC"/>
              </a:solidFill>
              <a:latin typeface="Arial" panose="020B0604020202020204" pitchFamily="34" charset="0"/>
              <a:ea typeface="Calibri" panose="020F0502020204030204" pitchFamily="34" charset="0"/>
              <a:cs typeface="Arial" panose="020B0604020202020204" pitchFamily="34" charset="0"/>
            </a:endParaRPr>
          </a:p>
          <a:p>
            <a:pPr>
              <a:spcBef>
                <a:spcPts val="0"/>
              </a:spcBef>
              <a:defRPr/>
            </a:pPr>
            <a:r>
              <a:rPr lang="en-IN" b="1" dirty="0">
                <a:solidFill>
                  <a:srgbClr val="C00000"/>
                </a:solidFill>
                <a:latin typeface="Arial" panose="020B0604020202020204" pitchFamily="34" charset="0"/>
                <a:ea typeface="Calibri" panose="020F0502020204030204" pitchFamily="34" charset="0"/>
                <a:cs typeface="Arial" panose="020B0604020202020204" pitchFamily="34" charset="0"/>
              </a:rPr>
              <a:t>Anterior division</a:t>
            </a:r>
            <a:endParaRPr lang="en-GB" b="1" dirty="0">
              <a:latin typeface="Arial" panose="020B0604020202020204" pitchFamily="34" charset="0"/>
              <a:ea typeface="Calibri" panose="020F0502020204030204" pitchFamily="34" charset="0"/>
              <a:cs typeface="Arial" panose="020B0604020202020204" pitchFamily="34" charset="0"/>
            </a:endParaRPr>
          </a:p>
          <a:p>
            <a:pPr marL="571500" indent="-342900">
              <a:spcBef>
                <a:spcPts val="0"/>
              </a:spcBef>
              <a:defRPr/>
            </a:pPr>
            <a:r>
              <a:rPr lang="en-IN" dirty="0">
                <a:latin typeface="Arial" panose="020B0604020202020204" pitchFamily="34" charset="0"/>
                <a:ea typeface="Calibri" panose="020F0502020204030204" pitchFamily="34" charset="0"/>
                <a:cs typeface="Arial" panose="020B0604020202020204" pitchFamily="34" charset="0"/>
              </a:rPr>
              <a:t>It supplies </a:t>
            </a:r>
            <a:endParaRPr lang="en-GB" dirty="0">
              <a:latin typeface="Arial" panose="020B0604020202020204" pitchFamily="34" charset="0"/>
              <a:ea typeface="Calibri" panose="020F0502020204030204" pitchFamily="34" charset="0"/>
              <a:cs typeface="Arial" panose="020B0604020202020204" pitchFamily="34" charset="0"/>
            </a:endParaRPr>
          </a:p>
          <a:p>
            <a:pPr marL="1028700" lvl="1" indent="-342900">
              <a:spcBef>
                <a:spcPts val="0"/>
              </a:spcBef>
              <a:defRPr/>
            </a:pPr>
            <a:r>
              <a:rPr lang="en-IN" sz="2800" dirty="0">
                <a:latin typeface="Arial" panose="020B0604020202020204" pitchFamily="34" charset="0"/>
                <a:ea typeface="Calibri" panose="020F0502020204030204" pitchFamily="34" charset="0"/>
                <a:cs typeface="Arial" panose="020B0604020202020204" pitchFamily="34" charset="0"/>
              </a:rPr>
              <a:t>Adductor longus </a:t>
            </a:r>
            <a:endParaRPr lang="en-GB" sz="2800" dirty="0">
              <a:latin typeface="Arial" panose="020B0604020202020204" pitchFamily="34" charset="0"/>
              <a:ea typeface="Calibri" panose="020F0502020204030204" pitchFamily="34" charset="0"/>
              <a:cs typeface="Arial" panose="020B0604020202020204" pitchFamily="34" charset="0"/>
            </a:endParaRPr>
          </a:p>
          <a:p>
            <a:pPr marL="1028700" lvl="1" indent="-342900">
              <a:spcBef>
                <a:spcPts val="0"/>
              </a:spcBef>
              <a:defRPr/>
            </a:pPr>
            <a:r>
              <a:rPr lang="en-IN" sz="2800" dirty="0" err="1">
                <a:latin typeface="Arial" panose="020B0604020202020204" pitchFamily="34" charset="0"/>
                <a:ea typeface="Calibri" panose="020F0502020204030204" pitchFamily="34" charset="0"/>
                <a:cs typeface="Arial" panose="020B0604020202020204" pitchFamily="34" charset="0"/>
              </a:rPr>
              <a:t>Gracilis</a:t>
            </a:r>
            <a:r>
              <a:rPr lang="en-IN" sz="2800" dirty="0">
                <a:latin typeface="Arial" panose="020B0604020202020204" pitchFamily="34" charset="0"/>
                <a:ea typeface="Calibri" panose="020F0502020204030204" pitchFamily="34" charset="0"/>
                <a:cs typeface="Arial" panose="020B0604020202020204" pitchFamily="34" charset="0"/>
              </a:rPr>
              <a:t> </a:t>
            </a:r>
            <a:endParaRPr lang="en-GB" sz="2800" dirty="0">
              <a:latin typeface="Arial" panose="020B0604020202020204" pitchFamily="34" charset="0"/>
              <a:ea typeface="Calibri" panose="020F0502020204030204" pitchFamily="34" charset="0"/>
              <a:cs typeface="Arial" panose="020B0604020202020204" pitchFamily="34" charset="0"/>
            </a:endParaRPr>
          </a:p>
          <a:p>
            <a:pPr marL="1028700" lvl="1" indent="-342900">
              <a:spcBef>
                <a:spcPts val="0"/>
              </a:spcBef>
              <a:defRPr/>
            </a:pPr>
            <a:r>
              <a:rPr lang="en-IN" sz="2800" dirty="0">
                <a:latin typeface="Arial" panose="020B0604020202020204" pitchFamily="34" charset="0"/>
                <a:ea typeface="Calibri" panose="020F0502020204030204" pitchFamily="34" charset="0"/>
                <a:cs typeface="Arial" panose="020B0604020202020204" pitchFamily="34" charset="0"/>
              </a:rPr>
              <a:t>Pectineus</a:t>
            </a:r>
            <a:endParaRPr lang="en-GB" sz="2800" dirty="0">
              <a:latin typeface="Arial" panose="020B0604020202020204" pitchFamily="34" charset="0"/>
              <a:ea typeface="Calibri" panose="020F0502020204030204" pitchFamily="34" charset="0"/>
              <a:cs typeface="Arial" panose="020B0604020202020204" pitchFamily="34" charset="0"/>
            </a:endParaRPr>
          </a:p>
          <a:p>
            <a:pPr marL="1028700" lvl="1" indent="-342900">
              <a:spcBef>
                <a:spcPts val="0"/>
              </a:spcBef>
              <a:defRPr/>
            </a:pPr>
            <a:r>
              <a:rPr lang="en-IN" sz="2800" dirty="0">
                <a:latin typeface="Arial" panose="020B0604020202020204" pitchFamily="34" charset="0"/>
                <a:ea typeface="Calibri" panose="020F0502020204030204" pitchFamily="34" charset="0"/>
                <a:cs typeface="Arial" panose="020B0604020202020204" pitchFamily="34" charset="0"/>
              </a:rPr>
              <a:t>Adductor </a:t>
            </a:r>
            <a:r>
              <a:rPr lang="en-IN" sz="2800" dirty="0" err="1">
                <a:latin typeface="Arial" panose="020B0604020202020204" pitchFamily="34" charset="0"/>
                <a:ea typeface="Calibri" panose="020F0502020204030204" pitchFamily="34" charset="0"/>
                <a:cs typeface="Arial" panose="020B0604020202020204" pitchFamily="34" charset="0"/>
              </a:rPr>
              <a:t>brevis</a:t>
            </a:r>
            <a:r>
              <a:rPr lang="en-IN" sz="2800" dirty="0">
                <a:latin typeface="Arial" panose="020B0604020202020204" pitchFamily="34" charset="0"/>
                <a:ea typeface="Calibri" panose="020F0502020204030204" pitchFamily="34" charset="0"/>
                <a:cs typeface="Arial" panose="020B0604020202020204" pitchFamily="34" charset="0"/>
              </a:rPr>
              <a:t> </a:t>
            </a:r>
            <a:r>
              <a:rPr lang="en-IN" sz="2800" dirty="0" smtClean="0">
                <a:latin typeface="Arial" panose="020B0604020202020204" pitchFamily="34" charset="0"/>
                <a:ea typeface="Calibri" panose="020F0502020204030204" pitchFamily="34" charset="0"/>
                <a:cs typeface="Arial" panose="020B0604020202020204" pitchFamily="34" charset="0"/>
              </a:rPr>
              <a:t>(If not supplied by Posterior Division)</a:t>
            </a:r>
            <a:endParaRPr lang="en-GB" sz="2800" dirty="0">
              <a:latin typeface="Arial" panose="020B0604020202020204" pitchFamily="34" charset="0"/>
              <a:ea typeface="Calibri" panose="020F0502020204030204" pitchFamily="34" charset="0"/>
              <a:cs typeface="Arial" panose="020B0604020202020204" pitchFamily="34" charset="0"/>
            </a:endParaRPr>
          </a:p>
          <a:p>
            <a:pPr marL="1028700" lvl="1" indent="-342900">
              <a:spcBef>
                <a:spcPts val="0"/>
              </a:spcBef>
              <a:defRPr/>
            </a:pPr>
            <a:r>
              <a:rPr lang="en-IN" sz="2800" dirty="0">
                <a:latin typeface="Arial" panose="020B0604020202020204" pitchFamily="34" charset="0"/>
                <a:ea typeface="Calibri" panose="020F0502020204030204" pitchFamily="34" charset="0"/>
                <a:cs typeface="Arial" panose="020B0604020202020204" pitchFamily="34" charset="0"/>
              </a:rPr>
              <a:t>Hip joint </a:t>
            </a:r>
            <a:endParaRPr lang="en-GB" sz="2800" dirty="0">
              <a:latin typeface="Arial" panose="020B0604020202020204" pitchFamily="34" charset="0"/>
              <a:ea typeface="Calibri" panose="020F0502020204030204" pitchFamily="34" charset="0"/>
              <a:cs typeface="Arial" panose="020B0604020202020204" pitchFamily="34" charset="0"/>
            </a:endParaRPr>
          </a:p>
          <a:p>
            <a:pPr marL="1028700" lvl="1" indent="-342900">
              <a:spcBef>
                <a:spcPts val="0"/>
              </a:spcBef>
              <a:defRPr/>
            </a:pPr>
            <a:r>
              <a:rPr lang="en-IN" sz="2800" dirty="0">
                <a:latin typeface="Arial" panose="020B0604020202020204" pitchFamily="34" charset="0"/>
                <a:ea typeface="Calibri" panose="020F0502020204030204" pitchFamily="34" charset="0"/>
                <a:cs typeface="Arial" panose="020B0604020202020204" pitchFamily="34" charset="0"/>
              </a:rPr>
              <a:t>Branch to </a:t>
            </a:r>
            <a:r>
              <a:rPr lang="en-IN" sz="2800" dirty="0" err="1">
                <a:latin typeface="Arial" panose="020B0604020202020204" pitchFamily="34" charset="0"/>
                <a:ea typeface="Calibri" panose="020F0502020204030204" pitchFamily="34" charset="0"/>
                <a:cs typeface="Arial" panose="020B0604020202020204" pitchFamily="34" charset="0"/>
              </a:rPr>
              <a:t>subsartorial</a:t>
            </a:r>
            <a:r>
              <a:rPr lang="en-IN" sz="2800" dirty="0">
                <a:latin typeface="Arial" panose="020B0604020202020204" pitchFamily="34" charset="0"/>
                <a:ea typeface="Calibri" panose="020F0502020204030204" pitchFamily="34" charset="0"/>
                <a:cs typeface="Arial" panose="020B0604020202020204" pitchFamily="34" charset="0"/>
              </a:rPr>
              <a:t> plexus in adductor canal to supply femoral artery</a:t>
            </a:r>
            <a:endParaRPr lang="en-GB" sz="2800" dirty="0">
              <a:latin typeface="Arial" panose="020B0604020202020204" pitchFamily="34" charset="0"/>
              <a:ea typeface="Calibri" panose="020F0502020204030204" pitchFamily="34" charset="0"/>
              <a:cs typeface="Arial" panose="020B0604020202020204" pitchFamily="34" charset="0"/>
            </a:endParaRPr>
          </a:p>
        </p:txBody>
      </p:sp>
      <p:pic>
        <p:nvPicPr>
          <p:cNvPr id="46083" name="Picture 3"/>
          <p:cNvPicPr>
            <a:picLocks noChangeAspect="1"/>
          </p:cNvPicPr>
          <p:nvPr/>
        </p:nvPicPr>
        <p:blipFill>
          <a:blip r:embed="rId2" cstate="print"/>
          <a:srcRect/>
          <a:stretch>
            <a:fillRect/>
          </a:stretch>
        </p:blipFill>
        <p:spPr bwMode="auto">
          <a:xfrm>
            <a:off x="5337175" y="715963"/>
            <a:ext cx="3800475" cy="5938837"/>
          </a:xfrm>
          <a:prstGeom prst="rect">
            <a:avLst/>
          </a:prstGeom>
          <a:noFill/>
          <a:ln w="9525">
            <a:noFill/>
            <a:miter lim="800000"/>
            <a:headEnd/>
            <a:tailEnd/>
          </a:ln>
        </p:spPr>
      </p:pic>
      <p:sp>
        <p:nvSpPr>
          <p:cNvPr id="46084" name="TextBox 4"/>
          <p:cNvSpPr txBox="1">
            <a:spLocks noChangeArrowheads="1"/>
          </p:cNvSpPr>
          <p:nvPr/>
        </p:nvSpPr>
        <p:spPr bwMode="auto">
          <a:xfrm>
            <a:off x="401638" y="9525"/>
            <a:ext cx="5940425" cy="708025"/>
          </a:xfrm>
          <a:prstGeom prst="rect">
            <a:avLst/>
          </a:prstGeom>
          <a:noFill/>
          <a:ln w="9525">
            <a:noFill/>
            <a:miter lim="800000"/>
            <a:headEnd/>
            <a:tailEnd/>
          </a:ln>
        </p:spPr>
        <p:txBody>
          <a:bodyPr>
            <a:spAutoFit/>
          </a:bodyPr>
          <a:lstStyle/>
          <a:p>
            <a:pPr algn="just" eaLnBrk="1" hangingPunct="1">
              <a:buFont typeface="Arial" charset="0"/>
              <a:buNone/>
            </a:pPr>
            <a:r>
              <a:rPr lang="en-US" sz="4000" b="1">
                <a:solidFill>
                  <a:srgbClr val="493DA0"/>
                </a:solidFill>
                <a:latin typeface="Arial" charset="0"/>
                <a:cs typeface="Calibri" pitchFamily="34" charset="0"/>
              </a:rPr>
              <a:t>OBTURATOR  NERVE</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extLst>
          </p:cNvPr>
          <p:cNvSpPr>
            <a:spLocks noGrp="1"/>
          </p:cNvSpPr>
          <p:nvPr>
            <p:ph idx="1"/>
          </p:nvPr>
        </p:nvSpPr>
        <p:spPr>
          <a:xfrm>
            <a:off x="201613" y="715963"/>
            <a:ext cx="5135562" cy="6013450"/>
          </a:xfrm>
        </p:spPr>
        <p:txBody>
          <a:bodyPr>
            <a:noAutofit/>
          </a:bodyPr>
          <a:lstStyle/>
          <a:p>
            <a:pPr marL="0" indent="0">
              <a:spcBef>
                <a:spcPts val="0"/>
              </a:spcBef>
              <a:buFont typeface="Wingdings 2" pitchFamily="18" charset="2"/>
              <a:buNone/>
              <a:defRPr/>
            </a:pPr>
            <a:r>
              <a:rPr lang="en-IN" b="1" dirty="0">
                <a:solidFill>
                  <a:srgbClr val="7030A0"/>
                </a:solidFill>
                <a:latin typeface="Arial" panose="020B0604020202020204" pitchFamily="34" charset="0"/>
                <a:ea typeface="Calibri" panose="020F0502020204030204" pitchFamily="34" charset="0"/>
                <a:cs typeface="Arial" panose="020B0604020202020204" pitchFamily="34" charset="0"/>
              </a:rPr>
              <a:t>Branches (distribution)</a:t>
            </a:r>
            <a:endParaRPr lang="en-GB" dirty="0">
              <a:latin typeface="Arial" panose="020B0604020202020204" pitchFamily="34" charset="0"/>
              <a:ea typeface="Calibri" panose="020F0502020204030204" pitchFamily="34" charset="0"/>
              <a:cs typeface="Arial" panose="020B0604020202020204" pitchFamily="34" charset="0"/>
            </a:endParaRPr>
          </a:p>
          <a:p>
            <a:pPr>
              <a:spcBef>
                <a:spcPts val="0"/>
              </a:spcBef>
              <a:defRPr/>
            </a:pPr>
            <a:r>
              <a:rPr lang="en-IN" b="1" dirty="0">
                <a:solidFill>
                  <a:srgbClr val="C00000"/>
                </a:solidFill>
                <a:latin typeface="Arial" panose="020B0604020202020204" pitchFamily="34" charset="0"/>
                <a:ea typeface="Calibri" panose="020F0502020204030204" pitchFamily="34" charset="0"/>
                <a:cs typeface="Arial" panose="020B0604020202020204" pitchFamily="34" charset="0"/>
              </a:rPr>
              <a:t>Posterior division</a:t>
            </a:r>
            <a:endParaRPr lang="en-GB" b="1" dirty="0">
              <a:latin typeface="Arial" panose="020B0604020202020204" pitchFamily="34" charset="0"/>
              <a:ea typeface="Calibri" panose="020F0502020204030204" pitchFamily="34" charset="0"/>
              <a:cs typeface="Arial" panose="020B0604020202020204" pitchFamily="34" charset="0"/>
            </a:endParaRPr>
          </a:p>
          <a:p>
            <a:pPr marL="571500" indent="-342900">
              <a:spcBef>
                <a:spcPts val="0"/>
              </a:spcBef>
              <a:defRPr/>
            </a:pPr>
            <a:r>
              <a:rPr lang="en-IN" dirty="0">
                <a:latin typeface="Arial" panose="020B0604020202020204" pitchFamily="34" charset="0"/>
                <a:ea typeface="Calibri" panose="020F0502020204030204" pitchFamily="34" charset="0"/>
                <a:cs typeface="Arial" panose="020B0604020202020204" pitchFamily="34" charset="0"/>
              </a:rPr>
              <a:t>Pierces obturator externus muscle and supplies </a:t>
            </a:r>
          </a:p>
          <a:p>
            <a:pPr marL="1028700" lvl="1" indent="-342900">
              <a:spcBef>
                <a:spcPts val="0"/>
              </a:spcBef>
              <a:defRPr/>
            </a:pPr>
            <a:r>
              <a:rPr lang="en-IN" sz="2800" dirty="0">
                <a:latin typeface="Arial" panose="020B0604020202020204" pitchFamily="34" charset="0"/>
                <a:ea typeface="Calibri" panose="020F0502020204030204" pitchFamily="34" charset="0"/>
                <a:cs typeface="Arial" panose="020B0604020202020204" pitchFamily="34" charset="0"/>
              </a:rPr>
              <a:t>Obturator externus </a:t>
            </a:r>
            <a:endParaRPr lang="en-GB" sz="2800" dirty="0">
              <a:latin typeface="Arial" panose="020B0604020202020204" pitchFamily="34" charset="0"/>
              <a:ea typeface="Calibri" panose="020F0502020204030204" pitchFamily="34" charset="0"/>
              <a:cs typeface="Arial" panose="020B0604020202020204" pitchFamily="34" charset="0"/>
            </a:endParaRPr>
          </a:p>
          <a:p>
            <a:pPr marL="1028700" lvl="1" indent="-342900">
              <a:spcBef>
                <a:spcPts val="0"/>
              </a:spcBef>
              <a:defRPr/>
            </a:pPr>
            <a:r>
              <a:rPr lang="en-IN" sz="2800" dirty="0">
                <a:latin typeface="Arial" panose="020B0604020202020204" pitchFamily="34" charset="0"/>
                <a:ea typeface="Calibri" panose="020F0502020204030204" pitchFamily="34" charset="0"/>
                <a:cs typeface="Arial" panose="020B0604020202020204" pitchFamily="34" charset="0"/>
              </a:rPr>
              <a:t>Adductor magnus </a:t>
            </a:r>
            <a:endParaRPr lang="en-GB" sz="2800" dirty="0">
              <a:latin typeface="Arial" panose="020B0604020202020204" pitchFamily="34" charset="0"/>
              <a:ea typeface="Calibri" panose="020F0502020204030204" pitchFamily="34" charset="0"/>
              <a:cs typeface="Arial" panose="020B0604020202020204" pitchFamily="34" charset="0"/>
            </a:endParaRPr>
          </a:p>
          <a:p>
            <a:pPr marL="1028700" lvl="1" indent="-342900">
              <a:spcBef>
                <a:spcPts val="0"/>
              </a:spcBef>
              <a:defRPr/>
            </a:pPr>
            <a:r>
              <a:rPr lang="en-IN" sz="2800" dirty="0">
                <a:latin typeface="Arial" panose="020B0604020202020204" pitchFamily="34" charset="0"/>
                <a:ea typeface="Calibri" panose="020F0502020204030204" pitchFamily="34" charset="0"/>
                <a:cs typeface="Arial" panose="020B0604020202020204" pitchFamily="34" charset="0"/>
              </a:rPr>
              <a:t>Adductor brevis (if not supplied by anterior division) </a:t>
            </a:r>
            <a:endParaRPr lang="en-GB" sz="2800" dirty="0">
              <a:latin typeface="Arial" panose="020B0604020202020204" pitchFamily="34" charset="0"/>
              <a:ea typeface="Calibri" panose="020F0502020204030204" pitchFamily="34" charset="0"/>
              <a:cs typeface="Arial" panose="020B0604020202020204" pitchFamily="34" charset="0"/>
            </a:endParaRPr>
          </a:p>
          <a:p>
            <a:pPr marL="1028700" lvl="1" indent="-342900">
              <a:spcBef>
                <a:spcPts val="0"/>
              </a:spcBef>
              <a:defRPr/>
            </a:pPr>
            <a:r>
              <a:rPr lang="en-IN" sz="2800" dirty="0">
                <a:latin typeface="Arial" panose="020B0604020202020204" pitchFamily="34" charset="0"/>
                <a:ea typeface="Calibri" panose="020F0502020204030204" pitchFamily="34" charset="0"/>
                <a:cs typeface="Arial" panose="020B0604020202020204" pitchFamily="34" charset="0"/>
              </a:rPr>
              <a:t>Genicular branch for popliteal vessels, cruciate ligaments, and capsule of knee joint</a:t>
            </a:r>
            <a:endParaRPr lang="en-GB" sz="2800" dirty="0">
              <a:latin typeface="Arial" panose="020B0604020202020204" pitchFamily="34" charset="0"/>
              <a:ea typeface="Calibri" panose="020F0502020204030204" pitchFamily="34" charset="0"/>
              <a:cs typeface="Arial" panose="020B0604020202020204" pitchFamily="34" charset="0"/>
            </a:endParaRPr>
          </a:p>
        </p:txBody>
      </p:sp>
      <p:pic>
        <p:nvPicPr>
          <p:cNvPr id="47107" name="Picture 3"/>
          <p:cNvPicPr>
            <a:picLocks noChangeAspect="1"/>
          </p:cNvPicPr>
          <p:nvPr/>
        </p:nvPicPr>
        <p:blipFill>
          <a:blip r:embed="rId2" cstate="print"/>
          <a:srcRect/>
          <a:stretch>
            <a:fillRect/>
          </a:stretch>
        </p:blipFill>
        <p:spPr bwMode="auto">
          <a:xfrm>
            <a:off x="5337175" y="715963"/>
            <a:ext cx="3800475" cy="5938837"/>
          </a:xfrm>
          <a:prstGeom prst="rect">
            <a:avLst/>
          </a:prstGeom>
          <a:noFill/>
          <a:ln w="9525">
            <a:noFill/>
            <a:miter lim="800000"/>
            <a:headEnd/>
            <a:tailEnd/>
          </a:ln>
        </p:spPr>
      </p:pic>
      <p:sp>
        <p:nvSpPr>
          <p:cNvPr id="47108" name="TextBox 4"/>
          <p:cNvSpPr txBox="1">
            <a:spLocks noChangeArrowheads="1"/>
          </p:cNvSpPr>
          <p:nvPr/>
        </p:nvSpPr>
        <p:spPr bwMode="auto">
          <a:xfrm>
            <a:off x="623888" y="9525"/>
            <a:ext cx="5935662" cy="708025"/>
          </a:xfrm>
          <a:prstGeom prst="rect">
            <a:avLst/>
          </a:prstGeom>
          <a:noFill/>
          <a:ln w="9525">
            <a:noFill/>
            <a:miter lim="800000"/>
            <a:headEnd/>
            <a:tailEnd/>
          </a:ln>
        </p:spPr>
        <p:txBody>
          <a:bodyPr>
            <a:spAutoFit/>
          </a:bodyPr>
          <a:lstStyle/>
          <a:p>
            <a:pPr algn="just" eaLnBrk="1" hangingPunct="1">
              <a:buFont typeface="Arial" charset="0"/>
              <a:buNone/>
            </a:pPr>
            <a:r>
              <a:rPr lang="en-US" sz="4000" b="1">
                <a:solidFill>
                  <a:srgbClr val="493DA0"/>
                </a:solidFill>
                <a:latin typeface="Arial" charset="0"/>
                <a:cs typeface="Calibri" pitchFamily="34" charset="0"/>
              </a:rPr>
              <a:t>OBTURATOR  NERVE</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3"/>
          <p:cNvPicPr>
            <a:picLocks noChangeAspect="1"/>
          </p:cNvPicPr>
          <p:nvPr/>
        </p:nvPicPr>
        <p:blipFill>
          <a:blip r:embed="rId2" cstate="print"/>
          <a:srcRect/>
          <a:stretch>
            <a:fillRect/>
          </a:stretch>
        </p:blipFill>
        <p:spPr bwMode="auto">
          <a:xfrm>
            <a:off x="1446213" y="146050"/>
            <a:ext cx="5853112" cy="6711950"/>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Content Placeholder 2"/>
          <p:cNvSpPr>
            <a:spLocks noGrp="1"/>
          </p:cNvSpPr>
          <p:nvPr>
            <p:ph idx="1"/>
          </p:nvPr>
        </p:nvSpPr>
        <p:spPr>
          <a:xfrm>
            <a:off x="293688" y="769938"/>
            <a:ext cx="8556625" cy="5889625"/>
          </a:xfrm>
        </p:spPr>
        <p:txBody>
          <a:bodyPr/>
          <a:lstStyle/>
          <a:p>
            <a:pPr marL="342900" indent="-342900">
              <a:spcBef>
                <a:spcPct val="0"/>
              </a:spcBef>
              <a:buFont typeface="Symbol" pitchFamily="18" charset="2"/>
              <a:buChar char=""/>
            </a:pPr>
            <a:r>
              <a:rPr lang="en-IN" sz="2400" smtClean="0">
                <a:latin typeface="Arial" charset="0"/>
                <a:ea typeface="Calibri" pitchFamily="34" charset="0"/>
                <a:cs typeface="Arial" charset="0"/>
              </a:rPr>
              <a:t>Obturator nerve emerges out from medial border of psoas major muscle</a:t>
            </a:r>
            <a:endParaRPr lang="en-GB" sz="2400" smtClean="0">
              <a:latin typeface="Arial" charset="0"/>
              <a:ea typeface="Calibri" pitchFamily="34" charset="0"/>
              <a:cs typeface="Arial" charset="0"/>
            </a:endParaRPr>
          </a:p>
          <a:p>
            <a:pPr marL="342900" indent="-342900">
              <a:spcBef>
                <a:spcPct val="0"/>
              </a:spcBef>
              <a:buFont typeface="Symbol" pitchFamily="18" charset="2"/>
              <a:buChar char=""/>
            </a:pPr>
            <a:r>
              <a:rPr lang="en-IN" sz="2400" smtClean="0">
                <a:latin typeface="Arial" charset="0"/>
                <a:ea typeface="Calibri" pitchFamily="34" charset="0"/>
                <a:cs typeface="Arial" charset="0"/>
              </a:rPr>
              <a:t>Anterior division of obturator nerve lies deep to adductor longus and pectineus, whereas posterior division lies behind adductor brevis</a:t>
            </a:r>
            <a:endParaRPr lang="en-GB" sz="2400" smtClean="0">
              <a:latin typeface="Arial" charset="0"/>
              <a:ea typeface="Calibri" pitchFamily="34" charset="0"/>
              <a:cs typeface="Arial" charset="0"/>
            </a:endParaRPr>
          </a:p>
          <a:p>
            <a:pPr marL="342900" indent="-342900">
              <a:spcBef>
                <a:spcPct val="0"/>
              </a:spcBef>
              <a:buFont typeface="Symbol" pitchFamily="18" charset="2"/>
              <a:buChar char=""/>
            </a:pPr>
            <a:r>
              <a:rPr lang="en-IN" sz="2400" smtClean="0">
                <a:solidFill>
                  <a:srgbClr val="FF0000"/>
                </a:solidFill>
                <a:latin typeface="Arial" charset="0"/>
                <a:ea typeface="Calibri" pitchFamily="34" charset="0"/>
                <a:cs typeface="Arial" charset="0"/>
              </a:rPr>
              <a:t>Genicular branch – continuation of posterior division of obturator nerve</a:t>
            </a:r>
          </a:p>
          <a:p>
            <a:pPr marL="800100" lvl="1" indent="-342900">
              <a:spcBef>
                <a:spcPct val="0"/>
              </a:spcBef>
              <a:buFont typeface="Symbol" pitchFamily="18" charset="2"/>
              <a:buChar char=""/>
            </a:pPr>
            <a:r>
              <a:rPr lang="en-IN" smtClean="0">
                <a:latin typeface="Arial" charset="0"/>
                <a:ea typeface="Calibri" pitchFamily="34" charset="0"/>
                <a:cs typeface="Arial" charset="0"/>
              </a:rPr>
              <a:t>Enters in popliteal fossa and supplies popliteal vessels</a:t>
            </a:r>
          </a:p>
          <a:p>
            <a:pPr marL="800100" lvl="1" indent="-342900">
              <a:spcBef>
                <a:spcPct val="0"/>
              </a:spcBef>
              <a:buFont typeface="Symbol" pitchFamily="18" charset="2"/>
              <a:buChar char=""/>
            </a:pPr>
            <a:r>
              <a:rPr lang="en-IN" smtClean="0">
                <a:latin typeface="Arial" charset="0"/>
                <a:ea typeface="Calibri" pitchFamily="34" charset="0"/>
                <a:cs typeface="Arial" charset="0"/>
              </a:rPr>
              <a:t>Then pierces lateral popliteal ligament to enter knee joint</a:t>
            </a:r>
            <a:endParaRPr lang="en-GB" smtClean="0">
              <a:latin typeface="Arial" charset="0"/>
              <a:ea typeface="Calibri" pitchFamily="34" charset="0"/>
              <a:cs typeface="Arial" charset="0"/>
            </a:endParaRPr>
          </a:p>
          <a:p>
            <a:pPr marL="800100" lvl="1" indent="-342900">
              <a:spcBef>
                <a:spcPct val="0"/>
              </a:spcBef>
              <a:spcAft>
                <a:spcPts val="1200"/>
              </a:spcAft>
              <a:buFont typeface="Symbol" pitchFamily="18" charset="2"/>
              <a:buChar char=""/>
            </a:pPr>
            <a:r>
              <a:rPr lang="en-IN" smtClean="0">
                <a:latin typeface="Arial" charset="0"/>
                <a:ea typeface="Calibri" pitchFamily="34" charset="0"/>
                <a:cs typeface="Arial" charset="0"/>
              </a:rPr>
              <a:t>Occasionally pectineus – supplied by anterior division of obturator nerve and also by femoral nerve</a:t>
            </a:r>
          </a:p>
          <a:p>
            <a:pPr marL="342900" indent="-342900">
              <a:spcBef>
                <a:spcPct val="0"/>
              </a:spcBef>
              <a:spcAft>
                <a:spcPts val="1200"/>
              </a:spcAft>
              <a:buFont typeface="Symbol" pitchFamily="18" charset="2"/>
              <a:buChar char=""/>
            </a:pPr>
            <a:r>
              <a:rPr lang="en-IN" sz="2400" smtClean="0">
                <a:latin typeface="Arial" charset="0"/>
                <a:ea typeface="Calibri" pitchFamily="34" charset="0"/>
                <a:cs typeface="Arial" charset="0"/>
              </a:rPr>
              <a:t>Pectineus has dual nerve supply</a:t>
            </a:r>
          </a:p>
          <a:p>
            <a:pPr marL="342900" indent="-342900" algn="just">
              <a:spcBef>
                <a:spcPct val="0"/>
              </a:spcBef>
              <a:buFont typeface="Symbol" pitchFamily="18" charset="2"/>
              <a:buChar char=""/>
            </a:pPr>
            <a:endParaRPr lang="en-GB" sz="2000" smtClean="0">
              <a:latin typeface="Arial" charset="0"/>
              <a:ea typeface="Calibri" pitchFamily="34" charset="0"/>
              <a:cs typeface="Arial" charset="0"/>
            </a:endParaRPr>
          </a:p>
        </p:txBody>
      </p:sp>
      <p:sp>
        <p:nvSpPr>
          <p:cNvPr id="49155" name="TextBox 3"/>
          <p:cNvSpPr txBox="1">
            <a:spLocks noChangeArrowheads="1"/>
          </p:cNvSpPr>
          <p:nvPr/>
        </p:nvSpPr>
        <p:spPr bwMode="auto">
          <a:xfrm>
            <a:off x="2406650" y="0"/>
            <a:ext cx="4572000" cy="707886"/>
          </a:xfrm>
          <a:prstGeom prst="rect">
            <a:avLst/>
          </a:prstGeom>
          <a:noFill/>
          <a:ln w="9525">
            <a:noFill/>
            <a:miter lim="800000"/>
            <a:headEnd/>
            <a:tailEnd/>
          </a:ln>
        </p:spPr>
        <p:txBody>
          <a:bodyPr>
            <a:spAutoFit/>
          </a:bodyPr>
          <a:lstStyle/>
          <a:p>
            <a:pPr eaLnBrk="1" hangingPunct="1">
              <a:spcAft>
                <a:spcPts val="1200"/>
              </a:spcAft>
              <a:buFont typeface="Arial" charset="0"/>
              <a:buNone/>
            </a:pPr>
            <a:r>
              <a:rPr lang="en-IN" sz="4000" b="1" i="1" dirty="0">
                <a:solidFill>
                  <a:srgbClr val="FF0000"/>
                </a:solidFill>
                <a:latin typeface="Arial" charset="0"/>
                <a:cs typeface="Calibri" pitchFamily="34" charset="0"/>
              </a:rPr>
              <a:t> </a:t>
            </a:r>
            <a:r>
              <a:rPr lang="en-IN" sz="4000" b="1" dirty="0" smtClean="0">
                <a:solidFill>
                  <a:srgbClr val="0070C0"/>
                </a:solidFill>
                <a:latin typeface="Arial" charset="0"/>
                <a:cs typeface="Calibri" pitchFamily="34" charset="0"/>
              </a:rPr>
              <a:t>Applied Anatomy</a:t>
            </a:r>
            <a:endParaRPr lang="en-GB" sz="4000" dirty="0">
              <a:solidFill>
                <a:srgbClr val="0070C0"/>
              </a:solidFill>
              <a:latin typeface="Arial" charset="0"/>
              <a:cs typeface="Calibri"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extLst>
          </p:cNvPr>
          <p:cNvSpPr>
            <a:spLocks noGrp="1"/>
          </p:cNvSpPr>
          <p:nvPr>
            <p:ph idx="1"/>
          </p:nvPr>
        </p:nvSpPr>
        <p:spPr>
          <a:xfrm>
            <a:off x="179389" y="769938"/>
            <a:ext cx="4655848" cy="5661025"/>
          </a:xfrm>
        </p:spPr>
        <p:txBody>
          <a:bodyPr>
            <a:noAutofit/>
          </a:bodyPr>
          <a:lstStyle/>
          <a:p>
            <a:pPr marL="0" indent="0" algn="just">
              <a:spcBef>
                <a:spcPts val="0"/>
              </a:spcBef>
              <a:buFont typeface="Wingdings 2" pitchFamily="18" charset="2"/>
              <a:buNone/>
              <a:defRPr/>
            </a:pPr>
            <a:r>
              <a:rPr lang="en-IN" sz="2400" b="1" dirty="0">
                <a:latin typeface="Arial" panose="020B0604020202020204" pitchFamily="34" charset="0"/>
                <a:ea typeface="Calibri" panose="020F0502020204030204" pitchFamily="34" charset="0"/>
                <a:cs typeface="Arial" panose="020B0604020202020204" pitchFamily="34" charset="0"/>
              </a:rPr>
              <a:t>Direction of </a:t>
            </a:r>
            <a:r>
              <a:rPr lang="en-IN" sz="2400" b="1" dirty="0" err="1">
                <a:latin typeface="Arial" panose="020B0604020202020204" pitchFamily="34" charset="0"/>
                <a:ea typeface="Calibri" panose="020F0502020204030204" pitchFamily="34" charset="0"/>
                <a:cs typeface="Arial" panose="020B0604020202020204" pitchFamily="34" charset="0"/>
              </a:rPr>
              <a:t>fibers</a:t>
            </a:r>
            <a:endParaRPr lang="en-IN" sz="2400" b="1" dirty="0">
              <a:latin typeface="Arial" panose="020B0604020202020204" pitchFamily="34" charset="0"/>
              <a:ea typeface="Calibri" panose="020F0502020204030204" pitchFamily="34" charset="0"/>
              <a:cs typeface="Arial" panose="020B0604020202020204" pitchFamily="34" charset="0"/>
            </a:endParaRPr>
          </a:p>
          <a:p>
            <a:pPr algn="just">
              <a:spcBef>
                <a:spcPts val="0"/>
              </a:spcBef>
              <a:defRPr/>
            </a:pPr>
            <a:r>
              <a:rPr lang="en-US" sz="2400" dirty="0">
                <a:latin typeface="Arial" panose="020B0604020202020204" pitchFamily="34" charset="0"/>
                <a:cs typeface="Arial" panose="020B0604020202020204" pitchFamily="34" charset="0"/>
              </a:rPr>
              <a:t>Runs downward, laterally and slightly backward to reach </a:t>
            </a:r>
            <a:r>
              <a:rPr lang="en-US" sz="2400" dirty="0" err="1">
                <a:latin typeface="Arial" panose="020B0604020202020204" pitchFamily="34" charset="0"/>
                <a:cs typeface="Arial" panose="020B0604020202020204" pitchFamily="34" charset="0"/>
              </a:rPr>
              <a:t>linea</a:t>
            </a:r>
            <a:r>
              <a:rPr lang="en-US" sz="2400" dirty="0">
                <a:latin typeface="Arial" panose="020B0604020202020204" pitchFamily="34" charset="0"/>
                <a:cs typeface="Arial" panose="020B0604020202020204" pitchFamily="34" charset="0"/>
              </a:rPr>
              <a:t> aspera</a:t>
            </a:r>
            <a:endParaRPr lang="en-GB" sz="2400" dirty="0">
              <a:latin typeface="Arial" panose="020B0604020202020204" pitchFamily="34" charset="0"/>
              <a:ea typeface="Calibri" panose="020F0502020204030204" pitchFamily="34" charset="0"/>
              <a:cs typeface="Arial" panose="020B0604020202020204" pitchFamily="34" charset="0"/>
            </a:endParaRPr>
          </a:p>
          <a:p>
            <a:pPr marL="0" indent="0" algn="just">
              <a:spcBef>
                <a:spcPts val="0"/>
              </a:spcBef>
              <a:buFont typeface="Wingdings 2" pitchFamily="18" charset="2"/>
              <a:buNone/>
              <a:defRPr/>
            </a:pPr>
            <a:r>
              <a:rPr lang="en-IN" sz="2400" b="1" dirty="0">
                <a:solidFill>
                  <a:srgbClr val="C00000"/>
                </a:solidFill>
                <a:latin typeface="Arial" panose="020B0604020202020204" pitchFamily="34" charset="0"/>
                <a:ea typeface="Calibri" panose="020F0502020204030204" pitchFamily="34" charset="0"/>
                <a:cs typeface="Arial" panose="020B0604020202020204" pitchFamily="34" charset="0"/>
              </a:rPr>
              <a:t>Insertion</a:t>
            </a:r>
            <a:endParaRPr lang="en-GB" sz="2400" b="1" dirty="0">
              <a:latin typeface="Arial" panose="020B0604020202020204" pitchFamily="34" charset="0"/>
              <a:ea typeface="Calibri" panose="020F0502020204030204" pitchFamily="34" charset="0"/>
              <a:cs typeface="Arial" panose="020B0604020202020204" pitchFamily="34" charset="0"/>
            </a:endParaRPr>
          </a:p>
          <a:p>
            <a:pPr algn="just">
              <a:spcBef>
                <a:spcPts val="0"/>
              </a:spcBef>
              <a:defRPr/>
            </a:pPr>
            <a:r>
              <a:rPr lang="en-IN" sz="2400" dirty="0">
                <a:latin typeface="Arial" panose="020B0604020202020204" pitchFamily="34" charset="0"/>
                <a:ea typeface="Calibri" panose="020F0502020204030204" pitchFamily="34" charset="0"/>
                <a:cs typeface="Arial" panose="020B0604020202020204" pitchFamily="34" charset="0"/>
              </a:rPr>
              <a:t>Inserts in middle third of shaft of femur, on </a:t>
            </a:r>
            <a:r>
              <a:rPr lang="en-IN" sz="2400" dirty="0" err="1">
                <a:solidFill>
                  <a:srgbClr val="00B0F0"/>
                </a:solidFill>
                <a:latin typeface="Arial" panose="020B0604020202020204" pitchFamily="34" charset="0"/>
                <a:ea typeface="Calibri" panose="020F0502020204030204" pitchFamily="34" charset="0"/>
                <a:cs typeface="Arial" panose="020B0604020202020204" pitchFamily="34" charset="0"/>
              </a:rPr>
              <a:t>linea</a:t>
            </a:r>
            <a:r>
              <a:rPr lang="en-IN" sz="2400" dirty="0">
                <a:solidFill>
                  <a:srgbClr val="00B0F0"/>
                </a:solidFill>
                <a:latin typeface="Arial" panose="020B0604020202020204" pitchFamily="34" charset="0"/>
                <a:ea typeface="Calibri" panose="020F0502020204030204" pitchFamily="34" charset="0"/>
                <a:cs typeface="Arial" panose="020B0604020202020204" pitchFamily="34" charset="0"/>
              </a:rPr>
              <a:t> aspera </a:t>
            </a:r>
            <a:r>
              <a:rPr lang="en-IN" sz="2400" dirty="0">
                <a:latin typeface="Arial" panose="020B0604020202020204" pitchFamily="34" charset="0"/>
                <a:ea typeface="Calibri" panose="020F0502020204030204" pitchFamily="34" charset="0"/>
                <a:cs typeface="Arial" panose="020B0604020202020204" pitchFamily="34" charset="0"/>
              </a:rPr>
              <a:t>between vastus medialis and adductor brevis and magnus</a:t>
            </a:r>
            <a:endParaRPr lang="en-GB" sz="2400" dirty="0">
              <a:latin typeface="Arial" panose="020B0604020202020204" pitchFamily="34" charset="0"/>
              <a:ea typeface="Calibri" panose="020F0502020204030204" pitchFamily="34" charset="0"/>
              <a:cs typeface="Arial" panose="020B0604020202020204" pitchFamily="34" charset="0"/>
            </a:endParaRPr>
          </a:p>
          <a:p>
            <a:pPr marL="0" indent="0" algn="just">
              <a:spcBef>
                <a:spcPts val="0"/>
              </a:spcBef>
              <a:buFont typeface="Wingdings 2" pitchFamily="18" charset="2"/>
              <a:buNone/>
              <a:defRPr/>
            </a:pPr>
            <a:r>
              <a:rPr lang="en-IN" sz="2400" b="1" dirty="0">
                <a:solidFill>
                  <a:srgbClr val="C00000"/>
                </a:solidFill>
                <a:latin typeface="Arial" panose="020B0604020202020204" pitchFamily="34" charset="0"/>
                <a:ea typeface="Calibri" panose="020F0502020204030204" pitchFamily="34" charset="0"/>
                <a:cs typeface="Arial" panose="020B0604020202020204" pitchFamily="34" charset="0"/>
              </a:rPr>
              <a:t>Innervation</a:t>
            </a:r>
            <a:endParaRPr lang="en-GB" sz="2400" b="1" dirty="0">
              <a:latin typeface="Arial" panose="020B0604020202020204" pitchFamily="34" charset="0"/>
              <a:ea typeface="Calibri" panose="020F0502020204030204" pitchFamily="34" charset="0"/>
              <a:cs typeface="Arial" panose="020B0604020202020204" pitchFamily="34" charset="0"/>
            </a:endParaRPr>
          </a:p>
          <a:p>
            <a:pPr algn="just">
              <a:spcBef>
                <a:spcPts val="0"/>
              </a:spcBef>
              <a:defRPr/>
            </a:pPr>
            <a:r>
              <a:rPr lang="en-IN" sz="2400" dirty="0">
                <a:latin typeface="Arial" panose="020B0604020202020204" pitchFamily="34" charset="0"/>
                <a:ea typeface="Calibri" panose="020F0502020204030204" pitchFamily="34" charset="0"/>
                <a:cs typeface="Arial" panose="020B0604020202020204" pitchFamily="34" charset="0"/>
              </a:rPr>
              <a:t>Anterior division of obturator nerve</a:t>
            </a:r>
            <a:endParaRPr lang="en-GB" sz="2400" dirty="0">
              <a:latin typeface="Arial" panose="020B0604020202020204" pitchFamily="34" charset="0"/>
              <a:ea typeface="Calibri" panose="020F0502020204030204" pitchFamily="34" charset="0"/>
              <a:cs typeface="Arial" panose="020B0604020202020204" pitchFamily="34" charset="0"/>
            </a:endParaRPr>
          </a:p>
          <a:p>
            <a:pPr marL="0" indent="0" algn="just">
              <a:spcBef>
                <a:spcPts val="0"/>
              </a:spcBef>
              <a:buFont typeface="Wingdings 2" pitchFamily="18" charset="2"/>
              <a:buNone/>
              <a:defRPr/>
            </a:pPr>
            <a:r>
              <a:rPr lang="en-IN" sz="2400" b="1" dirty="0">
                <a:solidFill>
                  <a:srgbClr val="C00000"/>
                </a:solidFill>
                <a:latin typeface="Arial" panose="020B0604020202020204" pitchFamily="34" charset="0"/>
                <a:ea typeface="Calibri" panose="020F0502020204030204" pitchFamily="34" charset="0"/>
                <a:cs typeface="Arial" panose="020B0604020202020204" pitchFamily="34" charset="0"/>
              </a:rPr>
              <a:t>Actions</a:t>
            </a:r>
            <a:endParaRPr lang="en-GB" sz="2400" b="1" dirty="0">
              <a:latin typeface="Arial" panose="020B0604020202020204" pitchFamily="34" charset="0"/>
              <a:ea typeface="Calibri" panose="020F0502020204030204" pitchFamily="34" charset="0"/>
              <a:cs typeface="Arial" panose="020B0604020202020204" pitchFamily="34" charset="0"/>
            </a:endParaRPr>
          </a:p>
          <a:p>
            <a:pPr algn="just">
              <a:spcBef>
                <a:spcPts val="0"/>
              </a:spcBef>
              <a:defRPr/>
            </a:pPr>
            <a:r>
              <a:rPr lang="en-IN" sz="2400" dirty="0">
                <a:latin typeface="Arial" panose="020B0604020202020204" pitchFamily="34" charset="0"/>
                <a:ea typeface="Calibri" panose="020F0502020204030204" pitchFamily="34" charset="0"/>
                <a:cs typeface="Arial" panose="020B0604020202020204" pitchFamily="34" charset="0"/>
              </a:rPr>
              <a:t>Strong adductor and flexor of thigh</a:t>
            </a:r>
            <a:endParaRPr lang="en-GB" sz="2400" dirty="0">
              <a:latin typeface="Arial" panose="020B0604020202020204" pitchFamily="34" charset="0"/>
              <a:ea typeface="Calibri" panose="020F0502020204030204" pitchFamily="34" charset="0"/>
              <a:cs typeface="Arial" panose="020B0604020202020204" pitchFamily="34" charset="0"/>
            </a:endParaRPr>
          </a:p>
        </p:txBody>
      </p:sp>
      <p:sp>
        <p:nvSpPr>
          <p:cNvPr id="9219" name="TextBox 3"/>
          <p:cNvSpPr txBox="1">
            <a:spLocks noChangeArrowheads="1"/>
          </p:cNvSpPr>
          <p:nvPr/>
        </p:nvSpPr>
        <p:spPr bwMode="auto">
          <a:xfrm>
            <a:off x="1703388" y="0"/>
            <a:ext cx="5638800" cy="708025"/>
          </a:xfrm>
          <a:prstGeom prst="rect">
            <a:avLst/>
          </a:prstGeom>
          <a:noFill/>
          <a:ln w="9525">
            <a:noFill/>
            <a:miter lim="800000"/>
            <a:headEnd/>
            <a:tailEnd/>
          </a:ln>
        </p:spPr>
        <p:txBody>
          <a:bodyPr>
            <a:spAutoFit/>
          </a:bodyPr>
          <a:lstStyle/>
          <a:p>
            <a:pPr algn="just" eaLnBrk="1" hangingPunct="1">
              <a:buFont typeface="Arial" charset="0"/>
              <a:buNone/>
            </a:pPr>
            <a:r>
              <a:rPr lang="en-US" sz="4000" b="1">
                <a:solidFill>
                  <a:srgbClr val="FF0000"/>
                </a:solidFill>
                <a:latin typeface="Arial" charset="0"/>
                <a:cs typeface="Calibri" pitchFamily="34" charset="0"/>
              </a:rPr>
              <a:t>Adductor  Longus</a:t>
            </a:r>
            <a:endParaRPr lang="en-GB" sz="4000">
              <a:solidFill>
                <a:srgbClr val="FF0000"/>
              </a:solidFill>
              <a:latin typeface="Arial" charset="0"/>
              <a:cs typeface="Calibri" pitchFamily="34" charset="0"/>
            </a:endParaRPr>
          </a:p>
        </p:txBody>
      </p:sp>
      <p:pic>
        <p:nvPicPr>
          <p:cNvPr id="9220" name="Picture 4"/>
          <p:cNvPicPr>
            <a:picLocks noChangeAspect="1"/>
          </p:cNvPicPr>
          <p:nvPr/>
        </p:nvPicPr>
        <p:blipFill>
          <a:blip r:embed="rId2" cstate="print"/>
          <a:srcRect/>
          <a:stretch>
            <a:fillRect/>
          </a:stretch>
        </p:blipFill>
        <p:spPr bwMode="auto">
          <a:xfrm>
            <a:off x="4974577" y="1465263"/>
            <a:ext cx="4169423" cy="439521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extLst>
          </p:cNvPr>
          <p:cNvSpPr>
            <a:spLocks noGrp="1"/>
          </p:cNvSpPr>
          <p:nvPr>
            <p:ph idx="1"/>
          </p:nvPr>
        </p:nvSpPr>
        <p:spPr>
          <a:xfrm>
            <a:off x="328614" y="1003300"/>
            <a:ext cx="8178078" cy="5565775"/>
          </a:xfrm>
        </p:spPr>
        <p:txBody>
          <a:bodyPr>
            <a:noAutofit/>
          </a:bodyPr>
          <a:lstStyle/>
          <a:p>
            <a:pPr marL="0" indent="0" algn="just">
              <a:spcBef>
                <a:spcPts val="0"/>
              </a:spcBef>
              <a:buFont typeface="Wingdings 2" pitchFamily="18" charset="2"/>
              <a:buNone/>
              <a:defRPr/>
            </a:pPr>
            <a:r>
              <a:rPr lang="en-IN" sz="3200" dirty="0">
                <a:solidFill>
                  <a:srgbClr val="C00000"/>
                </a:solidFill>
                <a:latin typeface="Arial" panose="020B0604020202020204" pitchFamily="34" charset="0"/>
                <a:ea typeface="Calibri" panose="020F0502020204030204" pitchFamily="34" charset="0"/>
                <a:cs typeface="Arial" panose="020B0604020202020204" pitchFamily="34" charset="0"/>
              </a:rPr>
              <a:t>Surgical division of obturator nerve</a:t>
            </a:r>
            <a:endParaRPr lang="en-GB" sz="3200" dirty="0">
              <a:latin typeface="Arial" panose="020B0604020202020204" pitchFamily="34" charset="0"/>
              <a:ea typeface="Calibri" panose="020F0502020204030204" pitchFamily="34" charset="0"/>
              <a:cs typeface="Arial" panose="020B0604020202020204" pitchFamily="34" charset="0"/>
            </a:endParaRPr>
          </a:p>
          <a:p>
            <a:pPr algn="just">
              <a:spcBef>
                <a:spcPts val="0"/>
              </a:spcBef>
              <a:defRPr/>
            </a:pPr>
            <a:r>
              <a:rPr lang="en-IN" sz="3200" dirty="0">
                <a:latin typeface="Arial" panose="020B0604020202020204" pitchFamily="34" charset="0"/>
                <a:ea typeface="Calibri" panose="020F0502020204030204" pitchFamily="34" charset="0"/>
                <a:cs typeface="Arial" panose="020B0604020202020204" pitchFamily="34" charset="0"/>
              </a:rPr>
              <a:t>Spastic paraplegia causing adductor muscle spasm, surgical division of obturator nerve may be useful to relieve symptoms</a:t>
            </a:r>
            <a:endParaRPr lang="en-GB" sz="3200" dirty="0">
              <a:latin typeface="Arial" panose="020B0604020202020204" pitchFamily="34" charset="0"/>
              <a:ea typeface="Calibri" panose="020F0502020204030204" pitchFamily="34" charset="0"/>
              <a:cs typeface="Arial" panose="020B0604020202020204" pitchFamily="34" charset="0"/>
            </a:endParaRPr>
          </a:p>
          <a:p>
            <a:pPr marL="0" indent="0" algn="just">
              <a:spcBef>
                <a:spcPts val="0"/>
              </a:spcBef>
              <a:buFont typeface="Wingdings 2" pitchFamily="18" charset="2"/>
              <a:buNone/>
              <a:defRPr/>
            </a:pPr>
            <a:r>
              <a:rPr lang="en-IN" sz="3200" dirty="0">
                <a:solidFill>
                  <a:srgbClr val="C00000"/>
                </a:solidFill>
                <a:latin typeface="Arial" panose="020B0604020202020204" pitchFamily="34" charset="0"/>
                <a:ea typeface="Calibri" panose="020F0502020204030204" pitchFamily="34" charset="0"/>
                <a:cs typeface="Arial" panose="020B0604020202020204" pitchFamily="34" charset="0"/>
              </a:rPr>
              <a:t>Referred pain of hip to knee</a:t>
            </a:r>
            <a:endParaRPr lang="en-GB" sz="3200" dirty="0">
              <a:latin typeface="Arial" panose="020B0604020202020204" pitchFamily="34" charset="0"/>
              <a:ea typeface="Calibri" panose="020F0502020204030204" pitchFamily="34" charset="0"/>
              <a:cs typeface="Arial" panose="020B0604020202020204" pitchFamily="34" charset="0"/>
            </a:endParaRPr>
          </a:p>
          <a:p>
            <a:pPr algn="just">
              <a:spcBef>
                <a:spcPts val="0"/>
              </a:spcBef>
              <a:defRPr/>
            </a:pPr>
            <a:r>
              <a:rPr lang="en-IN" sz="3200" dirty="0">
                <a:latin typeface="Arial" panose="020B0604020202020204" pitchFamily="34" charset="0"/>
                <a:ea typeface="Calibri" panose="020F0502020204030204" pitchFamily="34" charset="0"/>
                <a:cs typeface="Arial" panose="020B0604020202020204" pitchFamily="34" charset="0"/>
              </a:rPr>
              <a:t>As obturator nerve supplies both hip and knee joints, may cause referred pain to knee joint</a:t>
            </a:r>
            <a:endParaRPr lang="en-GB" sz="3200" dirty="0">
              <a:latin typeface="Arial" panose="020B0604020202020204" pitchFamily="34" charset="0"/>
              <a:ea typeface="Calibri" panose="020F0502020204030204" pitchFamily="34" charset="0"/>
              <a:cs typeface="Arial" panose="020B0604020202020204" pitchFamily="34" charset="0"/>
            </a:endParaRPr>
          </a:p>
          <a:p>
            <a:pPr marL="342900" indent="-342900" algn="just">
              <a:spcBef>
                <a:spcPts val="0"/>
              </a:spcBef>
              <a:buFont typeface="Symbol" panose="05050102010706020507" pitchFamily="18" charset="2"/>
              <a:buChar char=""/>
              <a:defRPr/>
            </a:pPr>
            <a:endParaRPr lang="en-GB" sz="2000" dirty="0">
              <a:latin typeface="Arial" panose="020B0604020202020204" pitchFamily="34" charset="0"/>
              <a:ea typeface="Calibri" panose="020F0502020204030204" pitchFamily="34" charset="0"/>
              <a:cs typeface="Arial" panose="020B0604020202020204" pitchFamily="34" charset="0"/>
            </a:endParaRPr>
          </a:p>
        </p:txBody>
      </p:sp>
      <p:sp>
        <p:nvSpPr>
          <p:cNvPr id="50179" name="TextBox 3"/>
          <p:cNvSpPr txBox="1">
            <a:spLocks noChangeArrowheads="1"/>
          </p:cNvSpPr>
          <p:nvPr/>
        </p:nvSpPr>
        <p:spPr bwMode="auto">
          <a:xfrm>
            <a:off x="1509713" y="0"/>
            <a:ext cx="4789487" cy="708025"/>
          </a:xfrm>
          <a:prstGeom prst="rect">
            <a:avLst/>
          </a:prstGeom>
          <a:noFill/>
          <a:ln w="9525">
            <a:noFill/>
            <a:miter lim="800000"/>
            <a:headEnd/>
            <a:tailEnd/>
          </a:ln>
        </p:spPr>
        <p:txBody>
          <a:bodyPr>
            <a:spAutoFit/>
          </a:bodyPr>
          <a:lstStyle/>
          <a:p>
            <a:pPr eaLnBrk="1" hangingPunct="1">
              <a:spcAft>
                <a:spcPts val="1200"/>
              </a:spcAft>
              <a:buFont typeface="Arial" charset="0"/>
              <a:buNone/>
            </a:pPr>
            <a:r>
              <a:rPr lang="en-IN" sz="4000" b="1" dirty="0">
                <a:solidFill>
                  <a:srgbClr val="0000FF"/>
                </a:solidFill>
                <a:latin typeface="Arial" charset="0"/>
                <a:cs typeface="Calibri" pitchFamily="34" charset="0"/>
              </a:rPr>
              <a:t>Clinical </a:t>
            </a:r>
            <a:r>
              <a:rPr lang="en-IN" sz="4000" b="1" dirty="0" smtClean="0">
                <a:solidFill>
                  <a:srgbClr val="0000FF"/>
                </a:solidFill>
                <a:latin typeface="Arial" charset="0"/>
                <a:cs typeface="Calibri" pitchFamily="34" charset="0"/>
              </a:rPr>
              <a:t>Anatomy</a:t>
            </a:r>
            <a:endParaRPr lang="en-IN" sz="4000" b="1" dirty="0">
              <a:solidFill>
                <a:srgbClr val="0000FF"/>
              </a:solidFill>
              <a:latin typeface="Arial" charset="0"/>
              <a:cs typeface="Calibri" pitchFamily="34"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extLst>
          </p:cNvPr>
          <p:cNvSpPr>
            <a:spLocks noGrp="1"/>
          </p:cNvSpPr>
          <p:nvPr>
            <p:ph idx="1"/>
          </p:nvPr>
        </p:nvSpPr>
        <p:spPr>
          <a:xfrm>
            <a:off x="96839" y="874713"/>
            <a:ext cx="4572144" cy="5715000"/>
          </a:xfrm>
        </p:spPr>
        <p:txBody>
          <a:bodyPr>
            <a:noAutofit/>
          </a:bodyPr>
          <a:lstStyle/>
          <a:p>
            <a:pPr algn="just">
              <a:spcBef>
                <a:spcPts val="0"/>
              </a:spcBef>
              <a:defRPr/>
            </a:pPr>
            <a:r>
              <a:rPr lang="en-IN" dirty="0">
                <a:latin typeface="Arial" panose="020B0604020202020204" pitchFamily="34" charset="0"/>
                <a:ea typeface="Calibri" panose="020F0502020204030204" pitchFamily="34" charset="0"/>
                <a:cs typeface="Arial" panose="020B0604020202020204" pitchFamily="34" charset="0"/>
              </a:rPr>
              <a:t>Present in 30% individuals </a:t>
            </a:r>
          </a:p>
          <a:p>
            <a:pPr algn="just">
              <a:spcBef>
                <a:spcPts val="0"/>
              </a:spcBef>
              <a:defRPr/>
            </a:pPr>
            <a:r>
              <a:rPr lang="en-IN" dirty="0">
                <a:latin typeface="Arial" panose="020B0604020202020204" pitchFamily="34" charset="0"/>
                <a:ea typeface="Calibri" panose="020F0502020204030204" pitchFamily="34" charset="0"/>
                <a:cs typeface="Arial" panose="020B0604020202020204" pitchFamily="34" charset="0"/>
              </a:rPr>
              <a:t>Formation: Branch of lumbar plexus</a:t>
            </a:r>
            <a:endParaRPr lang="en-GB" dirty="0">
              <a:latin typeface="Arial" panose="020B0604020202020204" pitchFamily="34" charset="0"/>
              <a:ea typeface="Calibri" panose="020F0502020204030204" pitchFamily="34" charset="0"/>
              <a:cs typeface="Arial" panose="020B0604020202020204" pitchFamily="34" charset="0"/>
            </a:endParaRPr>
          </a:p>
          <a:p>
            <a:pPr algn="just">
              <a:spcBef>
                <a:spcPts val="0"/>
              </a:spcBef>
              <a:defRPr/>
            </a:pPr>
            <a:r>
              <a:rPr lang="en-IN" dirty="0">
                <a:latin typeface="Arial" panose="020B0604020202020204" pitchFamily="34" charset="0"/>
                <a:ea typeface="Calibri" panose="020F0502020204030204" pitchFamily="34" charset="0"/>
                <a:cs typeface="Arial" panose="020B0604020202020204" pitchFamily="34" charset="0"/>
              </a:rPr>
              <a:t>Formed by divisions of ventral primary rami of L3 and L4 spinal nerves</a:t>
            </a:r>
            <a:endParaRPr lang="en-GB" dirty="0">
              <a:latin typeface="Arial" panose="020B0604020202020204" pitchFamily="34" charset="0"/>
              <a:ea typeface="Calibri" panose="020F0502020204030204" pitchFamily="34" charset="0"/>
              <a:cs typeface="Arial" panose="020B0604020202020204" pitchFamily="34" charset="0"/>
            </a:endParaRPr>
          </a:p>
          <a:p>
            <a:pPr algn="just">
              <a:spcBef>
                <a:spcPts val="0"/>
              </a:spcBef>
              <a:defRPr/>
            </a:pPr>
            <a:r>
              <a:rPr lang="en-IN" dirty="0">
                <a:latin typeface="Arial" panose="020B0604020202020204" pitchFamily="34" charset="0"/>
                <a:ea typeface="Calibri" panose="020F0502020204030204" pitchFamily="34" charset="0"/>
                <a:cs typeface="Arial" panose="020B0604020202020204" pitchFamily="34" charset="0"/>
              </a:rPr>
              <a:t>Root value: L3, L4</a:t>
            </a:r>
            <a:endParaRPr lang="en-GB" dirty="0">
              <a:latin typeface="Arial" panose="020B0604020202020204" pitchFamily="34" charset="0"/>
              <a:ea typeface="Calibri" panose="020F0502020204030204" pitchFamily="34" charset="0"/>
              <a:cs typeface="Arial" panose="020B0604020202020204" pitchFamily="34" charset="0"/>
            </a:endParaRPr>
          </a:p>
          <a:p>
            <a:pPr marL="0" indent="0" algn="just">
              <a:spcBef>
                <a:spcPts val="0"/>
              </a:spcBef>
              <a:buFont typeface="Wingdings 2" pitchFamily="18" charset="2"/>
              <a:buNone/>
              <a:defRPr/>
            </a:pPr>
            <a:r>
              <a:rPr lang="en-IN" b="1" dirty="0">
                <a:latin typeface="Arial" panose="020B0604020202020204" pitchFamily="34" charset="0"/>
                <a:ea typeface="Calibri" panose="020F0502020204030204" pitchFamily="34" charset="0"/>
                <a:cs typeface="Arial" panose="020B0604020202020204" pitchFamily="34" charset="0"/>
              </a:rPr>
              <a:t>Course</a:t>
            </a:r>
          </a:p>
          <a:p>
            <a:pPr algn="just">
              <a:spcBef>
                <a:spcPts val="0"/>
              </a:spcBef>
              <a:defRPr/>
            </a:pPr>
            <a:r>
              <a:rPr lang="en-IN" dirty="0">
                <a:latin typeface="Arial" panose="020B0604020202020204" pitchFamily="34" charset="0"/>
                <a:ea typeface="Calibri" panose="020F0502020204030204" pitchFamily="34" charset="0"/>
                <a:cs typeface="Arial" panose="020B0604020202020204" pitchFamily="34" charset="0"/>
              </a:rPr>
              <a:t>Emerges out of medial border of psoas major muscle on posterior abdominal wall </a:t>
            </a:r>
          </a:p>
        </p:txBody>
      </p:sp>
      <p:pic>
        <p:nvPicPr>
          <p:cNvPr id="51203" name="Picture 4"/>
          <p:cNvPicPr>
            <a:picLocks noChangeAspect="1"/>
          </p:cNvPicPr>
          <p:nvPr/>
        </p:nvPicPr>
        <p:blipFill>
          <a:blip r:embed="rId2" cstate="print"/>
          <a:srcRect/>
          <a:stretch>
            <a:fillRect/>
          </a:stretch>
        </p:blipFill>
        <p:spPr bwMode="auto">
          <a:xfrm>
            <a:off x="4900613" y="874713"/>
            <a:ext cx="4243387" cy="5794375"/>
          </a:xfrm>
          <a:prstGeom prst="rect">
            <a:avLst/>
          </a:prstGeom>
          <a:noFill/>
          <a:ln w="9525">
            <a:noFill/>
            <a:miter lim="800000"/>
            <a:headEnd/>
            <a:tailEnd/>
          </a:ln>
        </p:spPr>
      </p:pic>
      <p:sp>
        <p:nvSpPr>
          <p:cNvPr id="51204" name="TextBox 3"/>
          <p:cNvSpPr txBox="1">
            <a:spLocks noChangeArrowheads="1"/>
          </p:cNvSpPr>
          <p:nvPr/>
        </p:nvSpPr>
        <p:spPr bwMode="auto">
          <a:xfrm>
            <a:off x="1192213" y="0"/>
            <a:ext cx="7078662" cy="708025"/>
          </a:xfrm>
          <a:prstGeom prst="rect">
            <a:avLst/>
          </a:prstGeom>
          <a:noFill/>
          <a:ln w="9525">
            <a:noFill/>
            <a:miter lim="800000"/>
            <a:headEnd/>
            <a:tailEnd/>
          </a:ln>
        </p:spPr>
        <p:txBody>
          <a:bodyPr>
            <a:spAutoFit/>
          </a:bodyPr>
          <a:lstStyle/>
          <a:p>
            <a:pPr eaLnBrk="1" hangingPunct="1">
              <a:buFont typeface="Arial" charset="0"/>
              <a:buNone/>
            </a:pPr>
            <a:r>
              <a:rPr lang="en-IN" sz="4000" b="1" dirty="0">
                <a:solidFill>
                  <a:srgbClr val="B805CB"/>
                </a:solidFill>
                <a:latin typeface="Arial" charset="0"/>
                <a:cs typeface="Calibri" pitchFamily="34" charset="0"/>
              </a:rPr>
              <a:t>Accessory </a:t>
            </a:r>
            <a:r>
              <a:rPr lang="en-IN" sz="4000" b="1" dirty="0" err="1">
                <a:solidFill>
                  <a:srgbClr val="B805CB"/>
                </a:solidFill>
                <a:latin typeface="Arial" charset="0"/>
                <a:cs typeface="Calibri" pitchFamily="34" charset="0"/>
              </a:rPr>
              <a:t>obturator</a:t>
            </a:r>
            <a:r>
              <a:rPr lang="en-IN" sz="4000" b="1" dirty="0">
                <a:solidFill>
                  <a:srgbClr val="B805CB"/>
                </a:solidFill>
                <a:latin typeface="Arial" charset="0"/>
                <a:cs typeface="Calibri" pitchFamily="34" charset="0"/>
              </a:rPr>
              <a:t> nerve</a:t>
            </a:r>
            <a:endParaRPr lang="en-GB" sz="4000" dirty="0">
              <a:solidFill>
                <a:srgbClr val="B805CB"/>
              </a:solidFill>
              <a:latin typeface="Arial" charset="0"/>
              <a:cs typeface="Calibri" pitchFamily="3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extLst>
          </p:cNvPr>
          <p:cNvSpPr>
            <a:spLocks noGrp="1"/>
          </p:cNvSpPr>
          <p:nvPr>
            <p:ph idx="1"/>
          </p:nvPr>
        </p:nvSpPr>
        <p:spPr>
          <a:xfrm>
            <a:off x="96838" y="874713"/>
            <a:ext cx="4641417" cy="5715000"/>
          </a:xfrm>
        </p:spPr>
        <p:txBody>
          <a:bodyPr>
            <a:noAutofit/>
          </a:bodyPr>
          <a:lstStyle/>
          <a:p>
            <a:pPr marL="0" indent="0" algn="just">
              <a:spcBef>
                <a:spcPts val="0"/>
              </a:spcBef>
              <a:buFont typeface="Wingdings 2" pitchFamily="18" charset="2"/>
              <a:buNone/>
              <a:defRPr/>
            </a:pPr>
            <a:r>
              <a:rPr lang="en-IN" b="1" dirty="0">
                <a:latin typeface="Arial" panose="020B0604020202020204" pitchFamily="34" charset="0"/>
                <a:ea typeface="Calibri" panose="020F0502020204030204" pitchFamily="34" charset="0"/>
                <a:cs typeface="Arial" panose="020B0604020202020204" pitchFamily="34" charset="0"/>
              </a:rPr>
              <a:t>Course</a:t>
            </a:r>
          </a:p>
          <a:p>
            <a:pPr algn="just">
              <a:spcBef>
                <a:spcPts val="0"/>
              </a:spcBef>
              <a:defRPr/>
            </a:pPr>
            <a:r>
              <a:rPr lang="en-IN" dirty="0">
                <a:latin typeface="Arial" panose="020B0604020202020204" pitchFamily="34" charset="0"/>
                <a:ea typeface="Calibri" panose="020F0502020204030204" pitchFamily="34" charset="0"/>
                <a:cs typeface="Arial" panose="020B0604020202020204" pitchFamily="34" charset="0"/>
              </a:rPr>
              <a:t>Descends downward and crosses superior ramus of pubis anterior to enter thigh</a:t>
            </a:r>
            <a:endParaRPr lang="en-GB" dirty="0">
              <a:latin typeface="Arial" panose="020B0604020202020204" pitchFamily="34" charset="0"/>
              <a:ea typeface="Calibri" panose="020F0502020204030204" pitchFamily="34" charset="0"/>
              <a:cs typeface="Arial" panose="020B0604020202020204" pitchFamily="34" charset="0"/>
            </a:endParaRPr>
          </a:p>
          <a:p>
            <a:pPr marL="0" indent="0" algn="just">
              <a:spcBef>
                <a:spcPts val="0"/>
              </a:spcBef>
              <a:buFont typeface="Wingdings 2" pitchFamily="18" charset="2"/>
              <a:buNone/>
              <a:defRPr/>
            </a:pPr>
            <a:r>
              <a:rPr lang="en-IN" dirty="0">
                <a:latin typeface="Arial" panose="020B0604020202020204" pitchFamily="34" charset="0"/>
                <a:ea typeface="Calibri" panose="020F0502020204030204" pitchFamily="34" charset="0"/>
                <a:cs typeface="Arial" panose="020B0604020202020204" pitchFamily="34" charset="0"/>
              </a:rPr>
              <a:t>Branches (distribution)</a:t>
            </a:r>
            <a:endParaRPr lang="en-GB" dirty="0">
              <a:latin typeface="Arial" panose="020B0604020202020204" pitchFamily="34" charset="0"/>
              <a:ea typeface="Calibri" panose="020F0502020204030204" pitchFamily="34" charset="0"/>
              <a:cs typeface="Arial" panose="020B0604020202020204" pitchFamily="34" charset="0"/>
            </a:endParaRPr>
          </a:p>
          <a:p>
            <a:pPr marL="571500" indent="-342900" algn="just">
              <a:spcBef>
                <a:spcPts val="0"/>
              </a:spcBef>
              <a:defRPr/>
            </a:pPr>
            <a:r>
              <a:rPr lang="en-IN" dirty="0">
                <a:latin typeface="Arial" panose="020B0604020202020204" pitchFamily="34" charset="0"/>
                <a:ea typeface="Calibri" panose="020F0502020204030204" pitchFamily="34" charset="0"/>
                <a:cs typeface="Arial" panose="020B0604020202020204" pitchFamily="34" charset="0"/>
              </a:rPr>
              <a:t>Supplies</a:t>
            </a:r>
            <a:endParaRPr lang="en-GB" dirty="0">
              <a:latin typeface="Arial" panose="020B0604020202020204" pitchFamily="34" charset="0"/>
              <a:ea typeface="Calibri" panose="020F0502020204030204" pitchFamily="34" charset="0"/>
              <a:cs typeface="Arial" panose="020B0604020202020204" pitchFamily="34" charset="0"/>
            </a:endParaRPr>
          </a:p>
          <a:p>
            <a:pPr lvl="1" algn="just">
              <a:spcBef>
                <a:spcPts val="0"/>
              </a:spcBef>
              <a:defRPr/>
            </a:pPr>
            <a:r>
              <a:rPr lang="en-IN" sz="2800" dirty="0">
                <a:latin typeface="Arial" panose="020B0604020202020204" pitchFamily="34" charset="0"/>
                <a:ea typeface="Calibri" panose="020F0502020204030204" pitchFamily="34" charset="0"/>
                <a:cs typeface="Arial" panose="020B0604020202020204" pitchFamily="34" charset="0"/>
              </a:rPr>
              <a:t>Pectineus </a:t>
            </a:r>
            <a:endParaRPr lang="en-GB" sz="2800" dirty="0">
              <a:latin typeface="Arial" panose="020B0604020202020204" pitchFamily="34" charset="0"/>
              <a:ea typeface="Calibri" panose="020F0502020204030204" pitchFamily="34" charset="0"/>
              <a:cs typeface="Arial" panose="020B0604020202020204" pitchFamily="34" charset="0"/>
            </a:endParaRPr>
          </a:p>
          <a:p>
            <a:pPr lvl="1" algn="just">
              <a:spcBef>
                <a:spcPts val="0"/>
              </a:spcBef>
              <a:defRPr/>
            </a:pPr>
            <a:r>
              <a:rPr lang="en-IN" sz="2800" dirty="0">
                <a:latin typeface="Arial" panose="020B0604020202020204" pitchFamily="34" charset="0"/>
                <a:ea typeface="Calibri" panose="020F0502020204030204" pitchFamily="34" charset="0"/>
                <a:cs typeface="Arial" panose="020B0604020202020204" pitchFamily="34" charset="0"/>
              </a:rPr>
              <a:t>Hip joint</a:t>
            </a:r>
            <a:endParaRPr lang="en-GB" sz="2800" dirty="0">
              <a:latin typeface="Arial" panose="020B0604020202020204" pitchFamily="34" charset="0"/>
              <a:ea typeface="Calibri" panose="020F0502020204030204" pitchFamily="34" charset="0"/>
              <a:cs typeface="Arial" panose="020B0604020202020204" pitchFamily="34" charset="0"/>
            </a:endParaRPr>
          </a:p>
          <a:p>
            <a:pPr lvl="1" algn="just">
              <a:spcBef>
                <a:spcPts val="0"/>
              </a:spcBef>
              <a:defRPr/>
            </a:pPr>
            <a:r>
              <a:rPr lang="en-IN" sz="2800" dirty="0">
                <a:latin typeface="Arial" panose="020B0604020202020204" pitchFamily="34" charset="0"/>
                <a:ea typeface="Calibri" panose="020F0502020204030204" pitchFamily="34" charset="0"/>
                <a:cs typeface="Arial" panose="020B0604020202020204" pitchFamily="34" charset="0"/>
              </a:rPr>
              <a:t>Gives communicating branch of anterior division of obturator nerve</a:t>
            </a:r>
            <a:endParaRPr lang="en-GB" sz="2800" dirty="0">
              <a:latin typeface="Arial" panose="020B0604020202020204" pitchFamily="34" charset="0"/>
              <a:ea typeface="Calibri" panose="020F0502020204030204" pitchFamily="34" charset="0"/>
              <a:cs typeface="Arial" panose="020B0604020202020204" pitchFamily="34" charset="0"/>
            </a:endParaRPr>
          </a:p>
        </p:txBody>
      </p:sp>
      <p:pic>
        <p:nvPicPr>
          <p:cNvPr id="52227" name="Picture 4"/>
          <p:cNvPicPr>
            <a:picLocks noChangeAspect="1"/>
          </p:cNvPicPr>
          <p:nvPr/>
        </p:nvPicPr>
        <p:blipFill>
          <a:blip r:embed="rId2" cstate="print"/>
          <a:srcRect/>
          <a:stretch>
            <a:fillRect/>
          </a:stretch>
        </p:blipFill>
        <p:spPr bwMode="auto">
          <a:xfrm>
            <a:off x="4900613" y="874713"/>
            <a:ext cx="4243387" cy="5794375"/>
          </a:xfrm>
          <a:prstGeom prst="rect">
            <a:avLst/>
          </a:prstGeom>
          <a:noFill/>
          <a:ln w="9525">
            <a:noFill/>
            <a:miter lim="800000"/>
            <a:headEnd/>
            <a:tailEnd/>
          </a:ln>
        </p:spPr>
      </p:pic>
      <p:sp>
        <p:nvSpPr>
          <p:cNvPr id="52228" name="TextBox 3"/>
          <p:cNvSpPr txBox="1">
            <a:spLocks noChangeArrowheads="1"/>
          </p:cNvSpPr>
          <p:nvPr/>
        </p:nvSpPr>
        <p:spPr bwMode="auto">
          <a:xfrm>
            <a:off x="955675" y="0"/>
            <a:ext cx="7385050" cy="708025"/>
          </a:xfrm>
          <a:prstGeom prst="rect">
            <a:avLst/>
          </a:prstGeom>
          <a:noFill/>
          <a:ln w="9525">
            <a:noFill/>
            <a:miter lim="800000"/>
            <a:headEnd/>
            <a:tailEnd/>
          </a:ln>
        </p:spPr>
        <p:txBody>
          <a:bodyPr>
            <a:spAutoFit/>
          </a:bodyPr>
          <a:lstStyle/>
          <a:p>
            <a:pPr eaLnBrk="1" hangingPunct="1">
              <a:buFont typeface="Arial" charset="0"/>
              <a:buNone/>
            </a:pPr>
            <a:r>
              <a:rPr lang="en-IN" sz="4000" b="1">
                <a:solidFill>
                  <a:srgbClr val="FF0000"/>
                </a:solidFill>
                <a:latin typeface="Arial" charset="0"/>
                <a:cs typeface="Calibri" pitchFamily="34" charset="0"/>
              </a:rPr>
              <a:t>Accessory Obturator nerve</a:t>
            </a:r>
            <a:endParaRPr lang="en-GB" sz="4000">
              <a:solidFill>
                <a:srgbClr val="FF0000"/>
              </a:solidFill>
              <a:latin typeface="Arial" charset="0"/>
              <a:cs typeface="Calibri" pitchFamily="34"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extLst>
          </p:cNvPr>
          <p:cNvSpPr>
            <a:spLocks noGrp="1"/>
          </p:cNvSpPr>
          <p:nvPr>
            <p:ph idx="1"/>
          </p:nvPr>
        </p:nvSpPr>
        <p:spPr>
          <a:xfrm>
            <a:off x="180975" y="769938"/>
            <a:ext cx="4889789" cy="5434012"/>
          </a:xfrm>
        </p:spPr>
        <p:txBody>
          <a:bodyPr>
            <a:noAutofit/>
          </a:bodyPr>
          <a:lstStyle/>
          <a:p>
            <a:pPr algn="just">
              <a:spcBef>
                <a:spcPts val="0"/>
              </a:spcBef>
              <a:defRPr/>
            </a:pPr>
            <a:r>
              <a:rPr lang="en-IN" dirty="0">
                <a:latin typeface="Arial" panose="020B0604020202020204" pitchFamily="34" charset="0"/>
                <a:ea typeface="Calibri" panose="020F0502020204030204" pitchFamily="34" charset="0"/>
                <a:cs typeface="Arial" panose="020B0604020202020204" pitchFamily="34" charset="0"/>
              </a:rPr>
              <a:t>Supplies adductor muscles along with profunda femoris artery </a:t>
            </a:r>
          </a:p>
          <a:p>
            <a:pPr marL="0" indent="0" algn="just">
              <a:spcBef>
                <a:spcPts val="0"/>
              </a:spcBef>
              <a:buFont typeface="Wingdings 2" pitchFamily="18" charset="2"/>
              <a:buNone/>
              <a:defRPr/>
            </a:pPr>
            <a:r>
              <a:rPr lang="en-IN" sz="3200" b="1" dirty="0">
                <a:solidFill>
                  <a:srgbClr val="C00000"/>
                </a:solidFill>
                <a:latin typeface="Arial" panose="020B0604020202020204" pitchFamily="34" charset="0"/>
                <a:ea typeface="Calibri" panose="020F0502020204030204" pitchFamily="34" charset="0"/>
                <a:cs typeface="Arial" panose="020B0604020202020204" pitchFamily="34" charset="0"/>
              </a:rPr>
              <a:t>Beginning</a:t>
            </a:r>
            <a:endParaRPr lang="en-GB" sz="3200" b="1" dirty="0">
              <a:latin typeface="Arial" panose="020B0604020202020204" pitchFamily="34" charset="0"/>
              <a:ea typeface="Calibri" panose="020F0502020204030204" pitchFamily="34" charset="0"/>
              <a:cs typeface="Arial" panose="020B0604020202020204" pitchFamily="34" charset="0"/>
            </a:endParaRPr>
          </a:p>
          <a:p>
            <a:pPr algn="just">
              <a:spcBef>
                <a:spcPts val="0"/>
              </a:spcBef>
              <a:defRPr/>
            </a:pPr>
            <a:r>
              <a:rPr lang="en-IN" dirty="0">
                <a:latin typeface="Arial" panose="020B0604020202020204" pitchFamily="34" charset="0"/>
                <a:ea typeface="Calibri" panose="020F0502020204030204" pitchFamily="34" charset="0"/>
                <a:cs typeface="Arial" panose="020B0604020202020204" pitchFamily="34" charset="0"/>
              </a:rPr>
              <a:t>Branch of anterior division of internal iliac artery</a:t>
            </a:r>
            <a:endParaRPr lang="en-GB" dirty="0">
              <a:latin typeface="Arial" panose="020B0604020202020204" pitchFamily="34" charset="0"/>
              <a:ea typeface="Calibri" panose="020F0502020204030204" pitchFamily="34" charset="0"/>
              <a:cs typeface="Arial" panose="020B0604020202020204" pitchFamily="34" charset="0"/>
            </a:endParaRPr>
          </a:p>
          <a:p>
            <a:pPr marL="0" indent="0" algn="just">
              <a:spcBef>
                <a:spcPts val="0"/>
              </a:spcBef>
              <a:buFont typeface="Wingdings 2" pitchFamily="18" charset="2"/>
              <a:buNone/>
              <a:defRPr/>
            </a:pPr>
            <a:r>
              <a:rPr lang="en-IN" sz="3200" b="1" dirty="0">
                <a:solidFill>
                  <a:srgbClr val="C00000"/>
                </a:solidFill>
                <a:latin typeface="Arial" panose="020B0604020202020204" pitchFamily="34" charset="0"/>
                <a:ea typeface="Calibri" panose="020F0502020204030204" pitchFamily="34" charset="0"/>
                <a:cs typeface="Arial" panose="020B0604020202020204" pitchFamily="34" charset="0"/>
              </a:rPr>
              <a:t>Course and branches</a:t>
            </a:r>
            <a:endParaRPr lang="en-GB" sz="3200" b="1" dirty="0">
              <a:latin typeface="Arial" panose="020B0604020202020204" pitchFamily="34" charset="0"/>
              <a:ea typeface="Calibri" panose="020F0502020204030204" pitchFamily="34" charset="0"/>
              <a:cs typeface="Arial" panose="020B0604020202020204" pitchFamily="34" charset="0"/>
            </a:endParaRPr>
          </a:p>
          <a:p>
            <a:pPr algn="just">
              <a:spcBef>
                <a:spcPts val="0"/>
              </a:spcBef>
              <a:defRPr/>
            </a:pPr>
            <a:r>
              <a:rPr lang="en-IN" dirty="0">
                <a:latin typeface="Arial" panose="020B0604020202020204" pitchFamily="34" charset="0"/>
                <a:ea typeface="Calibri" panose="020F0502020204030204" pitchFamily="34" charset="0"/>
                <a:cs typeface="Arial" panose="020B0604020202020204" pitchFamily="34" charset="0"/>
              </a:rPr>
              <a:t>Runs downward along with obturator nerve in pelvic cavity</a:t>
            </a:r>
            <a:endParaRPr lang="en-GB" dirty="0">
              <a:latin typeface="Arial" panose="020B0604020202020204" pitchFamily="34" charset="0"/>
              <a:ea typeface="Calibri" panose="020F0502020204030204" pitchFamily="34" charset="0"/>
              <a:cs typeface="Arial" panose="020B0604020202020204" pitchFamily="34" charset="0"/>
            </a:endParaRPr>
          </a:p>
          <a:p>
            <a:pPr algn="just">
              <a:spcBef>
                <a:spcPts val="0"/>
              </a:spcBef>
              <a:defRPr/>
            </a:pPr>
            <a:r>
              <a:rPr lang="en-IN" dirty="0">
                <a:latin typeface="Arial" panose="020B0604020202020204" pitchFamily="34" charset="0"/>
                <a:ea typeface="Calibri" panose="020F0502020204030204" pitchFamily="34" charset="0"/>
                <a:cs typeface="Arial" panose="020B0604020202020204" pitchFamily="34" charset="0"/>
              </a:rPr>
              <a:t>Enters thigh through obturator canal and divides into anterior and posterior branches </a:t>
            </a:r>
          </a:p>
          <a:p>
            <a:pPr algn="just">
              <a:defRPr/>
            </a:pPr>
            <a:endParaRPr lang="en-GB" sz="1800" dirty="0">
              <a:latin typeface="Arial" panose="020B0604020202020204" pitchFamily="34" charset="0"/>
              <a:ea typeface="Calibri" panose="020F0502020204030204" pitchFamily="34" charset="0"/>
              <a:cs typeface="Arial" panose="020B0604020202020204" pitchFamily="34" charset="0"/>
            </a:endParaRPr>
          </a:p>
        </p:txBody>
      </p:sp>
      <p:pic>
        <p:nvPicPr>
          <p:cNvPr id="53251" name="Picture 3"/>
          <p:cNvPicPr>
            <a:picLocks noChangeAspect="1"/>
          </p:cNvPicPr>
          <p:nvPr/>
        </p:nvPicPr>
        <p:blipFill>
          <a:blip r:embed="rId2" cstate="print"/>
          <a:srcRect/>
          <a:stretch>
            <a:fillRect/>
          </a:stretch>
        </p:blipFill>
        <p:spPr bwMode="auto">
          <a:xfrm>
            <a:off x="5173663" y="923925"/>
            <a:ext cx="3970337" cy="5934075"/>
          </a:xfrm>
          <a:prstGeom prst="rect">
            <a:avLst/>
          </a:prstGeom>
          <a:noFill/>
          <a:ln w="9525">
            <a:noFill/>
            <a:miter lim="800000"/>
            <a:headEnd/>
            <a:tailEnd/>
          </a:ln>
        </p:spPr>
      </p:pic>
      <p:sp>
        <p:nvSpPr>
          <p:cNvPr id="53252" name="TextBox 4"/>
          <p:cNvSpPr txBox="1">
            <a:spLocks noChangeArrowheads="1"/>
          </p:cNvSpPr>
          <p:nvPr/>
        </p:nvSpPr>
        <p:spPr bwMode="auto">
          <a:xfrm>
            <a:off x="914400" y="0"/>
            <a:ext cx="5830888" cy="708025"/>
          </a:xfrm>
          <a:prstGeom prst="rect">
            <a:avLst/>
          </a:prstGeom>
          <a:noFill/>
          <a:ln w="9525">
            <a:noFill/>
            <a:miter lim="800000"/>
            <a:headEnd/>
            <a:tailEnd/>
          </a:ln>
        </p:spPr>
        <p:txBody>
          <a:bodyPr>
            <a:spAutoFit/>
          </a:bodyPr>
          <a:lstStyle/>
          <a:p>
            <a:pPr algn="just" eaLnBrk="1" hangingPunct="1">
              <a:buFont typeface="Arial" charset="0"/>
              <a:buNone/>
            </a:pPr>
            <a:r>
              <a:rPr lang="en-US" b="1">
                <a:solidFill>
                  <a:srgbClr val="493DA0"/>
                </a:solidFill>
                <a:latin typeface="Arial" charset="0"/>
                <a:cs typeface="Calibri" pitchFamily="34" charset="0"/>
              </a:rPr>
              <a:t> </a:t>
            </a:r>
            <a:r>
              <a:rPr lang="en-US" sz="4000" b="1">
                <a:solidFill>
                  <a:srgbClr val="493DA0"/>
                </a:solidFill>
                <a:latin typeface="Arial" charset="0"/>
                <a:cs typeface="Calibri" pitchFamily="34" charset="0"/>
              </a:rPr>
              <a:t>OBTURATOR  ARTERY</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extLst>
          </p:cNvPr>
          <p:cNvSpPr>
            <a:spLocks noGrp="1"/>
          </p:cNvSpPr>
          <p:nvPr>
            <p:ph idx="1"/>
          </p:nvPr>
        </p:nvSpPr>
        <p:spPr>
          <a:xfrm>
            <a:off x="180975" y="685800"/>
            <a:ext cx="4640407" cy="6092825"/>
          </a:xfrm>
        </p:spPr>
        <p:txBody>
          <a:bodyPr>
            <a:noAutofit/>
          </a:bodyPr>
          <a:lstStyle/>
          <a:p>
            <a:pPr marL="0" indent="0" algn="just">
              <a:spcBef>
                <a:spcPts val="0"/>
              </a:spcBef>
              <a:buFont typeface="Wingdings 2" pitchFamily="18" charset="2"/>
              <a:buNone/>
              <a:defRPr/>
            </a:pPr>
            <a:r>
              <a:rPr lang="en-IN" sz="2400" b="1" dirty="0">
                <a:solidFill>
                  <a:srgbClr val="C00000"/>
                </a:solidFill>
                <a:latin typeface="Arial" panose="020B0604020202020204" pitchFamily="34" charset="0"/>
                <a:ea typeface="Calibri" panose="020F0502020204030204" pitchFamily="34" charset="0"/>
                <a:cs typeface="Arial" panose="020B0604020202020204" pitchFamily="34" charset="0"/>
              </a:rPr>
              <a:t>Course and branches</a:t>
            </a:r>
            <a:endParaRPr lang="en-GB" sz="2400" b="1" dirty="0">
              <a:latin typeface="Arial" panose="020B0604020202020204" pitchFamily="34" charset="0"/>
              <a:ea typeface="Calibri" panose="020F0502020204030204" pitchFamily="34" charset="0"/>
              <a:cs typeface="Arial" panose="020B0604020202020204" pitchFamily="34" charset="0"/>
            </a:endParaRPr>
          </a:p>
          <a:p>
            <a:pPr algn="just">
              <a:spcBef>
                <a:spcPts val="0"/>
              </a:spcBef>
              <a:defRPr/>
            </a:pPr>
            <a:r>
              <a:rPr lang="en-IN" sz="2400" dirty="0">
                <a:solidFill>
                  <a:srgbClr val="669900"/>
                </a:solidFill>
                <a:latin typeface="Arial" panose="020B0604020202020204" pitchFamily="34" charset="0"/>
                <a:ea typeface="Calibri" panose="020F0502020204030204" pitchFamily="34" charset="0"/>
                <a:cs typeface="Arial" panose="020B0604020202020204" pitchFamily="34" charset="0"/>
              </a:rPr>
              <a:t>Anterior branch</a:t>
            </a:r>
          </a:p>
          <a:p>
            <a:pPr lvl="1" algn="just">
              <a:spcBef>
                <a:spcPts val="0"/>
              </a:spcBef>
              <a:defRPr/>
            </a:pPr>
            <a:r>
              <a:rPr lang="en-IN" dirty="0">
                <a:latin typeface="Arial" panose="020B0604020202020204" pitchFamily="34" charset="0"/>
                <a:ea typeface="Calibri" panose="020F0502020204030204" pitchFamily="34" charset="0"/>
                <a:cs typeface="Arial" panose="020B0604020202020204" pitchFamily="34" charset="0"/>
              </a:rPr>
              <a:t>Runs in outer surface of obturator membrane</a:t>
            </a:r>
          </a:p>
          <a:p>
            <a:pPr lvl="1" algn="just">
              <a:spcBef>
                <a:spcPts val="0"/>
              </a:spcBef>
              <a:defRPr/>
            </a:pPr>
            <a:r>
              <a:rPr lang="en-IN" dirty="0">
                <a:latin typeface="Arial" panose="020B0604020202020204" pitchFamily="34" charset="0"/>
                <a:ea typeface="Calibri" panose="020F0502020204030204" pitchFamily="34" charset="0"/>
                <a:cs typeface="Arial" panose="020B0604020202020204" pitchFamily="34" charset="0"/>
              </a:rPr>
              <a:t>Supplies adjacent muscles and anastomoses with medial circumflex femoral artery</a:t>
            </a:r>
            <a:endParaRPr lang="en-GB" dirty="0">
              <a:latin typeface="Arial" panose="020B0604020202020204" pitchFamily="34" charset="0"/>
              <a:ea typeface="Calibri" panose="020F0502020204030204" pitchFamily="34" charset="0"/>
              <a:cs typeface="Arial" panose="020B0604020202020204" pitchFamily="34" charset="0"/>
            </a:endParaRPr>
          </a:p>
          <a:p>
            <a:pPr algn="just">
              <a:spcBef>
                <a:spcPts val="0"/>
              </a:spcBef>
              <a:defRPr/>
            </a:pPr>
            <a:r>
              <a:rPr lang="en-IN" sz="2400" dirty="0">
                <a:solidFill>
                  <a:srgbClr val="669900"/>
                </a:solidFill>
                <a:latin typeface="Arial" panose="020B0604020202020204" pitchFamily="34" charset="0"/>
                <a:ea typeface="Calibri" panose="020F0502020204030204" pitchFamily="34" charset="0"/>
                <a:cs typeface="Arial" panose="020B0604020202020204" pitchFamily="34" charset="0"/>
              </a:rPr>
              <a:t>Posterior branch</a:t>
            </a:r>
          </a:p>
          <a:p>
            <a:pPr lvl="1" algn="just">
              <a:spcBef>
                <a:spcPts val="0"/>
              </a:spcBef>
              <a:defRPr/>
            </a:pPr>
            <a:r>
              <a:rPr lang="en-IN" dirty="0">
                <a:latin typeface="Arial" panose="020B0604020202020204" pitchFamily="34" charset="0"/>
                <a:ea typeface="Calibri" panose="020F0502020204030204" pitchFamily="34" charset="0"/>
                <a:cs typeface="Arial" panose="020B0604020202020204" pitchFamily="34" charset="0"/>
              </a:rPr>
              <a:t>Supplies muscles attached with ischial tuberosity</a:t>
            </a:r>
          </a:p>
          <a:p>
            <a:pPr lvl="1" algn="just">
              <a:spcBef>
                <a:spcPts val="0"/>
              </a:spcBef>
              <a:defRPr/>
            </a:pPr>
            <a:r>
              <a:rPr lang="en-IN" dirty="0">
                <a:latin typeface="Arial" panose="020B0604020202020204" pitchFamily="34" charset="0"/>
                <a:ea typeface="Calibri" panose="020F0502020204030204" pitchFamily="34" charset="0"/>
                <a:cs typeface="Arial" panose="020B0604020202020204" pitchFamily="34" charset="0"/>
              </a:rPr>
              <a:t>Gives acetabular branch passes through acetabular notch to supply acetabular pad of fat and head of femur</a:t>
            </a:r>
            <a:endParaRPr lang="en-GB" dirty="0">
              <a:latin typeface="Arial" panose="020B0604020202020204" pitchFamily="34" charset="0"/>
              <a:ea typeface="Calibri" panose="020F0502020204030204" pitchFamily="34" charset="0"/>
              <a:cs typeface="Arial" panose="020B0604020202020204" pitchFamily="34" charset="0"/>
            </a:endParaRPr>
          </a:p>
          <a:p>
            <a:pPr algn="just">
              <a:defRPr/>
            </a:pPr>
            <a:endParaRPr lang="en-GB" sz="1800" dirty="0">
              <a:latin typeface="Arial" panose="020B0604020202020204" pitchFamily="34" charset="0"/>
              <a:ea typeface="Calibri" panose="020F0502020204030204" pitchFamily="34" charset="0"/>
              <a:cs typeface="Arial" panose="020B0604020202020204" pitchFamily="34" charset="0"/>
            </a:endParaRPr>
          </a:p>
        </p:txBody>
      </p:sp>
      <p:pic>
        <p:nvPicPr>
          <p:cNvPr id="54275" name="Picture 3"/>
          <p:cNvPicPr>
            <a:picLocks noChangeAspect="1"/>
          </p:cNvPicPr>
          <p:nvPr/>
        </p:nvPicPr>
        <p:blipFill>
          <a:blip r:embed="rId2" cstate="print"/>
          <a:srcRect/>
          <a:stretch>
            <a:fillRect/>
          </a:stretch>
        </p:blipFill>
        <p:spPr bwMode="auto">
          <a:xfrm>
            <a:off x="5173663" y="923925"/>
            <a:ext cx="3970337" cy="5934075"/>
          </a:xfrm>
          <a:prstGeom prst="rect">
            <a:avLst/>
          </a:prstGeom>
          <a:noFill/>
          <a:ln w="9525">
            <a:noFill/>
            <a:miter lim="800000"/>
            <a:headEnd/>
            <a:tailEnd/>
          </a:ln>
        </p:spPr>
      </p:pic>
      <p:sp>
        <p:nvSpPr>
          <p:cNvPr id="54276" name="TextBox 4"/>
          <p:cNvSpPr txBox="1">
            <a:spLocks noChangeArrowheads="1"/>
          </p:cNvSpPr>
          <p:nvPr/>
        </p:nvSpPr>
        <p:spPr bwMode="auto">
          <a:xfrm>
            <a:off x="1177925" y="0"/>
            <a:ext cx="6899275" cy="708025"/>
          </a:xfrm>
          <a:prstGeom prst="rect">
            <a:avLst/>
          </a:prstGeom>
          <a:noFill/>
          <a:ln w="9525">
            <a:noFill/>
            <a:miter lim="800000"/>
            <a:headEnd/>
            <a:tailEnd/>
          </a:ln>
        </p:spPr>
        <p:txBody>
          <a:bodyPr>
            <a:spAutoFit/>
          </a:bodyPr>
          <a:lstStyle/>
          <a:p>
            <a:pPr algn="just" eaLnBrk="1" hangingPunct="1">
              <a:buFont typeface="Arial" charset="0"/>
              <a:buNone/>
            </a:pPr>
            <a:r>
              <a:rPr lang="en-US" b="1">
                <a:solidFill>
                  <a:srgbClr val="493DA0"/>
                </a:solidFill>
                <a:latin typeface="Arial" charset="0"/>
                <a:cs typeface="Calibri" pitchFamily="34" charset="0"/>
              </a:rPr>
              <a:t> </a:t>
            </a:r>
            <a:r>
              <a:rPr lang="en-US" sz="4000" b="1">
                <a:solidFill>
                  <a:srgbClr val="493DA0"/>
                </a:solidFill>
                <a:latin typeface="Arial" charset="0"/>
                <a:cs typeface="Calibri" pitchFamily="34" charset="0"/>
              </a:rPr>
              <a:t>OBTURATOR  ARTERY</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b="1" smtClean="0">
                <a:solidFill>
                  <a:srgbClr val="C00000"/>
                </a:solidFill>
              </a:rPr>
              <a:t>Be Positive…….</a:t>
            </a:r>
          </a:p>
        </p:txBody>
      </p:sp>
      <p:pic>
        <p:nvPicPr>
          <p:cNvPr id="55299" name="Picture 2" descr="C:\Users\DELL\Desktop\Anatomy PPT classes\fab22ced6fb1e58f9f3ade72a7edcbcd.jpg"/>
          <p:cNvPicPr>
            <a:picLocks noGrp="1" noChangeAspect="1" noChangeArrowheads="1"/>
          </p:cNvPicPr>
          <p:nvPr>
            <p:ph idx="1"/>
          </p:nvPr>
        </p:nvPicPr>
        <p:blipFill>
          <a:blip r:embed="rId2" cstate="print"/>
          <a:srcRect/>
          <a:stretch>
            <a:fillRect/>
          </a:stretch>
        </p:blipFill>
        <p:spPr>
          <a:xfrm>
            <a:off x="2376488" y="1935163"/>
            <a:ext cx="4389437" cy="4389437"/>
          </a:xfr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txBody>
          <a:bodyPr>
            <a:normAutofit fontScale="90000"/>
          </a:bodyPr>
          <a:lstStyle/>
          <a:p>
            <a:pPr algn="ctr">
              <a:defRPr/>
            </a:pPr>
            <a:r>
              <a:rPr lang="en-US" b="1" dirty="0" smtClean="0">
                <a:solidFill>
                  <a:srgbClr val="FF0000"/>
                </a:solidFill>
                <a:latin typeface="Algerian" pitchFamily="82" charset="0"/>
              </a:rPr>
              <a:t>……..THANK YOU……..</a:t>
            </a:r>
            <a:endParaRPr lang="en-IN" b="1" dirty="0">
              <a:solidFill>
                <a:srgbClr val="FF0000"/>
              </a:solidFill>
              <a:latin typeface="Algerian" pitchFamily="82" charset="0"/>
            </a:endParaRPr>
          </a:p>
        </p:txBody>
      </p:sp>
      <p:pic>
        <p:nvPicPr>
          <p:cNvPr id="56323" name="Picture 2"/>
          <p:cNvPicPr>
            <a:picLocks noGrp="1" noChangeAspect="1" noChangeArrowheads="1"/>
          </p:cNvPicPr>
          <p:nvPr>
            <p:ph idx="1"/>
          </p:nvPr>
        </p:nvPicPr>
        <p:blipFill>
          <a:blip r:embed="rId2" cstate="print"/>
          <a:srcRect/>
          <a:stretch>
            <a:fillRect/>
          </a:stretch>
        </p:blipFill>
        <p:spPr>
          <a:xfrm>
            <a:off x="0" y="701675"/>
            <a:ext cx="9144000" cy="6156325"/>
          </a:xfr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عنصر نائب لرقم الشريحة 2"/>
          <p:cNvSpPr>
            <a:spLocks noGrp="1"/>
          </p:cNvSpPr>
          <p:nvPr>
            <p:ph type="sldNum" sz="quarter" idx="12"/>
          </p:nvPr>
        </p:nvSpPr>
        <p:spPr/>
        <p:txBody>
          <a:bodyPr/>
          <a:lstStyle/>
          <a:p>
            <a:pPr>
              <a:defRPr/>
            </a:pPr>
            <a:fld id="{F06BC8C9-C9D7-42FD-89D5-D7291243A7CB}" type="slidenum">
              <a:rPr lang="ar-SA"/>
              <a:pPr>
                <a:defRPr/>
              </a:pPr>
              <a:t>57</a:t>
            </a:fld>
            <a:endParaRPr lang="en-US"/>
          </a:p>
        </p:txBody>
      </p:sp>
      <p:pic>
        <p:nvPicPr>
          <p:cNvPr id="22533" name="Picture 5"/>
          <p:cNvPicPr>
            <a:picLocks noChangeAspect="1" noChangeArrowheads="1"/>
          </p:cNvPicPr>
          <p:nvPr/>
        </p:nvPicPr>
        <p:blipFill>
          <a:blip r:embed="rId2" cstate="print"/>
          <a:srcRect/>
          <a:stretch>
            <a:fillRect/>
          </a:stretch>
        </p:blipFill>
        <p:spPr bwMode="auto">
          <a:xfrm>
            <a:off x="227013" y="490538"/>
            <a:ext cx="8734425" cy="6038850"/>
          </a:xfrm>
          <a:prstGeom prst="rect">
            <a:avLst/>
          </a:prstGeom>
          <a:noFill/>
          <a:ln w="9525">
            <a:noFill/>
            <a:miter lim="800000"/>
            <a:headEnd/>
            <a:tailEnd/>
          </a:ln>
        </p:spPr>
      </p:pic>
      <p:sp>
        <p:nvSpPr>
          <p:cNvPr id="22534" name="Rectangle 6"/>
          <p:cNvSpPr>
            <a:spLocks noChangeArrowheads="1"/>
          </p:cNvSpPr>
          <p:nvPr/>
        </p:nvSpPr>
        <p:spPr bwMode="auto">
          <a:xfrm>
            <a:off x="6318250" y="3889375"/>
            <a:ext cx="792163" cy="450850"/>
          </a:xfrm>
          <a:prstGeom prst="rect">
            <a:avLst/>
          </a:prstGeom>
          <a:noFill/>
          <a:ln w="38100">
            <a:solidFill>
              <a:srgbClr val="FF0000"/>
            </a:solidFill>
            <a:miter lim="800000"/>
            <a:headEnd/>
            <a:tailEnd/>
          </a:ln>
        </p:spPr>
        <p:txBody>
          <a:bodyPr wrap="none" anchor="ctr"/>
          <a:lstStyle/>
          <a:p>
            <a:endParaRPr lang="en-US"/>
          </a:p>
        </p:txBody>
      </p:sp>
      <p:sp>
        <p:nvSpPr>
          <p:cNvPr id="22535" name="Rectangle 7"/>
          <p:cNvSpPr>
            <a:spLocks noChangeArrowheads="1"/>
          </p:cNvSpPr>
          <p:nvPr/>
        </p:nvSpPr>
        <p:spPr bwMode="auto">
          <a:xfrm>
            <a:off x="6197600" y="3429000"/>
            <a:ext cx="1447800" cy="450850"/>
          </a:xfrm>
          <a:prstGeom prst="rect">
            <a:avLst/>
          </a:prstGeom>
          <a:noFill/>
          <a:ln w="38100">
            <a:solidFill>
              <a:srgbClr val="FF0000"/>
            </a:solidFill>
            <a:miter lim="800000"/>
            <a:headEnd/>
            <a:tailEnd/>
          </a:ln>
        </p:spPr>
        <p:txBody>
          <a:bodyPr wrap="none" anchor="ctr"/>
          <a:lstStyle/>
          <a:p>
            <a:endParaRPr lang="en-US"/>
          </a:p>
        </p:txBody>
      </p:sp>
      <p:sp>
        <p:nvSpPr>
          <p:cNvPr id="22536" name="Rectangle 8"/>
          <p:cNvSpPr>
            <a:spLocks noChangeArrowheads="1"/>
          </p:cNvSpPr>
          <p:nvPr/>
        </p:nvSpPr>
        <p:spPr bwMode="auto">
          <a:xfrm>
            <a:off x="6076950" y="3063875"/>
            <a:ext cx="1447800" cy="355600"/>
          </a:xfrm>
          <a:prstGeom prst="rect">
            <a:avLst/>
          </a:prstGeom>
          <a:noFill/>
          <a:ln w="38100">
            <a:solidFill>
              <a:srgbClr val="FF0000"/>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2533"/>
                                        </p:tgtEl>
                                        <p:attrNameLst>
                                          <p:attrName>style.visibility</p:attrName>
                                        </p:attrNameLst>
                                      </p:cBhvr>
                                      <p:to>
                                        <p:strVal val="visible"/>
                                      </p:to>
                                    </p:set>
                                    <p:anim calcmode="lin" valueType="num">
                                      <p:cBhvr>
                                        <p:cTn id="7" dur="500" fill="hold"/>
                                        <p:tgtEl>
                                          <p:spTgt spid="22533"/>
                                        </p:tgtEl>
                                        <p:attrNameLst>
                                          <p:attrName>ppt_w</p:attrName>
                                        </p:attrNameLst>
                                      </p:cBhvr>
                                      <p:tavLst>
                                        <p:tav tm="0">
                                          <p:val>
                                            <p:fltVal val="0"/>
                                          </p:val>
                                        </p:tav>
                                        <p:tav tm="100000">
                                          <p:val>
                                            <p:strVal val="#ppt_w"/>
                                          </p:val>
                                        </p:tav>
                                      </p:tavLst>
                                    </p:anim>
                                    <p:anim calcmode="lin" valueType="num">
                                      <p:cBhvr>
                                        <p:cTn id="8" dur="500" fill="hold"/>
                                        <p:tgtEl>
                                          <p:spTgt spid="22533"/>
                                        </p:tgtEl>
                                        <p:attrNameLst>
                                          <p:attrName>ppt_h</p:attrName>
                                        </p:attrNameLst>
                                      </p:cBhvr>
                                      <p:tavLst>
                                        <p:tav tm="0">
                                          <p:val>
                                            <p:fltVal val="0"/>
                                          </p:val>
                                        </p:tav>
                                        <p:tav tm="100000">
                                          <p:val>
                                            <p:strVal val="#ppt_h"/>
                                          </p:val>
                                        </p:tav>
                                      </p:tavLst>
                                    </p:anim>
                                    <p:animEffect transition="in" filter="fade">
                                      <p:cBhvr>
                                        <p:cTn id="9" dur="500"/>
                                        <p:tgtEl>
                                          <p:spTgt spid="22533"/>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22536"/>
                                        </p:tgtEl>
                                        <p:attrNameLst>
                                          <p:attrName>style.visibility</p:attrName>
                                        </p:attrNameLst>
                                      </p:cBhvr>
                                      <p:to>
                                        <p:strVal val="visible"/>
                                      </p:to>
                                    </p:set>
                                    <p:animEffect transition="in" filter="dissolve">
                                      <p:cBhvr>
                                        <p:cTn id="14" dur="500"/>
                                        <p:tgtEl>
                                          <p:spTgt spid="22536"/>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22535"/>
                                        </p:tgtEl>
                                        <p:attrNameLst>
                                          <p:attrName>style.visibility</p:attrName>
                                        </p:attrNameLst>
                                      </p:cBhvr>
                                      <p:to>
                                        <p:strVal val="visible"/>
                                      </p:to>
                                    </p:set>
                                    <p:animEffect transition="in" filter="checkerboard(across)">
                                      <p:cBhvr>
                                        <p:cTn id="19" dur="500"/>
                                        <p:tgtEl>
                                          <p:spTgt spid="22535"/>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22534"/>
                                        </p:tgtEl>
                                        <p:attrNameLst>
                                          <p:attrName>style.visibility</p:attrName>
                                        </p:attrNameLst>
                                      </p:cBhvr>
                                      <p:to>
                                        <p:strVal val="visible"/>
                                      </p:to>
                                    </p:set>
                                    <p:animEffect transition="in" filter="checkerboard(across)">
                                      <p:cBhvr>
                                        <p:cTn id="24" dur="500"/>
                                        <p:tgtEl>
                                          <p:spTgt spid="225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4" grpId="0" animBg="1"/>
      <p:bldP spid="22535" grpId="0" animBg="1"/>
      <p:bldP spid="2253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6"/>
          <p:cNvSpPr>
            <a:spLocks noGrp="1" noChangeArrowheads="1"/>
          </p:cNvSpPr>
          <p:nvPr>
            <p:ph type="dt" sz="quarter" idx="10"/>
          </p:nvPr>
        </p:nvSpPr>
        <p:spPr/>
        <p:txBody>
          <a:bodyPr/>
          <a:lstStyle/>
          <a:p>
            <a:pPr>
              <a:defRPr/>
            </a:pPr>
            <a:r>
              <a:rPr lang="en-US"/>
              <a:t>Dr. Vohra</a:t>
            </a:r>
          </a:p>
        </p:txBody>
      </p:sp>
      <p:sp>
        <p:nvSpPr>
          <p:cNvPr id="6" name="Rectangle 28"/>
          <p:cNvSpPr>
            <a:spLocks noGrp="1" noChangeArrowheads="1"/>
          </p:cNvSpPr>
          <p:nvPr>
            <p:ph type="sldNum" sz="quarter" idx="12"/>
          </p:nvPr>
        </p:nvSpPr>
        <p:spPr/>
        <p:txBody>
          <a:bodyPr/>
          <a:lstStyle/>
          <a:p>
            <a:pPr>
              <a:defRPr/>
            </a:pPr>
            <a:fld id="{FA988240-B112-45AF-A7C8-9BFFF7BF750E}" type="slidenum">
              <a:rPr lang="ar-SA"/>
              <a:pPr>
                <a:defRPr/>
              </a:pPr>
              <a:t>58</a:t>
            </a:fld>
            <a:endParaRPr lang="en-US"/>
          </a:p>
        </p:txBody>
      </p:sp>
      <p:pic>
        <p:nvPicPr>
          <p:cNvPr id="15362" name="Picture 2" descr="C10FF24"/>
          <p:cNvPicPr>
            <a:picLocks noChangeAspect="1" noChangeArrowheads="1"/>
          </p:cNvPicPr>
          <p:nvPr/>
        </p:nvPicPr>
        <p:blipFill>
          <a:blip r:embed="rId2" cstate="print"/>
          <a:srcRect/>
          <a:stretch>
            <a:fillRect/>
          </a:stretch>
        </p:blipFill>
        <p:spPr bwMode="auto">
          <a:xfrm>
            <a:off x="125413" y="147638"/>
            <a:ext cx="4446587" cy="6591300"/>
          </a:xfrm>
          <a:prstGeom prst="rect">
            <a:avLst/>
          </a:prstGeom>
          <a:noFill/>
          <a:ln w="9525">
            <a:noFill/>
            <a:miter lim="800000"/>
            <a:headEnd/>
            <a:tailEnd/>
          </a:ln>
        </p:spPr>
      </p:pic>
      <p:sp>
        <p:nvSpPr>
          <p:cNvPr id="15363" name="Rectangle 3"/>
          <p:cNvSpPr>
            <a:spLocks noChangeArrowheads="1"/>
          </p:cNvSpPr>
          <p:nvPr/>
        </p:nvSpPr>
        <p:spPr bwMode="auto">
          <a:xfrm>
            <a:off x="4572000" y="2016125"/>
            <a:ext cx="4419600" cy="3540125"/>
          </a:xfrm>
          <a:prstGeom prst="rect">
            <a:avLst/>
          </a:prstGeom>
          <a:noFill/>
          <a:ln w="9525">
            <a:noFill/>
            <a:miter lim="800000"/>
            <a:headEnd/>
            <a:tailEnd/>
          </a:ln>
        </p:spPr>
        <p:txBody>
          <a:bodyPr anchor="ctr">
            <a:spAutoFit/>
          </a:bodyPr>
          <a:lstStyle/>
          <a:p>
            <a:pPr algn="just" eaLnBrk="1" hangingPunct="1"/>
            <a:r>
              <a:rPr lang="en-US" sz="2800" dirty="0">
                <a:latin typeface="Arial" charset="0"/>
              </a:rPr>
              <a:t>The </a:t>
            </a:r>
            <a:r>
              <a:rPr lang="en-US" sz="2800" b="1" dirty="0">
                <a:solidFill>
                  <a:srgbClr val="7030A0"/>
                </a:solidFill>
                <a:latin typeface="Arial" charset="0"/>
              </a:rPr>
              <a:t>Adductor hiatus </a:t>
            </a:r>
            <a:r>
              <a:rPr lang="en-US" sz="2800" dirty="0">
                <a:latin typeface="Arial" charset="0"/>
              </a:rPr>
              <a:t>is a gap in the distal attachment of adductor </a:t>
            </a:r>
            <a:r>
              <a:rPr lang="en-US" sz="2800" dirty="0" err="1">
                <a:latin typeface="Arial" charset="0"/>
              </a:rPr>
              <a:t>magnus</a:t>
            </a:r>
            <a:r>
              <a:rPr lang="en-US" sz="2800" dirty="0">
                <a:latin typeface="Arial" charset="0"/>
              </a:rPr>
              <a:t> to the femur, which permits the femoral vessels to pass from the adductor canal downward into the </a:t>
            </a:r>
            <a:r>
              <a:rPr lang="en-US" sz="2800" dirty="0" err="1">
                <a:latin typeface="Arial" charset="0"/>
              </a:rPr>
              <a:t>popliteal</a:t>
            </a:r>
            <a:r>
              <a:rPr lang="en-US" sz="2800" dirty="0">
                <a:latin typeface="Arial" charset="0"/>
              </a:rPr>
              <a:t> space.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363"/>
                                        </p:tgtEl>
                                        <p:attrNameLst>
                                          <p:attrName>style.visibility</p:attrName>
                                        </p:attrNameLst>
                                      </p:cBhvr>
                                      <p:to>
                                        <p:strVal val="visible"/>
                                      </p:to>
                                    </p:set>
                                    <p:animEffect transition="in" filter="checkerboard(across)">
                                      <p:cBhvr>
                                        <p:cTn id="7" dur="500"/>
                                        <p:tgtEl>
                                          <p:spTgt spid="1536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5362"/>
                                        </p:tgtEl>
                                        <p:attrNameLst>
                                          <p:attrName>style.visibility</p:attrName>
                                        </p:attrNameLst>
                                      </p:cBhvr>
                                      <p:to>
                                        <p:strVal val="visible"/>
                                      </p:to>
                                    </p:set>
                                    <p:animEffect transition="in" filter="checkerboard(across)">
                                      <p:cBhvr>
                                        <p:cTn id="12"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3810000" y="228600"/>
            <a:ext cx="4876800" cy="842963"/>
          </a:xfrm>
        </p:spPr>
        <p:txBody>
          <a:bodyPr/>
          <a:lstStyle/>
          <a:p>
            <a:pPr algn="ctr" eaLnBrk="1" hangingPunct="1"/>
            <a:r>
              <a:rPr lang="en-US" b="1" smtClean="0">
                <a:solidFill>
                  <a:srgbClr val="C00000"/>
                </a:solidFill>
              </a:rPr>
              <a:t>Adductors</a:t>
            </a:r>
          </a:p>
        </p:txBody>
      </p:sp>
      <p:sp>
        <p:nvSpPr>
          <p:cNvPr id="59395" name="Rectangle 3"/>
          <p:cNvSpPr>
            <a:spLocks noGrp="1" noChangeArrowheads="1"/>
          </p:cNvSpPr>
          <p:nvPr>
            <p:ph type="body" sz="half" idx="2"/>
          </p:nvPr>
        </p:nvSpPr>
        <p:spPr>
          <a:xfrm>
            <a:off x="3581400" y="1219200"/>
            <a:ext cx="5257800" cy="5334000"/>
          </a:xfrm>
        </p:spPr>
        <p:txBody>
          <a:bodyPr/>
          <a:lstStyle/>
          <a:p>
            <a:pPr eaLnBrk="1" hangingPunct="1">
              <a:lnSpc>
                <a:spcPct val="80000"/>
              </a:lnSpc>
            </a:pPr>
            <a:r>
              <a:rPr lang="en-US" sz="2000" smtClean="0"/>
              <a:t>Adductor longus</a:t>
            </a:r>
          </a:p>
          <a:p>
            <a:pPr eaLnBrk="1" hangingPunct="1">
              <a:lnSpc>
                <a:spcPct val="80000"/>
              </a:lnSpc>
            </a:pPr>
            <a:r>
              <a:rPr lang="en-US" sz="2000" smtClean="0"/>
              <a:t>Adductor brevis</a:t>
            </a:r>
          </a:p>
          <a:p>
            <a:pPr eaLnBrk="1" hangingPunct="1">
              <a:lnSpc>
                <a:spcPct val="80000"/>
              </a:lnSpc>
            </a:pPr>
            <a:r>
              <a:rPr lang="en-US" sz="2000" smtClean="0"/>
              <a:t>Adductor magnus</a:t>
            </a:r>
          </a:p>
          <a:p>
            <a:pPr lvl="1" eaLnBrk="1" hangingPunct="1">
              <a:lnSpc>
                <a:spcPct val="80000"/>
              </a:lnSpc>
            </a:pPr>
            <a:r>
              <a:rPr lang="en-US" sz="1800" smtClean="0"/>
              <a:t>Origin – inferior pelvis</a:t>
            </a:r>
          </a:p>
          <a:p>
            <a:pPr lvl="1" eaLnBrk="1" hangingPunct="1">
              <a:lnSpc>
                <a:spcPct val="80000"/>
              </a:lnSpc>
            </a:pPr>
            <a:r>
              <a:rPr lang="en-US" sz="1800" smtClean="0"/>
              <a:t>Insertion - femur</a:t>
            </a:r>
          </a:p>
          <a:p>
            <a:pPr lvl="1" eaLnBrk="1" hangingPunct="1">
              <a:lnSpc>
                <a:spcPct val="80000"/>
              </a:lnSpc>
            </a:pPr>
            <a:r>
              <a:rPr lang="en-US" sz="1800" smtClean="0"/>
              <a:t>Action – </a:t>
            </a:r>
            <a:r>
              <a:rPr lang="en-US" sz="1800" b="1" smtClean="0"/>
              <a:t>adducts</a:t>
            </a:r>
            <a:r>
              <a:rPr lang="en-US" sz="1800" smtClean="0"/>
              <a:t> and medial rotates</a:t>
            </a:r>
          </a:p>
          <a:p>
            <a:pPr lvl="1" eaLnBrk="1" hangingPunct="1">
              <a:lnSpc>
                <a:spcPct val="80000"/>
              </a:lnSpc>
            </a:pPr>
            <a:r>
              <a:rPr lang="en-US" sz="1800" smtClean="0"/>
              <a:t>Innervation – Obturator nerve</a:t>
            </a:r>
          </a:p>
          <a:p>
            <a:pPr eaLnBrk="1" hangingPunct="1">
              <a:lnSpc>
                <a:spcPct val="80000"/>
              </a:lnSpc>
            </a:pPr>
            <a:r>
              <a:rPr lang="en-US" sz="2000" smtClean="0"/>
              <a:t>Pectineus</a:t>
            </a:r>
          </a:p>
          <a:p>
            <a:pPr lvl="1" eaLnBrk="1" hangingPunct="1">
              <a:lnSpc>
                <a:spcPct val="80000"/>
              </a:lnSpc>
            </a:pPr>
            <a:r>
              <a:rPr lang="en-US" sz="1800" smtClean="0"/>
              <a:t>Origin - pubis</a:t>
            </a:r>
          </a:p>
          <a:p>
            <a:pPr lvl="1" eaLnBrk="1" hangingPunct="1">
              <a:lnSpc>
                <a:spcPct val="80000"/>
              </a:lnSpc>
            </a:pPr>
            <a:r>
              <a:rPr lang="en-US" sz="1800" smtClean="0"/>
              <a:t>Insertion – lesser trochanter</a:t>
            </a:r>
          </a:p>
          <a:p>
            <a:pPr lvl="1" eaLnBrk="1" hangingPunct="1">
              <a:lnSpc>
                <a:spcPct val="80000"/>
              </a:lnSpc>
            </a:pPr>
            <a:r>
              <a:rPr lang="en-US" sz="1800" smtClean="0"/>
              <a:t>Action – </a:t>
            </a:r>
            <a:r>
              <a:rPr lang="en-US" sz="1800" b="1" smtClean="0"/>
              <a:t>adducts</a:t>
            </a:r>
            <a:r>
              <a:rPr lang="en-US" sz="1800" smtClean="0"/>
              <a:t>, medial rotates</a:t>
            </a:r>
          </a:p>
          <a:p>
            <a:pPr lvl="1" eaLnBrk="1" hangingPunct="1">
              <a:lnSpc>
                <a:spcPct val="80000"/>
              </a:lnSpc>
            </a:pPr>
            <a:r>
              <a:rPr lang="en-US" sz="1800" smtClean="0"/>
              <a:t>Innervation – femoral, sometimes obturator</a:t>
            </a:r>
          </a:p>
          <a:p>
            <a:pPr eaLnBrk="1" hangingPunct="1">
              <a:lnSpc>
                <a:spcPct val="80000"/>
              </a:lnSpc>
            </a:pPr>
            <a:r>
              <a:rPr lang="en-US" sz="2000" smtClean="0"/>
              <a:t>Gracilis</a:t>
            </a:r>
          </a:p>
          <a:p>
            <a:pPr lvl="1" eaLnBrk="1" hangingPunct="1">
              <a:lnSpc>
                <a:spcPct val="80000"/>
              </a:lnSpc>
            </a:pPr>
            <a:r>
              <a:rPr lang="en-US" sz="1800" smtClean="0"/>
              <a:t>Origin - pubis</a:t>
            </a:r>
          </a:p>
          <a:p>
            <a:pPr lvl="1" eaLnBrk="1" hangingPunct="1">
              <a:lnSpc>
                <a:spcPct val="80000"/>
              </a:lnSpc>
            </a:pPr>
            <a:r>
              <a:rPr lang="en-US" sz="1800" smtClean="0"/>
              <a:t>Insertion – medial tibia</a:t>
            </a:r>
          </a:p>
          <a:p>
            <a:pPr lvl="1" eaLnBrk="1" hangingPunct="1">
              <a:lnSpc>
                <a:spcPct val="80000"/>
              </a:lnSpc>
            </a:pPr>
            <a:r>
              <a:rPr lang="en-US" sz="1800" smtClean="0"/>
              <a:t>Action – </a:t>
            </a:r>
            <a:r>
              <a:rPr lang="en-US" sz="1800" b="1" smtClean="0"/>
              <a:t>adducts</a:t>
            </a:r>
            <a:r>
              <a:rPr lang="en-US" sz="1800" smtClean="0"/>
              <a:t> thigh, flex, medial, rotates leg</a:t>
            </a:r>
          </a:p>
          <a:p>
            <a:pPr lvl="1" eaLnBrk="1" hangingPunct="1">
              <a:lnSpc>
                <a:spcPct val="80000"/>
              </a:lnSpc>
            </a:pPr>
            <a:r>
              <a:rPr lang="en-US" sz="1800" smtClean="0"/>
              <a:t>Innervation – Obturator nerve</a:t>
            </a:r>
          </a:p>
        </p:txBody>
      </p:sp>
      <p:pic>
        <p:nvPicPr>
          <p:cNvPr id="59396" name="Picture 5"/>
          <p:cNvPicPr>
            <a:picLocks noChangeAspect="1" noChangeArrowheads="1"/>
          </p:cNvPicPr>
          <p:nvPr/>
        </p:nvPicPr>
        <p:blipFill>
          <a:blip r:embed="rId2" cstate="print"/>
          <a:srcRect/>
          <a:stretch>
            <a:fillRect/>
          </a:stretch>
        </p:blipFill>
        <p:spPr bwMode="auto">
          <a:xfrm>
            <a:off x="457200" y="52388"/>
            <a:ext cx="2903538" cy="3376612"/>
          </a:xfrm>
          <a:prstGeom prst="rect">
            <a:avLst/>
          </a:prstGeom>
          <a:noFill/>
          <a:ln w="28575">
            <a:solidFill>
              <a:srgbClr val="000000"/>
            </a:solidFill>
            <a:miter lim="800000"/>
            <a:headEnd/>
            <a:tailEnd/>
          </a:ln>
        </p:spPr>
      </p:pic>
      <p:pic>
        <p:nvPicPr>
          <p:cNvPr id="59397" name="Picture 6"/>
          <p:cNvPicPr>
            <a:picLocks noChangeAspect="1" noChangeArrowheads="1"/>
          </p:cNvPicPr>
          <p:nvPr/>
        </p:nvPicPr>
        <p:blipFill>
          <a:blip r:embed="rId3" cstate="print"/>
          <a:srcRect/>
          <a:stretch>
            <a:fillRect/>
          </a:stretch>
        </p:blipFill>
        <p:spPr bwMode="auto">
          <a:xfrm>
            <a:off x="457200" y="3505200"/>
            <a:ext cx="2986088" cy="3300413"/>
          </a:xfrm>
          <a:prstGeom prst="rect">
            <a:avLst/>
          </a:prstGeom>
          <a:noFill/>
          <a:ln w="28575">
            <a:solidFill>
              <a:srgbClr val="000000"/>
            </a:solid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49595F8C-E236-4293-93DD-78F9EFD42155}" type="slidenum">
              <a:rPr lang="ar-SA"/>
              <a:pPr>
                <a:defRPr/>
              </a:pPr>
              <a:t>6</a:t>
            </a:fld>
            <a:endParaRPr lang="en-US"/>
          </a:p>
        </p:txBody>
      </p:sp>
      <p:pic>
        <p:nvPicPr>
          <p:cNvPr id="6" name="Picture 55"/>
          <p:cNvPicPr>
            <a:picLocks noChangeAspect="1" noChangeArrowheads="1"/>
          </p:cNvPicPr>
          <p:nvPr/>
        </p:nvPicPr>
        <p:blipFill>
          <a:blip r:embed="rId2" cstate="print"/>
          <a:srcRect/>
          <a:stretch>
            <a:fillRect/>
          </a:stretch>
        </p:blipFill>
        <p:spPr bwMode="auto">
          <a:xfrm>
            <a:off x="1557338" y="523875"/>
            <a:ext cx="5330825" cy="6324600"/>
          </a:xfrm>
          <a:prstGeom prst="rect">
            <a:avLst/>
          </a:prstGeom>
          <a:noFill/>
          <a:ln w="9525">
            <a:noFill/>
            <a:miter lim="800000"/>
            <a:headEnd/>
            <a:tailEnd/>
          </a:ln>
        </p:spPr>
      </p:pic>
      <p:sp>
        <p:nvSpPr>
          <p:cNvPr id="35844" name="TextBox 6"/>
          <p:cNvSpPr txBox="1">
            <a:spLocks noChangeArrowheads="1"/>
          </p:cNvSpPr>
          <p:nvPr/>
        </p:nvSpPr>
        <p:spPr bwMode="auto">
          <a:xfrm>
            <a:off x="377825" y="195263"/>
            <a:ext cx="7948613" cy="830262"/>
          </a:xfrm>
          <a:prstGeom prst="rect">
            <a:avLst/>
          </a:prstGeom>
          <a:noFill/>
          <a:ln w="9525">
            <a:noFill/>
            <a:miter lim="800000"/>
            <a:headEnd/>
            <a:tailEnd/>
          </a:ln>
        </p:spPr>
        <p:txBody>
          <a:bodyPr>
            <a:spAutoFit/>
          </a:bodyPr>
          <a:lstStyle/>
          <a:p>
            <a:pPr algn="r"/>
            <a:r>
              <a:rPr lang="en-US" sz="2400" b="1">
                <a:solidFill>
                  <a:srgbClr val="7030A0"/>
                </a:solidFill>
              </a:rPr>
              <a:t>ORIGIN OF MUSCLES OF MEDIAL COMPARTMENT OF THIGH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 presetClass="exit" presetSubtype="10" fill="hold" nodeType="clickEffect">
                                  <p:stCondLst>
                                    <p:cond delay="0"/>
                                  </p:stCondLst>
                                  <p:childTnLst>
                                    <p:animEffect transition="out" filter="checkerboard(across)">
                                      <p:cBhvr>
                                        <p:cTn id="13" dur="500"/>
                                        <p:tgtEl>
                                          <p:spTgt spid="6"/>
                                        </p:tgtEl>
                                      </p:cBhvr>
                                    </p:animEffect>
                                    <p:set>
                                      <p:cBhvr>
                                        <p:cTn id="14"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8"/>
          <p:cNvSpPr>
            <a:spLocks noGrp="1" noChangeArrowheads="1"/>
          </p:cNvSpPr>
          <p:nvPr>
            <p:ph type="sldNum" sz="quarter" idx="12"/>
          </p:nvPr>
        </p:nvSpPr>
        <p:spPr/>
        <p:txBody>
          <a:bodyPr/>
          <a:lstStyle/>
          <a:p>
            <a:pPr>
              <a:defRPr/>
            </a:pPr>
            <a:fld id="{0549C03C-99B8-4CD0-8018-79697D8AF8FF}" type="slidenum">
              <a:rPr lang="ar-SA"/>
              <a:pPr>
                <a:defRPr/>
              </a:pPr>
              <a:t>60</a:t>
            </a:fld>
            <a:endParaRPr lang="en-US"/>
          </a:p>
        </p:txBody>
      </p:sp>
      <p:grpSp>
        <p:nvGrpSpPr>
          <p:cNvPr id="2" name="Group 9"/>
          <p:cNvGrpSpPr>
            <a:grpSpLocks/>
          </p:cNvGrpSpPr>
          <p:nvPr/>
        </p:nvGrpSpPr>
        <p:grpSpPr bwMode="auto">
          <a:xfrm>
            <a:off x="471488" y="622300"/>
            <a:ext cx="8258175" cy="5921375"/>
            <a:chOff x="555" y="206"/>
            <a:chExt cx="4650" cy="3908"/>
          </a:xfrm>
        </p:grpSpPr>
        <p:pic>
          <p:nvPicPr>
            <p:cNvPr id="60420" name="Picture 5"/>
            <p:cNvPicPr>
              <a:picLocks noChangeAspect="1" noChangeArrowheads="1"/>
            </p:cNvPicPr>
            <p:nvPr/>
          </p:nvPicPr>
          <p:blipFill>
            <a:blip r:embed="rId2" cstate="print"/>
            <a:srcRect/>
            <a:stretch>
              <a:fillRect/>
            </a:stretch>
          </p:blipFill>
          <p:spPr bwMode="auto">
            <a:xfrm>
              <a:off x="555" y="206"/>
              <a:ext cx="4650" cy="3908"/>
            </a:xfrm>
            <a:prstGeom prst="rect">
              <a:avLst/>
            </a:prstGeom>
            <a:noFill/>
            <a:ln w="9525">
              <a:noFill/>
              <a:miter lim="800000"/>
              <a:headEnd/>
              <a:tailEnd/>
            </a:ln>
          </p:spPr>
        </p:pic>
        <p:sp>
          <p:nvSpPr>
            <p:cNvPr id="60421" name="Rectangle 8"/>
            <p:cNvSpPr>
              <a:spLocks noChangeArrowheads="1"/>
            </p:cNvSpPr>
            <p:nvPr/>
          </p:nvSpPr>
          <p:spPr bwMode="auto">
            <a:xfrm>
              <a:off x="1163" y="2005"/>
              <a:ext cx="817" cy="309"/>
            </a:xfrm>
            <a:prstGeom prst="rect">
              <a:avLst/>
            </a:prstGeom>
            <a:noFill/>
            <a:ln w="38100">
              <a:solidFill>
                <a:srgbClr val="FF0000"/>
              </a:solidFill>
              <a:miter lim="800000"/>
              <a:headEnd/>
              <a:tailEnd/>
            </a:ln>
          </p:spPr>
          <p:txBody>
            <a:bodyPr wrap="none"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Thieme-490 thigh circu"/>
          <p:cNvPicPr>
            <a:picLocks noGrp="1" noChangeAspect="1" noChangeArrowheads="1"/>
          </p:cNvPicPr>
          <p:nvPr>
            <p:ph idx="1"/>
          </p:nvPr>
        </p:nvPicPr>
        <p:blipFill>
          <a:blip r:embed="rId2" cstate="print"/>
          <a:srcRect/>
          <a:stretch>
            <a:fillRect/>
          </a:stretch>
        </p:blipFill>
        <p:spPr>
          <a:xfrm>
            <a:off x="938213" y="280988"/>
            <a:ext cx="7450137" cy="6253162"/>
          </a:xfrm>
          <a:effectLst>
            <a:outerShdw blurRad="63500" dist="38099" dir="2700000" algn="ctr" rotWithShape="0">
              <a:srgbClr val="000000">
                <a:alpha val="74998"/>
              </a:srgbClr>
            </a:outerShdw>
          </a:effectLst>
        </p:spPr>
      </p:pic>
      <p:sp>
        <p:nvSpPr>
          <p:cNvPr id="5" name="Slide Number Placeholder 4"/>
          <p:cNvSpPr>
            <a:spLocks noGrp="1"/>
          </p:cNvSpPr>
          <p:nvPr>
            <p:ph type="sldNum" sz="quarter" idx="12"/>
          </p:nvPr>
        </p:nvSpPr>
        <p:spPr/>
        <p:txBody>
          <a:bodyPr/>
          <a:lstStyle/>
          <a:p>
            <a:pPr>
              <a:defRPr/>
            </a:pPr>
            <a:fld id="{ECEF0995-1A6F-4E86-9AF5-241978977D44}" type="slidenum">
              <a:rPr lang="ar-SA"/>
              <a:pPr>
                <a:defRPr/>
              </a:pPr>
              <a:t>61</a:t>
            </a:fld>
            <a:endParaRPr lang="en-US"/>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3"/>
          <p:cNvPicPr>
            <a:picLocks noGrp="1" noChangeAspect="1" noChangeArrowheads="1"/>
          </p:cNvPicPr>
          <p:nvPr>
            <p:ph type="body" idx="4294967295"/>
          </p:nvPr>
        </p:nvPicPr>
        <p:blipFill>
          <a:blip r:embed="rId2" cstate="print"/>
          <a:srcRect l="12038" r="25000" b="19186"/>
          <a:stretch>
            <a:fillRect/>
          </a:stretch>
        </p:blipFill>
        <p:spPr>
          <a:xfrm>
            <a:off x="0" y="0"/>
            <a:ext cx="8763000" cy="6764338"/>
          </a:xfrm>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Thieme-383 fem neck circu"/>
          <p:cNvPicPr>
            <a:picLocks noGrp="1" noChangeAspect="1" noChangeArrowheads="1"/>
          </p:cNvPicPr>
          <p:nvPr>
            <p:ph idx="1"/>
          </p:nvPr>
        </p:nvPicPr>
        <p:blipFill>
          <a:blip r:embed="rId2" cstate="print"/>
          <a:srcRect/>
          <a:stretch>
            <a:fillRect/>
          </a:stretch>
        </p:blipFill>
        <p:spPr>
          <a:xfrm>
            <a:off x="685800" y="220663"/>
            <a:ext cx="7400925" cy="6446837"/>
          </a:xfrm>
          <a:effectLst>
            <a:outerShdw blurRad="63500" dist="38099" dir="2700000" algn="ctr" rotWithShape="0">
              <a:srgbClr val="000000">
                <a:alpha val="74998"/>
              </a:srgbClr>
            </a:outerShdw>
          </a:effectLst>
        </p:spPr>
      </p:pic>
      <p:sp>
        <p:nvSpPr>
          <p:cNvPr id="5" name="Slide Number Placeholder 4"/>
          <p:cNvSpPr>
            <a:spLocks noGrp="1"/>
          </p:cNvSpPr>
          <p:nvPr>
            <p:ph type="sldNum" sz="quarter" idx="12"/>
          </p:nvPr>
        </p:nvSpPr>
        <p:spPr/>
        <p:txBody>
          <a:bodyPr/>
          <a:lstStyle/>
          <a:p>
            <a:pPr>
              <a:defRPr/>
            </a:pPr>
            <a:fld id="{8F426517-4642-4F6C-9617-F5146A36838D}" type="slidenum">
              <a:rPr lang="ar-SA"/>
              <a:pPr>
                <a:defRPr/>
              </a:pPr>
              <a:t>63</a:t>
            </a:fld>
            <a:endParaRPr lang="en-US"/>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C942940F-5E67-4636-B5BC-5CC975D208DC}" type="slidenum">
              <a:rPr lang="ar-SA"/>
              <a:pPr>
                <a:defRPr/>
              </a:pPr>
              <a:t>64</a:t>
            </a:fld>
            <a:endParaRPr lang="en-US"/>
          </a:p>
        </p:txBody>
      </p:sp>
      <p:sp>
        <p:nvSpPr>
          <p:cNvPr id="8" name="Text Box 3"/>
          <p:cNvSpPr txBox="1">
            <a:spLocks noChangeArrowheads="1"/>
          </p:cNvSpPr>
          <p:nvPr/>
        </p:nvSpPr>
        <p:spPr bwMode="auto">
          <a:xfrm>
            <a:off x="77788" y="328613"/>
            <a:ext cx="8639175" cy="6370637"/>
          </a:xfrm>
          <a:prstGeom prst="rect">
            <a:avLst/>
          </a:prstGeom>
          <a:noFill/>
          <a:ln w="9525">
            <a:noFill/>
            <a:miter lim="800000"/>
            <a:headEnd/>
            <a:tailEnd/>
          </a:ln>
        </p:spPr>
        <p:txBody>
          <a:bodyPr>
            <a:spAutoFit/>
          </a:bodyPr>
          <a:lstStyle/>
          <a:p>
            <a:pPr marL="342900" indent="-342900" algn="ctr" eaLnBrk="1" hangingPunct="1"/>
            <a:r>
              <a:rPr lang="en-US" sz="2400" b="1">
                <a:solidFill>
                  <a:srgbClr val="FF0000"/>
                </a:solidFill>
                <a:latin typeface="Arial" charset="0"/>
              </a:rPr>
              <a:t>Profunda Femoris  </a:t>
            </a:r>
          </a:p>
          <a:p>
            <a:pPr marL="342900" indent="-342900" algn="just" eaLnBrk="1" hangingPunct="1"/>
            <a:r>
              <a:rPr lang="en-US" sz="2400">
                <a:latin typeface="Arial" charset="0"/>
              </a:rPr>
              <a:t>Is a branch of femoral artery in the femoral triangle. Descends in the interval between the adductor longus and  adductor brevis and then lies on the  adductor magnus, ends as the fourth  perforating artery </a:t>
            </a:r>
          </a:p>
          <a:p>
            <a:pPr marL="342900" indent="-342900" eaLnBrk="1" hangingPunct="1"/>
            <a:endParaRPr lang="en-US" sz="2400">
              <a:latin typeface="Arial" charset="0"/>
            </a:endParaRPr>
          </a:p>
          <a:p>
            <a:pPr marL="342900" indent="-342900" eaLnBrk="1" hangingPunct="1"/>
            <a:r>
              <a:rPr lang="en-US" sz="2400" b="1">
                <a:solidFill>
                  <a:srgbClr val="00B050"/>
                </a:solidFill>
                <a:latin typeface="Arial" charset="0"/>
              </a:rPr>
              <a:t>Branches</a:t>
            </a:r>
          </a:p>
          <a:p>
            <a:pPr marL="342900" indent="-342900" eaLnBrk="1" hangingPunct="1">
              <a:buFontTx/>
              <a:buAutoNum type="arabicPeriod"/>
            </a:pPr>
            <a:r>
              <a:rPr lang="en-US" sz="2400" b="1">
                <a:solidFill>
                  <a:srgbClr val="FF0000"/>
                </a:solidFill>
                <a:latin typeface="Arial" charset="0"/>
              </a:rPr>
              <a:t>Medial femoral circumflex artery:</a:t>
            </a:r>
          </a:p>
          <a:p>
            <a:pPr marL="342900" indent="-342900" eaLnBrk="1" hangingPunct="1"/>
            <a:r>
              <a:rPr lang="en-US" sz="2400">
                <a:latin typeface="Arial" charset="0"/>
              </a:rPr>
              <a:t>	Give muscular branches to medial compartment Takes part cruciate anastomosis</a:t>
            </a:r>
          </a:p>
          <a:p>
            <a:pPr marL="342900" indent="-342900" eaLnBrk="1" hangingPunct="1"/>
            <a:endParaRPr lang="en-US" sz="2400">
              <a:latin typeface="Arial" charset="0"/>
            </a:endParaRPr>
          </a:p>
          <a:p>
            <a:pPr marL="342900" indent="-342900" eaLnBrk="1" hangingPunct="1">
              <a:buFontTx/>
              <a:buAutoNum type="arabicPeriod" startAt="2"/>
            </a:pPr>
            <a:r>
              <a:rPr lang="en-US" sz="2400" b="1">
                <a:solidFill>
                  <a:srgbClr val="FF0000"/>
                </a:solidFill>
                <a:latin typeface="Arial" charset="0"/>
              </a:rPr>
              <a:t>Lateral femoral circumflex artery:</a:t>
            </a:r>
            <a:r>
              <a:rPr lang="en-US" sz="2400">
                <a:solidFill>
                  <a:srgbClr val="FF0000"/>
                </a:solidFill>
                <a:latin typeface="Arial" charset="0"/>
              </a:rPr>
              <a:t> </a:t>
            </a:r>
          </a:p>
          <a:p>
            <a:pPr marL="342900" indent="-342900" eaLnBrk="1" hangingPunct="1"/>
            <a:endParaRPr lang="en-US" sz="2400">
              <a:latin typeface="Arial" charset="0"/>
            </a:endParaRPr>
          </a:p>
          <a:p>
            <a:pPr marL="342900" indent="-342900" eaLnBrk="1" hangingPunct="1">
              <a:buFontTx/>
              <a:buAutoNum type="arabicPeriod" startAt="3"/>
            </a:pPr>
            <a:r>
              <a:rPr lang="en-US" sz="2400"/>
              <a:t> </a:t>
            </a:r>
            <a:r>
              <a:rPr lang="en-US" sz="2000" b="1">
                <a:solidFill>
                  <a:srgbClr val="FF0000"/>
                </a:solidFill>
              </a:rPr>
              <a:t>Perforating branches: </a:t>
            </a:r>
          </a:p>
          <a:p>
            <a:pPr marL="342900" indent="-342900" eaLnBrk="1" hangingPunct="1"/>
            <a:r>
              <a:rPr lang="en-US" sz="2400"/>
              <a:t>	</a:t>
            </a:r>
            <a:r>
              <a:rPr lang="en-US" sz="2400">
                <a:latin typeface="Arial" charset="0"/>
              </a:rPr>
              <a:t>3 arise as branches of the profunda femoris artery; the fourth perforating artery is the terminal part of the profunda artery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checkerboard(across)">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checkerboard(across)">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7" presetClass="entr" presetSubtype="0" fill="hold" nodeType="clickEffect">
                                  <p:stCondLst>
                                    <p:cond delay="0"/>
                                  </p:stCondLst>
                                  <p:iterate type="lt">
                                    <p:tmPct val="50000"/>
                                  </p:iterate>
                                  <p:childTnLst>
                                    <p:set>
                                      <p:cBhvr>
                                        <p:cTn id="16" dur="1" fill="hold">
                                          <p:stCondLst>
                                            <p:cond delay="0"/>
                                          </p:stCondLst>
                                        </p:cTn>
                                        <p:tgtEl>
                                          <p:spTgt spid="8">
                                            <p:txEl>
                                              <p:pRg st="3" end="3"/>
                                            </p:txEl>
                                          </p:spTgt>
                                        </p:tgtEl>
                                        <p:attrNameLst>
                                          <p:attrName>style.visibility</p:attrName>
                                        </p:attrNameLst>
                                      </p:cBhvr>
                                      <p:to>
                                        <p:strVal val="visible"/>
                                      </p:to>
                                    </p:set>
                                    <p:anim calcmode="discrete" valueType="clr">
                                      <p:cBhvr override="childStyle">
                                        <p:cTn id="17" dur="80"/>
                                        <p:tgtEl>
                                          <p:spTgt spid="8">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8">
                                            <p:txEl>
                                              <p:pRg st="3" end="3"/>
                                            </p:txEl>
                                          </p:spTgt>
                                        </p:tgtEl>
                                        <p:attrNameLst>
                                          <p:attrName>fillcolor</p:attrName>
                                        </p:attrNameLst>
                                      </p:cBhvr>
                                      <p:tavLst>
                                        <p:tav tm="0">
                                          <p:val>
                                            <p:clrVal>
                                              <a:schemeClr val="accent2"/>
                                            </p:clrVal>
                                          </p:val>
                                        </p:tav>
                                        <p:tav tm="50000">
                                          <p:val>
                                            <p:clrVal>
                                              <a:schemeClr val="hlink"/>
                                            </p:clrVal>
                                          </p:val>
                                        </p:tav>
                                      </p:tavLst>
                                    </p:anim>
                                    <p:set>
                                      <p:cBhvr>
                                        <p:cTn id="19" dur="80"/>
                                        <p:tgtEl>
                                          <p:spTgt spid="8">
                                            <p:txEl>
                                              <p:pRg st="3" end="3"/>
                                            </p:txEl>
                                          </p:spTgt>
                                        </p:tgtEl>
                                        <p:attrNameLst>
                                          <p:attrName>fill.type</p:attrName>
                                        </p:attrNameLst>
                                      </p:cBhvr>
                                      <p:to>
                                        <p:strVal val="solid"/>
                                      </p:to>
                                    </p:se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8">
                                            <p:txEl>
                                              <p:pRg st="4" end="4"/>
                                            </p:txEl>
                                          </p:spTgt>
                                        </p:tgtEl>
                                        <p:attrNameLst>
                                          <p:attrName>style.visibility</p:attrName>
                                        </p:attrNameLst>
                                      </p:cBhvr>
                                      <p:to>
                                        <p:strVal val="visible"/>
                                      </p:to>
                                    </p:set>
                                    <p:animEffect transition="in" filter="checkerboard(across)">
                                      <p:cBhvr>
                                        <p:cTn id="24" dur="500"/>
                                        <p:tgtEl>
                                          <p:spTgt spid="8">
                                            <p:txEl>
                                              <p:pRg st="4" end="4"/>
                                            </p:txEl>
                                          </p:spTgt>
                                        </p:tgtEl>
                                      </p:cBhvr>
                                    </p:animEffect>
                                  </p:childTnLst>
                                </p:cTn>
                              </p:par>
                              <p:par>
                                <p:cTn id="25" presetID="5" presetClass="entr" presetSubtype="10" fill="hold" nodeType="with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checkerboard(across)">
                                      <p:cBhvr>
                                        <p:cTn id="27" dur="500"/>
                                        <p:tgtEl>
                                          <p:spTgt spid="8">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8">
                                            <p:txEl>
                                              <p:pRg st="7" end="7"/>
                                            </p:txEl>
                                          </p:spTgt>
                                        </p:tgtEl>
                                        <p:attrNameLst>
                                          <p:attrName>style.visibility</p:attrName>
                                        </p:attrNameLst>
                                      </p:cBhvr>
                                      <p:to>
                                        <p:strVal val="visible"/>
                                      </p:to>
                                    </p:set>
                                    <p:animEffect transition="in" filter="checkerboard(across)">
                                      <p:cBhvr>
                                        <p:cTn id="32" dur="500"/>
                                        <p:tgtEl>
                                          <p:spTgt spid="8">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8">
                                            <p:txEl>
                                              <p:pRg st="9" end="9"/>
                                            </p:txEl>
                                          </p:spTgt>
                                        </p:tgtEl>
                                        <p:attrNameLst>
                                          <p:attrName>style.visibility</p:attrName>
                                        </p:attrNameLst>
                                      </p:cBhvr>
                                      <p:to>
                                        <p:strVal val="visible"/>
                                      </p:to>
                                    </p:set>
                                    <p:animEffect transition="in" filter="checkerboard(across)">
                                      <p:cBhvr>
                                        <p:cTn id="37" dur="500"/>
                                        <p:tgtEl>
                                          <p:spTgt spid="8">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8">
                                            <p:txEl>
                                              <p:pRg st="10" end="10"/>
                                            </p:txEl>
                                          </p:spTgt>
                                        </p:tgtEl>
                                        <p:attrNameLst>
                                          <p:attrName>style.visibility</p:attrName>
                                        </p:attrNameLst>
                                      </p:cBhvr>
                                      <p:to>
                                        <p:strVal val="visible"/>
                                      </p:to>
                                    </p:set>
                                    <p:animEffect transition="in" filter="checkerboard(across)">
                                      <p:cBhvr>
                                        <p:cTn id="42" dur="500"/>
                                        <p:tgtEl>
                                          <p:spTgt spid="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رقم الشريحة 2"/>
          <p:cNvSpPr>
            <a:spLocks noGrp="1"/>
          </p:cNvSpPr>
          <p:nvPr>
            <p:ph type="sldNum" sz="quarter" idx="12"/>
          </p:nvPr>
        </p:nvSpPr>
        <p:spPr/>
        <p:txBody>
          <a:bodyPr/>
          <a:lstStyle/>
          <a:p>
            <a:pPr>
              <a:defRPr/>
            </a:pPr>
            <a:fld id="{CDEAF1F4-E82D-4E4C-A596-E34171CA5649}" type="slidenum">
              <a:rPr lang="ar-SA"/>
              <a:pPr>
                <a:defRPr/>
              </a:pPr>
              <a:t>65</a:t>
            </a:fld>
            <a:endParaRPr lang="en-US"/>
          </a:p>
        </p:txBody>
      </p:sp>
      <p:pic>
        <p:nvPicPr>
          <p:cNvPr id="21508" name="Picture 4"/>
          <p:cNvPicPr>
            <a:picLocks noChangeAspect="1" noChangeArrowheads="1"/>
          </p:cNvPicPr>
          <p:nvPr/>
        </p:nvPicPr>
        <p:blipFill>
          <a:blip r:embed="rId2" cstate="print"/>
          <a:srcRect/>
          <a:stretch>
            <a:fillRect/>
          </a:stretch>
        </p:blipFill>
        <p:spPr bwMode="auto">
          <a:xfrm>
            <a:off x="896938" y="225425"/>
            <a:ext cx="7308850" cy="65182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 calcmode="lin" valueType="num">
                                      <p:cBhvr>
                                        <p:cTn id="7" dur="500" fill="hold"/>
                                        <p:tgtEl>
                                          <p:spTgt spid="21508"/>
                                        </p:tgtEl>
                                        <p:attrNameLst>
                                          <p:attrName>ppt_w</p:attrName>
                                        </p:attrNameLst>
                                      </p:cBhvr>
                                      <p:tavLst>
                                        <p:tav tm="0">
                                          <p:val>
                                            <p:fltVal val="0"/>
                                          </p:val>
                                        </p:tav>
                                        <p:tav tm="100000">
                                          <p:val>
                                            <p:strVal val="#ppt_w"/>
                                          </p:val>
                                        </p:tav>
                                      </p:tavLst>
                                    </p:anim>
                                    <p:anim calcmode="lin" valueType="num">
                                      <p:cBhvr>
                                        <p:cTn id="8" dur="500" fill="hold"/>
                                        <p:tgtEl>
                                          <p:spTgt spid="21508"/>
                                        </p:tgtEl>
                                        <p:attrNameLst>
                                          <p:attrName>ppt_h</p:attrName>
                                        </p:attrNameLst>
                                      </p:cBhvr>
                                      <p:tavLst>
                                        <p:tav tm="0">
                                          <p:val>
                                            <p:fltVal val="0"/>
                                          </p:val>
                                        </p:tav>
                                        <p:tav tm="100000">
                                          <p:val>
                                            <p:strVal val="#ppt_h"/>
                                          </p:val>
                                        </p:tav>
                                      </p:tavLst>
                                    </p:anim>
                                    <p:animEffect transition="in" filter="fade">
                                      <p:cBhvr>
                                        <p:cTn id="9" dur="500"/>
                                        <p:tgtEl>
                                          <p:spTgt spid="21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8"/>
          <p:cNvSpPr>
            <a:spLocks noGrp="1" noChangeArrowheads="1"/>
          </p:cNvSpPr>
          <p:nvPr>
            <p:ph type="sldNum" sz="quarter" idx="12"/>
          </p:nvPr>
        </p:nvSpPr>
        <p:spPr/>
        <p:txBody>
          <a:bodyPr/>
          <a:lstStyle/>
          <a:p>
            <a:pPr>
              <a:defRPr/>
            </a:pPr>
            <a:fld id="{B09A6DE1-AAEB-49AE-9345-B2823C073625}" type="slidenum">
              <a:rPr lang="ar-SA"/>
              <a:pPr>
                <a:defRPr/>
              </a:pPr>
              <a:t>66</a:t>
            </a:fld>
            <a:endParaRPr lang="en-US"/>
          </a:p>
        </p:txBody>
      </p:sp>
      <p:sp>
        <p:nvSpPr>
          <p:cNvPr id="66563" name="Rectangle 3"/>
          <p:cNvSpPr>
            <a:spLocks noChangeArrowheads="1"/>
          </p:cNvSpPr>
          <p:nvPr/>
        </p:nvSpPr>
        <p:spPr bwMode="auto">
          <a:xfrm>
            <a:off x="671513" y="620713"/>
            <a:ext cx="8129587" cy="1385887"/>
          </a:xfrm>
          <a:prstGeom prst="rect">
            <a:avLst/>
          </a:prstGeom>
          <a:noFill/>
          <a:ln w="9525">
            <a:noFill/>
            <a:miter lim="800000"/>
            <a:headEnd/>
            <a:tailEnd/>
          </a:ln>
        </p:spPr>
        <p:txBody>
          <a:bodyPr anchor="ctr">
            <a:spAutoFit/>
          </a:bodyPr>
          <a:lstStyle/>
          <a:p>
            <a:pPr eaLnBrk="1" hangingPunct="1"/>
            <a:r>
              <a:rPr lang="en-US" sz="2400" b="1">
                <a:solidFill>
                  <a:srgbClr val="0000FF"/>
                </a:solidFill>
                <a:latin typeface="Arial" charset="0"/>
              </a:rPr>
              <a:t>Profunda Femoris Vein</a:t>
            </a:r>
          </a:p>
          <a:p>
            <a:pPr algn="just" eaLnBrk="1" hangingPunct="1">
              <a:lnSpc>
                <a:spcPct val="150000"/>
              </a:lnSpc>
            </a:pPr>
            <a:r>
              <a:rPr lang="en-US" sz="2000" b="1">
                <a:latin typeface="Arial" charset="0"/>
              </a:rPr>
              <a:t>The profunda femoris vein receives tributaries that correspond to the branches of the artery. It drains into the femoral vein.</a:t>
            </a:r>
          </a:p>
        </p:txBody>
      </p:sp>
      <p:sp>
        <p:nvSpPr>
          <p:cNvPr id="66564" name="Text Box 4"/>
          <p:cNvSpPr txBox="1">
            <a:spLocks noChangeArrowheads="1"/>
          </p:cNvSpPr>
          <p:nvPr/>
        </p:nvSpPr>
        <p:spPr bwMode="auto">
          <a:xfrm>
            <a:off x="557213" y="2071688"/>
            <a:ext cx="8258175" cy="4400550"/>
          </a:xfrm>
          <a:prstGeom prst="rect">
            <a:avLst/>
          </a:prstGeom>
          <a:noFill/>
          <a:ln w="9525">
            <a:noFill/>
            <a:miter lim="800000"/>
            <a:headEnd/>
            <a:tailEnd/>
          </a:ln>
        </p:spPr>
        <p:txBody>
          <a:bodyPr>
            <a:spAutoFit/>
          </a:bodyPr>
          <a:lstStyle/>
          <a:p>
            <a:pPr algn="just" eaLnBrk="1" hangingPunct="1">
              <a:lnSpc>
                <a:spcPct val="150000"/>
              </a:lnSpc>
              <a:spcBef>
                <a:spcPct val="50000"/>
              </a:spcBef>
            </a:pPr>
            <a:r>
              <a:rPr lang="en-US" sz="2000" b="1">
                <a:solidFill>
                  <a:srgbClr val="FF0000"/>
                </a:solidFill>
                <a:latin typeface="Arial" charset="0"/>
              </a:rPr>
              <a:t>The obturator artery</a:t>
            </a:r>
          </a:p>
          <a:p>
            <a:pPr algn="just" eaLnBrk="1" hangingPunct="1">
              <a:lnSpc>
                <a:spcPct val="150000"/>
              </a:lnSpc>
              <a:spcBef>
                <a:spcPct val="50000"/>
              </a:spcBef>
            </a:pPr>
            <a:r>
              <a:rPr lang="en-US" sz="2000" b="1">
                <a:latin typeface="Arial" charset="0"/>
              </a:rPr>
              <a:t>Is a branch of the internal iliac artery. </a:t>
            </a:r>
          </a:p>
          <a:p>
            <a:pPr algn="just" eaLnBrk="1" hangingPunct="1">
              <a:lnSpc>
                <a:spcPct val="150000"/>
              </a:lnSpc>
              <a:spcBef>
                <a:spcPct val="50000"/>
              </a:spcBef>
            </a:pPr>
            <a:r>
              <a:rPr lang="en-US" sz="2000" b="1">
                <a:latin typeface="Arial" charset="0"/>
              </a:rPr>
              <a:t>On entering the medial fascial compartment of the thigh, it divides into medial and lateral branches, It gives off muscular branches and an articular branch to the hip joint. </a:t>
            </a:r>
          </a:p>
          <a:p>
            <a:pPr eaLnBrk="1" hangingPunct="1">
              <a:spcBef>
                <a:spcPct val="50000"/>
              </a:spcBef>
            </a:pPr>
            <a:endParaRPr lang="en-US" sz="2000" b="1">
              <a:solidFill>
                <a:srgbClr val="0000FF"/>
              </a:solidFill>
              <a:latin typeface="Arial" charset="0"/>
            </a:endParaRPr>
          </a:p>
          <a:p>
            <a:pPr eaLnBrk="1" hangingPunct="1"/>
            <a:r>
              <a:rPr lang="en-US" sz="2000" b="1">
                <a:solidFill>
                  <a:srgbClr val="0000FF"/>
                </a:solidFill>
                <a:latin typeface="Arial" charset="0"/>
              </a:rPr>
              <a:t>Obturator Vein</a:t>
            </a:r>
          </a:p>
          <a:p>
            <a:pPr eaLnBrk="1" hangingPunct="1">
              <a:lnSpc>
                <a:spcPct val="150000"/>
              </a:lnSpc>
            </a:pPr>
            <a:r>
              <a:rPr lang="en-US" sz="2000" b="1">
                <a:latin typeface="Arial" charset="0"/>
              </a:rPr>
              <a:t>The obturator vein receives tributaries that correspond to the branches of the artery. It drains into the internal iliac vein.</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6"/>
          <p:cNvSpPr>
            <a:spLocks noGrp="1" noChangeArrowheads="1"/>
          </p:cNvSpPr>
          <p:nvPr>
            <p:ph type="dt" sz="quarter" idx="10"/>
          </p:nvPr>
        </p:nvSpPr>
        <p:spPr/>
        <p:txBody>
          <a:bodyPr/>
          <a:lstStyle/>
          <a:p>
            <a:pPr>
              <a:defRPr/>
            </a:pPr>
            <a:r>
              <a:rPr lang="en-US"/>
              <a:t>Dr. Vohra</a:t>
            </a:r>
          </a:p>
        </p:txBody>
      </p:sp>
      <p:sp>
        <p:nvSpPr>
          <p:cNvPr id="8" name="Rectangle 28"/>
          <p:cNvSpPr>
            <a:spLocks noGrp="1" noChangeArrowheads="1"/>
          </p:cNvSpPr>
          <p:nvPr>
            <p:ph type="sldNum" sz="quarter" idx="12"/>
          </p:nvPr>
        </p:nvSpPr>
        <p:spPr/>
        <p:txBody>
          <a:bodyPr/>
          <a:lstStyle/>
          <a:p>
            <a:pPr>
              <a:defRPr/>
            </a:pPr>
            <a:fld id="{28B8B7F5-1E40-4BA0-858F-08EFB857239A}" type="slidenum">
              <a:rPr lang="ar-SA"/>
              <a:pPr>
                <a:defRPr/>
              </a:pPr>
              <a:t>67</a:t>
            </a:fld>
            <a:endParaRPr lang="en-US"/>
          </a:p>
        </p:txBody>
      </p:sp>
      <p:sp>
        <p:nvSpPr>
          <p:cNvPr id="13526" name="Text Box 214"/>
          <p:cNvSpPr txBox="1">
            <a:spLocks noChangeArrowheads="1"/>
          </p:cNvSpPr>
          <p:nvPr/>
        </p:nvSpPr>
        <p:spPr bwMode="auto">
          <a:xfrm>
            <a:off x="749300" y="260350"/>
            <a:ext cx="7643813" cy="892175"/>
          </a:xfrm>
          <a:prstGeom prst="rect">
            <a:avLst/>
          </a:prstGeom>
          <a:noFill/>
          <a:ln w="9525">
            <a:noFill/>
            <a:miter lim="800000"/>
            <a:headEnd/>
            <a:tailEnd/>
          </a:ln>
        </p:spPr>
        <p:txBody>
          <a:bodyPr>
            <a:spAutoFit/>
          </a:bodyPr>
          <a:lstStyle/>
          <a:p>
            <a:pPr algn="ctr" eaLnBrk="1" hangingPunct="1"/>
            <a:r>
              <a:rPr lang="en-US" sz="2800" b="1">
                <a:solidFill>
                  <a:srgbClr val="7030A0"/>
                </a:solidFill>
                <a:latin typeface="Arial Black" pitchFamily="34" charset="0"/>
              </a:rPr>
              <a:t>Obturator Nerve</a:t>
            </a:r>
          </a:p>
          <a:p>
            <a:pPr algn="ctr" eaLnBrk="1" hangingPunct="1"/>
            <a:r>
              <a:rPr lang="en-US" sz="2400" b="1">
                <a:solidFill>
                  <a:srgbClr val="FFC000"/>
                </a:solidFill>
                <a:latin typeface="Arial" charset="0"/>
              </a:rPr>
              <a:t>Nerve of Medial Fascial Compartment of the Thigh</a:t>
            </a:r>
          </a:p>
        </p:txBody>
      </p:sp>
      <p:pic>
        <p:nvPicPr>
          <p:cNvPr id="13527" name="Picture 215" descr="C10FF30"/>
          <p:cNvPicPr>
            <a:picLocks noChangeAspect="1" noChangeArrowheads="1"/>
          </p:cNvPicPr>
          <p:nvPr/>
        </p:nvPicPr>
        <p:blipFill>
          <a:blip r:embed="rId2" cstate="print"/>
          <a:srcRect/>
          <a:stretch>
            <a:fillRect/>
          </a:stretch>
        </p:blipFill>
        <p:spPr bwMode="auto">
          <a:xfrm>
            <a:off x="1320800" y="1089025"/>
            <a:ext cx="6500813" cy="5584825"/>
          </a:xfrm>
          <a:prstGeom prst="rect">
            <a:avLst/>
          </a:prstGeom>
          <a:noFill/>
          <a:ln w="9525">
            <a:noFill/>
            <a:miter lim="800000"/>
            <a:headEnd/>
            <a:tailEnd/>
          </a:ln>
        </p:spPr>
      </p:pic>
      <p:sp>
        <p:nvSpPr>
          <p:cNvPr id="13528" name="Text Box 216"/>
          <p:cNvSpPr txBox="1">
            <a:spLocks noChangeArrowheads="1"/>
          </p:cNvSpPr>
          <p:nvPr/>
        </p:nvSpPr>
        <p:spPr bwMode="auto">
          <a:xfrm>
            <a:off x="6797675" y="2638425"/>
            <a:ext cx="2155825" cy="1590675"/>
          </a:xfrm>
          <a:prstGeom prst="rect">
            <a:avLst/>
          </a:prstGeom>
          <a:solidFill>
            <a:srgbClr val="FFFF00"/>
          </a:solidFill>
          <a:ln w="9525">
            <a:solidFill>
              <a:srgbClr val="FF0000"/>
            </a:solidFill>
            <a:miter lim="800000"/>
            <a:headEnd/>
            <a:tailEnd/>
          </a:ln>
        </p:spPr>
        <p:txBody>
          <a:bodyPr>
            <a:spAutoFit/>
          </a:bodyPr>
          <a:lstStyle/>
          <a:p>
            <a:pPr eaLnBrk="1" hangingPunct="1">
              <a:spcBef>
                <a:spcPct val="50000"/>
              </a:spcBef>
            </a:pPr>
            <a:r>
              <a:rPr lang="en-US" sz="1400">
                <a:latin typeface="Arial" charset="0"/>
              </a:rPr>
              <a:t>The posterior division pierces the obturator externus and passes downward behind the adductor brevis and in front of the adductor magnus </a:t>
            </a:r>
          </a:p>
        </p:txBody>
      </p:sp>
      <p:sp>
        <p:nvSpPr>
          <p:cNvPr id="13529" name="Text Box 217"/>
          <p:cNvSpPr txBox="1">
            <a:spLocks noChangeArrowheads="1"/>
          </p:cNvSpPr>
          <p:nvPr/>
        </p:nvSpPr>
        <p:spPr bwMode="auto">
          <a:xfrm>
            <a:off x="168275" y="2994025"/>
            <a:ext cx="1584325" cy="1377950"/>
          </a:xfrm>
          <a:prstGeom prst="rect">
            <a:avLst/>
          </a:prstGeom>
          <a:solidFill>
            <a:srgbClr val="FFFF00"/>
          </a:solidFill>
          <a:ln w="9525">
            <a:solidFill>
              <a:srgbClr val="FF0000"/>
            </a:solidFill>
            <a:miter lim="800000"/>
            <a:headEnd/>
            <a:tailEnd/>
          </a:ln>
        </p:spPr>
        <p:txBody>
          <a:bodyPr>
            <a:spAutoFit/>
          </a:bodyPr>
          <a:lstStyle/>
          <a:p>
            <a:pPr eaLnBrk="1" hangingPunct="1">
              <a:spcBef>
                <a:spcPct val="50000"/>
              </a:spcBef>
            </a:pPr>
            <a:r>
              <a:rPr lang="en-US" sz="1400" b="1">
                <a:latin typeface="Arial" charset="0"/>
              </a:rPr>
              <a:t>The anterior division passes downward in front of the obturator externus.</a:t>
            </a:r>
            <a:r>
              <a:rPr lang="en-US" sz="1400">
                <a:latin typeface="Arial"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3526"/>
                                        </p:tgtEl>
                                        <p:attrNameLst>
                                          <p:attrName>style.visibility</p:attrName>
                                        </p:attrNameLst>
                                      </p:cBhvr>
                                      <p:to>
                                        <p:strVal val="visible"/>
                                      </p:to>
                                    </p:set>
                                    <p:anim calcmode="lin" valueType="num">
                                      <p:cBhvr>
                                        <p:cTn id="7" dur="500" fill="hold"/>
                                        <p:tgtEl>
                                          <p:spTgt spid="13526"/>
                                        </p:tgtEl>
                                        <p:attrNameLst>
                                          <p:attrName>ppt_w</p:attrName>
                                        </p:attrNameLst>
                                      </p:cBhvr>
                                      <p:tavLst>
                                        <p:tav tm="0">
                                          <p:val>
                                            <p:fltVal val="0"/>
                                          </p:val>
                                        </p:tav>
                                        <p:tav tm="100000">
                                          <p:val>
                                            <p:strVal val="#ppt_w"/>
                                          </p:val>
                                        </p:tav>
                                      </p:tavLst>
                                    </p:anim>
                                    <p:anim calcmode="lin" valueType="num">
                                      <p:cBhvr>
                                        <p:cTn id="8" dur="500" fill="hold"/>
                                        <p:tgtEl>
                                          <p:spTgt spid="13526"/>
                                        </p:tgtEl>
                                        <p:attrNameLst>
                                          <p:attrName>ppt_h</p:attrName>
                                        </p:attrNameLst>
                                      </p:cBhvr>
                                      <p:tavLst>
                                        <p:tav tm="0">
                                          <p:val>
                                            <p:fltVal val="0"/>
                                          </p:val>
                                        </p:tav>
                                        <p:tav tm="100000">
                                          <p:val>
                                            <p:strVal val="#ppt_h"/>
                                          </p:val>
                                        </p:tav>
                                      </p:tavLst>
                                    </p:anim>
                                    <p:animEffect transition="in" filter="fade">
                                      <p:cBhvr>
                                        <p:cTn id="9" dur="500"/>
                                        <p:tgtEl>
                                          <p:spTgt spid="1352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13527"/>
                                        </p:tgtEl>
                                        <p:attrNameLst>
                                          <p:attrName>style.visibility</p:attrName>
                                        </p:attrNameLst>
                                      </p:cBhvr>
                                      <p:to>
                                        <p:strVal val="visible"/>
                                      </p:to>
                                    </p:set>
                                    <p:anim calcmode="lin" valueType="num">
                                      <p:cBhvr>
                                        <p:cTn id="14" dur="500" fill="hold"/>
                                        <p:tgtEl>
                                          <p:spTgt spid="13527"/>
                                        </p:tgtEl>
                                        <p:attrNameLst>
                                          <p:attrName>ppt_w</p:attrName>
                                        </p:attrNameLst>
                                      </p:cBhvr>
                                      <p:tavLst>
                                        <p:tav tm="0">
                                          <p:val>
                                            <p:fltVal val="0"/>
                                          </p:val>
                                        </p:tav>
                                        <p:tav tm="100000">
                                          <p:val>
                                            <p:strVal val="#ppt_w"/>
                                          </p:val>
                                        </p:tav>
                                      </p:tavLst>
                                    </p:anim>
                                    <p:anim calcmode="lin" valueType="num">
                                      <p:cBhvr>
                                        <p:cTn id="15" dur="500" fill="hold"/>
                                        <p:tgtEl>
                                          <p:spTgt spid="13527"/>
                                        </p:tgtEl>
                                        <p:attrNameLst>
                                          <p:attrName>ppt_h</p:attrName>
                                        </p:attrNameLst>
                                      </p:cBhvr>
                                      <p:tavLst>
                                        <p:tav tm="0">
                                          <p:val>
                                            <p:fltVal val="0"/>
                                          </p:val>
                                        </p:tav>
                                        <p:tav tm="100000">
                                          <p:val>
                                            <p:strVal val="#ppt_h"/>
                                          </p:val>
                                        </p:tav>
                                      </p:tavLst>
                                    </p:anim>
                                    <p:animEffect transition="in" filter="fade">
                                      <p:cBhvr>
                                        <p:cTn id="16" dur="500"/>
                                        <p:tgtEl>
                                          <p:spTgt spid="1352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13529"/>
                                        </p:tgtEl>
                                        <p:attrNameLst>
                                          <p:attrName>style.visibility</p:attrName>
                                        </p:attrNameLst>
                                      </p:cBhvr>
                                      <p:to>
                                        <p:strVal val="visible"/>
                                      </p:to>
                                    </p:set>
                                    <p:anim calcmode="lin" valueType="num">
                                      <p:cBhvr>
                                        <p:cTn id="21" dur="500" fill="hold"/>
                                        <p:tgtEl>
                                          <p:spTgt spid="13529"/>
                                        </p:tgtEl>
                                        <p:attrNameLst>
                                          <p:attrName>ppt_w</p:attrName>
                                        </p:attrNameLst>
                                      </p:cBhvr>
                                      <p:tavLst>
                                        <p:tav tm="0">
                                          <p:val>
                                            <p:fltVal val="0"/>
                                          </p:val>
                                        </p:tav>
                                        <p:tav tm="100000">
                                          <p:val>
                                            <p:strVal val="#ppt_w"/>
                                          </p:val>
                                        </p:tav>
                                      </p:tavLst>
                                    </p:anim>
                                    <p:anim calcmode="lin" valueType="num">
                                      <p:cBhvr>
                                        <p:cTn id="22" dur="500" fill="hold"/>
                                        <p:tgtEl>
                                          <p:spTgt spid="13529"/>
                                        </p:tgtEl>
                                        <p:attrNameLst>
                                          <p:attrName>ppt_h</p:attrName>
                                        </p:attrNameLst>
                                      </p:cBhvr>
                                      <p:tavLst>
                                        <p:tav tm="0">
                                          <p:val>
                                            <p:fltVal val="0"/>
                                          </p:val>
                                        </p:tav>
                                        <p:tav tm="100000">
                                          <p:val>
                                            <p:strVal val="#ppt_h"/>
                                          </p:val>
                                        </p:tav>
                                      </p:tavLst>
                                    </p:anim>
                                    <p:animEffect transition="in" filter="fade">
                                      <p:cBhvr>
                                        <p:cTn id="23" dur="500"/>
                                        <p:tgtEl>
                                          <p:spTgt spid="1352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13528"/>
                                        </p:tgtEl>
                                        <p:attrNameLst>
                                          <p:attrName>style.visibility</p:attrName>
                                        </p:attrNameLst>
                                      </p:cBhvr>
                                      <p:to>
                                        <p:strVal val="visible"/>
                                      </p:to>
                                    </p:set>
                                    <p:anim calcmode="lin" valueType="num">
                                      <p:cBhvr>
                                        <p:cTn id="28" dur="500" fill="hold"/>
                                        <p:tgtEl>
                                          <p:spTgt spid="13528"/>
                                        </p:tgtEl>
                                        <p:attrNameLst>
                                          <p:attrName>ppt_w</p:attrName>
                                        </p:attrNameLst>
                                      </p:cBhvr>
                                      <p:tavLst>
                                        <p:tav tm="0">
                                          <p:val>
                                            <p:fltVal val="0"/>
                                          </p:val>
                                        </p:tav>
                                        <p:tav tm="100000">
                                          <p:val>
                                            <p:strVal val="#ppt_w"/>
                                          </p:val>
                                        </p:tav>
                                      </p:tavLst>
                                    </p:anim>
                                    <p:anim calcmode="lin" valueType="num">
                                      <p:cBhvr>
                                        <p:cTn id="29" dur="500" fill="hold"/>
                                        <p:tgtEl>
                                          <p:spTgt spid="13528"/>
                                        </p:tgtEl>
                                        <p:attrNameLst>
                                          <p:attrName>ppt_h</p:attrName>
                                        </p:attrNameLst>
                                      </p:cBhvr>
                                      <p:tavLst>
                                        <p:tav tm="0">
                                          <p:val>
                                            <p:fltVal val="0"/>
                                          </p:val>
                                        </p:tav>
                                        <p:tav tm="100000">
                                          <p:val>
                                            <p:strVal val="#ppt_h"/>
                                          </p:val>
                                        </p:tav>
                                      </p:tavLst>
                                    </p:anim>
                                    <p:animEffect transition="in" filter="fade">
                                      <p:cBhvr>
                                        <p:cTn id="30" dur="500"/>
                                        <p:tgtEl>
                                          <p:spTgt spid="135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26" grpId="0"/>
      <p:bldP spid="13528" grpId="0" animBg="1"/>
      <p:bldP spid="13529"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4"/>
          <p:cNvPicPr>
            <a:picLocks noChangeAspect="1" noChangeArrowheads="1"/>
          </p:cNvPicPr>
          <p:nvPr/>
        </p:nvPicPr>
        <p:blipFill>
          <a:blip r:embed="rId2" cstate="print"/>
          <a:srcRect l="31000" r="41000" b="25999"/>
          <a:stretch>
            <a:fillRect/>
          </a:stretch>
        </p:blipFill>
        <p:spPr bwMode="auto">
          <a:xfrm>
            <a:off x="2835275" y="0"/>
            <a:ext cx="3460750" cy="6858000"/>
          </a:xfrm>
          <a:prstGeom prst="rect">
            <a:avLst/>
          </a:prstGeom>
          <a:noFill/>
          <a:ln w="9525">
            <a:noFill/>
            <a:miter lim="800000"/>
            <a:headEnd/>
            <a:tailEnd/>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2" cstate="print"/>
          <a:srcRect l="17188" t="11458" r="17188" b="18750"/>
          <a:stretch>
            <a:fillRect/>
          </a:stretch>
        </p:blipFill>
        <p:spPr bwMode="auto">
          <a:xfrm>
            <a:off x="646113" y="381000"/>
            <a:ext cx="7659687" cy="6110288"/>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p:cNvPicPr>
          <p:nvPr/>
        </p:nvPicPr>
        <p:blipFill>
          <a:blip r:embed="rId2" cstate="print"/>
          <a:srcRect/>
          <a:stretch>
            <a:fillRect/>
          </a:stretch>
        </p:blipFill>
        <p:spPr bwMode="auto">
          <a:xfrm>
            <a:off x="776218" y="150813"/>
            <a:ext cx="6983482" cy="735835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Content Placeholder 5" descr="download (2).jpg"/>
          <p:cNvPicPr>
            <a:picLocks noGrp="1" noChangeAspect="1"/>
          </p:cNvPicPr>
          <p:nvPr>
            <p:ph idx="1"/>
          </p:nvPr>
        </p:nvPicPr>
        <p:blipFill>
          <a:blip r:embed="rId2" cstate="print"/>
          <a:srcRect/>
          <a:stretch>
            <a:fillRect/>
          </a:stretch>
        </p:blipFill>
        <p:spPr>
          <a:xfrm>
            <a:off x="1182688" y="877888"/>
            <a:ext cx="6669087" cy="5668962"/>
          </a:xfrm>
        </p:spPr>
      </p:pic>
      <p:sp>
        <p:nvSpPr>
          <p:cNvPr id="5" name="Slide Number Placeholder 4"/>
          <p:cNvSpPr>
            <a:spLocks noGrp="1"/>
          </p:cNvSpPr>
          <p:nvPr>
            <p:ph type="sldNum" sz="quarter" idx="12"/>
          </p:nvPr>
        </p:nvSpPr>
        <p:spPr/>
        <p:txBody>
          <a:bodyPr/>
          <a:lstStyle/>
          <a:p>
            <a:pPr>
              <a:defRPr/>
            </a:pPr>
            <a:fld id="{AB014A0F-43A8-48B6-9C45-98194F93B5E8}" type="slidenum">
              <a:rPr lang="ar-SA"/>
              <a:pPr>
                <a:defRPr/>
              </a:pPr>
              <a:t>70</a:t>
            </a:fld>
            <a:endParaRPr lang="en-US"/>
          </a:p>
        </p:txBody>
      </p:sp>
      <p:sp>
        <p:nvSpPr>
          <p:cNvPr id="70660" name="TextBox 6"/>
          <p:cNvSpPr txBox="1">
            <a:spLocks noChangeArrowheads="1"/>
          </p:cNvSpPr>
          <p:nvPr/>
        </p:nvSpPr>
        <p:spPr bwMode="auto">
          <a:xfrm>
            <a:off x="1938338" y="377825"/>
            <a:ext cx="4949825" cy="369888"/>
          </a:xfrm>
          <a:prstGeom prst="rect">
            <a:avLst/>
          </a:prstGeom>
          <a:noFill/>
          <a:ln w="9525">
            <a:noFill/>
            <a:miter lim="800000"/>
            <a:headEnd/>
            <a:tailEnd/>
          </a:ln>
        </p:spPr>
        <p:txBody>
          <a:bodyPr>
            <a:spAutoFit/>
          </a:bodyPr>
          <a:lstStyle/>
          <a:p>
            <a:r>
              <a:rPr lang="en-US" b="1">
                <a:solidFill>
                  <a:srgbClr val="7030A0"/>
                </a:solidFill>
              </a:rPr>
              <a:t>COURSE OF OBTURATOR NERVE</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normAutofit fontScale="90000"/>
          </a:bodyPr>
          <a:lstStyle/>
          <a:p>
            <a:pPr eaLnBrk="1" fontAlgn="auto" hangingPunct="1">
              <a:spcAft>
                <a:spcPts val="0"/>
              </a:spcAft>
              <a:defRPr/>
            </a:pPr>
            <a:r>
              <a:rPr lang="en-US" sz="4000" b="1" dirty="0" smtClean="0">
                <a:solidFill>
                  <a:srgbClr val="C00000"/>
                </a:solidFill>
              </a:rPr>
              <a:t>OBTURATER</a:t>
            </a:r>
            <a:br>
              <a:rPr lang="en-US" sz="4000" b="1" dirty="0" smtClean="0">
                <a:solidFill>
                  <a:srgbClr val="C00000"/>
                </a:solidFill>
              </a:rPr>
            </a:br>
            <a:r>
              <a:rPr lang="en-US" sz="4000" b="1" dirty="0" smtClean="0">
                <a:solidFill>
                  <a:srgbClr val="C00000"/>
                </a:solidFill>
              </a:rPr>
              <a:t> NERVE</a:t>
            </a:r>
          </a:p>
        </p:txBody>
      </p:sp>
      <p:sp>
        <p:nvSpPr>
          <p:cNvPr id="71683" name="Rectangle 3"/>
          <p:cNvSpPr>
            <a:spLocks noGrp="1" noChangeArrowheads="1"/>
          </p:cNvSpPr>
          <p:nvPr>
            <p:ph type="body" idx="1"/>
          </p:nvPr>
        </p:nvSpPr>
        <p:spPr/>
        <p:txBody>
          <a:bodyPr/>
          <a:lstStyle/>
          <a:p>
            <a:pPr eaLnBrk="1" hangingPunct="1"/>
            <a:endParaRPr lang="en-US" smtClean="0"/>
          </a:p>
        </p:txBody>
      </p:sp>
      <p:pic>
        <p:nvPicPr>
          <p:cNvPr id="71684" name="Picture 4"/>
          <p:cNvPicPr>
            <a:picLocks noChangeAspect="1" noChangeArrowheads="1"/>
          </p:cNvPicPr>
          <p:nvPr/>
        </p:nvPicPr>
        <p:blipFill>
          <a:blip r:embed="rId2" cstate="print"/>
          <a:srcRect l="37778" t="12445" r="34445" b="20889"/>
          <a:stretch>
            <a:fillRect/>
          </a:stretch>
        </p:blipFill>
        <p:spPr bwMode="auto">
          <a:xfrm>
            <a:off x="3886200" y="0"/>
            <a:ext cx="4572000" cy="6858000"/>
          </a:xfrm>
          <a:prstGeom prst="rect">
            <a:avLst/>
          </a:prstGeom>
          <a:noFill/>
          <a:ln w="9525">
            <a:noFill/>
            <a:miter lim="800000"/>
            <a:headEnd/>
            <a:tailEnd/>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C:\Users\DELL\Desktop\Anatomy PPT classes\impossible-positiv-thoughts-photo.jpeg"/>
          <p:cNvPicPr>
            <a:picLocks noChangeAspect="1" noChangeArrowheads="1"/>
          </p:cNvPicPr>
          <p:nvPr/>
        </p:nvPicPr>
        <p:blipFill>
          <a:blip r:embed="rId2" cstate="print"/>
          <a:srcRect/>
          <a:stretch>
            <a:fillRect/>
          </a:stretch>
        </p:blipFill>
        <p:spPr bwMode="auto">
          <a:xfrm>
            <a:off x="244475" y="533400"/>
            <a:ext cx="8594725" cy="5867400"/>
          </a:xfrm>
          <a:prstGeom prst="rect">
            <a:avLst/>
          </a:prstGeom>
          <a:noFill/>
          <a:ln w="9525">
            <a:noFill/>
            <a:miter lim="800000"/>
            <a:headEnd/>
            <a:tailEnd/>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txBody>
          <a:bodyPr>
            <a:normAutofit fontScale="90000"/>
          </a:bodyPr>
          <a:lstStyle/>
          <a:p>
            <a:pPr algn="ctr" eaLnBrk="1" fontAlgn="auto" hangingPunct="1">
              <a:spcAft>
                <a:spcPts val="0"/>
              </a:spcAft>
              <a:defRPr/>
            </a:pPr>
            <a:r>
              <a:rPr lang="en-US" b="1" dirty="0" smtClean="0">
                <a:solidFill>
                  <a:srgbClr val="FF0000"/>
                </a:solidFill>
                <a:latin typeface="Arial Black" pitchFamily="34" charset="0"/>
              </a:rPr>
              <a:t>THANK YOU</a:t>
            </a:r>
            <a:endParaRPr lang="en-IN" b="1" dirty="0">
              <a:solidFill>
                <a:srgbClr val="FF0000"/>
              </a:solidFill>
              <a:latin typeface="Arial Black" pitchFamily="34" charset="0"/>
            </a:endParaRPr>
          </a:p>
        </p:txBody>
      </p:sp>
      <p:pic>
        <p:nvPicPr>
          <p:cNvPr id="73731" name="Picture 2" descr="C:\Users\DELL\Desktop\Sartorius,Quadriceps,Hunter canal\Flowers HD Wallpapers (11).jpg"/>
          <p:cNvPicPr>
            <a:picLocks noGrp="1" noChangeAspect="1" noChangeArrowheads="1"/>
          </p:cNvPicPr>
          <p:nvPr>
            <p:ph idx="1"/>
          </p:nvPr>
        </p:nvPicPr>
        <p:blipFill>
          <a:blip r:embed="rId2" cstate="print"/>
          <a:srcRect/>
          <a:stretch>
            <a:fillRect/>
          </a:stretch>
        </p:blipFill>
        <p:spPr>
          <a:xfrm>
            <a:off x="182563" y="666750"/>
            <a:ext cx="8732837" cy="6091238"/>
          </a:xfr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p:cNvPicPr>
          <p:nvPr/>
        </p:nvPicPr>
        <p:blipFill>
          <a:blip r:embed="rId2" cstate="print"/>
          <a:srcRect/>
          <a:stretch>
            <a:fillRect/>
          </a:stretch>
        </p:blipFill>
        <p:spPr bwMode="auto">
          <a:xfrm>
            <a:off x="47625" y="211138"/>
            <a:ext cx="9048750" cy="6435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extLst>
          </p:cNvPr>
          <p:cNvSpPr>
            <a:spLocks noGrp="1"/>
          </p:cNvSpPr>
          <p:nvPr>
            <p:ph idx="1"/>
          </p:nvPr>
        </p:nvSpPr>
        <p:spPr>
          <a:xfrm>
            <a:off x="403225" y="1112838"/>
            <a:ext cx="7507720" cy="5038725"/>
          </a:xfrm>
        </p:spPr>
        <p:txBody>
          <a:bodyPr>
            <a:noAutofit/>
          </a:bodyPr>
          <a:lstStyle/>
          <a:p>
            <a:pPr marL="0" indent="0" algn="just">
              <a:lnSpc>
                <a:spcPct val="115000"/>
              </a:lnSpc>
              <a:spcAft>
                <a:spcPts val="1000"/>
              </a:spcAft>
              <a:buFont typeface="Wingdings 2" pitchFamily="18" charset="2"/>
              <a:buNone/>
              <a:defRPr/>
            </a:pPr>
            <a:r>
              <a:rPr lang="en-IN" sz="3200" b="1" dirty="0">
                <a:solidFill>
                  <a:srgbClr val="C00000"/>
                </a:solidFill>
                <a:latin typeface="Arial" panose="020B0604020202020204" pitchFamily="34" charset="0"/>
                <a:ea typeface="Calibri" panose="020F0502020204030204" pitchFamily="34" charset="0"/>
                <a:cs typeface="Arial" panose="020B0604020202020204" pitchFamily="34" charset="0"/>
              </a:rPr>
              <a:t>Rider’s bone</a:t>
            </a:r>
            <a:endParaRPr lang="en-GB" sz="3200" b="1" dirty="0">
              <a:latin typeface="Arial" panose="020B0604020202020204" pitchFamily="34" charset="0"/>
              <a:ea typeface="Calibri" panose="020F0502020204030204" pitchFamily="34" charset="0"/>
              <a:cs typeface="Arial" panose="020B0604020202020204" pitchFamily="34" charset="0"/>
            </a:endParaRPr>
          </a:p>
          <a:p>
            <a:pPr marL="342900" indent="-342900" algn="just">
              <a:lnSpc>
                <a:spcPct val="115000"/>
              </a:lnSpc>
              <a:spcAft>
                <a:spcPts val="1000"/>
              </a:spcAft>
              <a:buFont typeface="Symbol" panose="05050102010706020507" pitchFamily="18" charset="2"/>
              <a:buChar char=""/>
              <a:defRPr/>
            </a:pPr>
            <a:r>
              <a:rPr lang="en-IN" sz="3200" dirty="0">
                <a:latin typeface="Arial" panose="020B0604020202020204" pitchFamily="34" charset="0"/>
                <a:ea typeface="Calibri" panose="020F0502020204030204" pitchFamily="34" charset="0"/>
                <a:cs typeface="Arial" panose="020B0604020202020204" pitchFamily="34" charset="0"/>
              </a:rPr>
              <a:t>Sesamoid bone develops in rounded tendon of adductor longus</a:t>
            </a:r>
          </a:p>
          <a:p>
            <a:pPr marL="342900" indent="-342900" algn="just">
              <a:lnSpc>
                <a:spcPct val="115000"/>
              </a:lnSpc>
              <a:spcAft>
                <a:spcPts val="1000"/>
              </a:spcAft>
              <a:buFont typeface="Symbol" panose="05050102010706020507" pitchFamily="18" charset="2"/>
              <a:buChar char=""/>
              <a:defRPr/>
            </a:pPr>
            <a:r>
              <a:rPr lang="en-IN" sz="3200" dirty="0" smtClean="0">
                <a:latin typeface="Arial" panose="020B0604020202020204" pitchFamily="34" charset="0"/>
                <a:ea typeface="Calibri" panose="020F0502020204030204" pitchFamily="34" charset="0"/>
                <a:cs typeface="Arial" panose="020B0604020202020204" pitchFamily="34" charset="0"/>
              </a:rPr>
              <a:t>Particularly </a:t>
            </a:r>
            <a:r>
              <a:rPr lang="en-IN" sz="3200" dirty="0">
                <a:latin typeface="Arial" panose="020B0604020202020204" pitchFamily="34" charset="0"/>
                <a:ea typeface="Calibri" panose="020F0502020204030204" pitchFamily="34" charset="0"/>
                <a:cs typeface="Arial" panose="020B0604020202020204" pitchFamily="34" charset="0"/>
              </a:rPr>
              <a:t>occurs in horse riders due to friction of tendon with horse back</a:t>
            </a:r>
            <a:endParaRPr lang="en-GB" sz="3200" dirty="0">
              <a:latin typeface="Arial" panose="020B0604020202020204" pitchFamily="34" charset="0"/>
              <a:ea typeface="Calibri" panose="020F0502020204030204" pitchFamily="34" charset="0"/>
              <a:cs typeface="Arial" panose="020B0604020202020204" pitchFamily="34" charset="0"/>
            </a:endParaRPr>
          </a:p>
        </p:txBody>
      </p:sp>
      <p:sp>
        <p:nvSpPr>
          <p:cNvPr id="12291" name="TextBox 3"/>
          <p:cNvSpPr txBox="1">
            <a:spLocks noChangeArrowheads="1"/>
          </p:cNvSpPr>
          <p:nvPr/>
        </p:nvSpPr>
        <p:spPr bwMode="auto">
          <a:xfrm>
            <a:off x="2286000" y="249382"/>
            <a:ext cx="5084763" cy="871008"/>
          </a:xfrm>
          <a:prstGeom prst="rect">
            <a:avLst/>
          </a:prstGeom>
          <a:noFill/>
          <a:ln w="9525">
            <a:noFill/>
            <a:miter lim="800000"/>
            <a:headEnd/>
            <a:tailEnd/>
          </a:ln>
        </p:spPr>
        <p:txBody>
          <a:bodyPr wrap="square">
            <a:spAutoFit/>
          </a:bodyPr>
          <a:lstStyle/>
          <a:p>
            <a:pPr eaLnBrk="1" hangingPunct="1">
              <a:lnSpc>
                <a:spcPct val="115000"/>
              </a:lnSpc>
              <a:spcBef>
                <a:spcPts val="1000"/>
              </a:spcBef>
              <a:spcAft>
                <a:spcPts val="1000"/>
              </a:spcAft>
              <a:buFont typeface="Arial" charset="0"/>
              <a:buNone/>
            </a:pPr>
            <a:r>
              <a:rPr lang="en-IN" sz="4400" b="1" dirty="0">
                <a:solidFill>
                  <a:srgbClr val="00B0F0"/>
                </a:solidFill>
                <a:latin typeface="Arial" charset="0"/>
                <a:cs typeface="Calibri" pitchFamily="34" charset="0"/>
              </a:rPr>
              <a:t>Clinical Anatomy</a:t>
            </a:r>
            <a:endParaRPr lang="en-GB" sz="3600" dirty="0">
              <a:solidFill>
                <a:srgbClr val="00B0F0"/>
              </a:solidFill>
              <a:latin typeface="Arial" charset="0"/>
              <a:cs typeface="Calibri" pitchFamily="34" charset="0"/>
            </a:endParaRP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سمة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Flow</Template>
  <TotalTime>686</TotalTime>
  <Words>1765</Words>
  <Application>Microsoft Office PowerPoint</Application>
  <PresentationFormat>On-screen Show (4:3)</PresentationFormat>
  <Paragraphs>329</Paragraphs>
  <Slides>73</Slides>
  <Notes>1</Notes>
  <HiddenSlides>0</HiddenSlides>
  <MMClips>0</MMClips>
  <ScaleCrop>false</ScaleCrop>
  <HeadingPairs>
    <vt:vector size="4" baseType="variant">
      <vt:variant>
        <vt:lpstr>Theme</vt:lpstr>
      </vt:variant>
      <vt:variant>
        <vt:i4>1</vt:i4>
      </vt:variant>
      <vt:variant>
        <vt:lpstr>Slide Titles</vt:lpstr>
      </vt:variant>
      <vt:variant>
        <vt:i4>73</vt:i4>
      </vt:variant>
    </vt:vector>
  </HeadingPairs>
  <TitlesOfParts>
    <vt:vector size="74" baseType="lpstr">
      <vt:lpstr>Flow</vt:lpstr>
      <vt:lpstr>GROSS ANATOMY- LOWER LIMB MEDIAL  COMPARTMENT  OF  THIGH</vt:lpstr>
      <vt:lpstr>Compartments</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Be Positive…….</vt:lpstr>
      <vt:lpstr>……..THANK YOU……..</vt:lpstr>
      <vt:lpstr>Slide 57</vt:lpstr>
      <vt:lpstr>Slide 58</vt:lpstr>
      <vt:lpstr>Adductors</vt:lpstr>
      <vt:lpstr>Slide 60</vt:lpstr>
      <vt:lpstr>Slide 61</vt:lpstr>
      <vt:lpstr>Slide 62</vt:lpstr>
      <vt:lpstr>Slide 63</vt:lpstr>
      <vt:lpstr>Slide 64</vt:lpstr>
      <vt:lpstr>Slide 65</vt:lpstr>
      <vt:lpstr>Slide 66</vt:lpstr>
      <vt:lpstr>Slide 67</vt:lpstr>
      <vt:lpstr>Slide 68</vt:lpstr>
      <vt:lpstr>Slide 69</vt:lpstr>
      <vt:lpstr>Slide 70</vt:lpstr>
      <vt:lpstr>OBTURATER  NERVE</vt:lpstr>
      <vt:lpstr>Slide 72</vt:lpstr>
      <vt:lpstr>THANK YOU</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DELL</cp:lastModifiedBy>
  <cp:revision>107</cp:revision>
  <dcterms:created xsi:type="dcterms:W3CDTF">2008-05-01T17:57:26Z</dcterms:created>
  <dcterms:modified xsi:type="dcterms:W3CDTF">2026-02-01T14:48:24Z</dcterms:modified>
</cp:coreProperties>
</file>