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8" r:id="rId2"/>
    <p:sldId id="280" r:id="rId3"/>
    <p:sldId id="281" r:id="rId4"/>
    <p:sldId id="270" r:id="rId5"/>
    <p:sldId id="257" r:id="rId6"/>
    <p:sldId id="271" r:id="rId7"/>
    <p:sldId id="258" r:id="rId8"/>
    <p:sldId id="277" r:id="rId9"/>
    <p:sldId id="260" r:id="rId10"/>
    <p:sldId id="261" r:id="rId11"/>
    <p:sldId id="262" r:id="rId12"/>
    <p:sldId id="263" r:id="rId13"/>
    <p:sldId id="273" r:id="rId14"/>
    <p:sldId id="264" r:id="rId15"/>
    <p:sldId id="274" r:id="rId16"/>
    <p:sldId id="265" r:id="rId17"/>
    <p:sldId id="275" r:id="rId18"/>
    <p:sldId id="266" r:id="rId19"/>
    <p:sldId id="276" r:id="rId20"/>
    <p:sldId id="267" r:id="rId21"/>
    <p:sldId id="268" r:id="rId22"/>
    <p:sldId id="269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0C06BAB-C53D-484D-A7D8-7742BE6D2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FB8147-6ED6-406F-AE71-81AEADD167F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A969694-8A3E-49C5-BF7B-DF37B13128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5FB1E05-5D9E-47D3-80F1-047E2C3F0C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2821839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1905002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pPr>
              <a:defRPr/>
            </a:pPr>
            <a:fld id="{0742C288-A1B5-4D7D-B3D8-9B67E26F35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2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AAD8B8E-3212-444E-90B8-81C6EB3507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2742EF-37DC-41C0-BF43-72FC600DC7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EF68CD-3DE0-48A4-BBF2-387CCA3B3B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3F6B78C-F9EA-4CC1-9764-40CB3E10CC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EA3DEF5-DC8F-4A2F-973B-BF69B3C25B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9" y="1004670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7" y="99881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29DFCFE-4D8E-4D68-942F-0480AE8CBE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D5D0F8-8347-4483-B795-97ADC7E195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7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0946258-6ED5-4D78-A339-DA700EFFF6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603AF5-E7FB-4075-904F-879AB8F533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9345" y="274320"/>
            <a:ext cx="7805057" cy="140208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BRAIN</a:t>
            </a:r>
            <a:r>
              <a:rPr lang="en-US" b="1" dirty="0" smtClean="0">
                <a:solidFill>
                  <a:srgbClr val="7030A0"/>
                </a:solidFill>
                <a:latin typeface="Algerian" pitchFamily="82" charset="0"/>
              </a:rPr>
              <a:t/>
            </a:r>
            <a:br>
              <a:rPr lang="en-US" b="1" dirty="0" smtClean="0">
                <a:solidFill>
                  <a:srgbClr val="7030A0"/>
                </a:solidFill>
                <a:latin typeface="Algerian" pitchFamily="82" charset="0"/>
              </a:rPr>
            </a:br>
            <a:r>
              <a:rPr lang="en-US" sz="4900" b="1" dirty="0" smtClean="0">
                <a:solidFill>
                  <a:srgbClr val="00B0F0"/>
                </a:solidFill>
                <a:latin typeface="Algerian" pitchFamily="82" charset="0"/>
              </a:rPr>
              <a:t>SECTIONS  OF  BRAIN</a:t>
            </a:r>
            <a:endParaRPr lang="en-IN" sz="4900" b="1" dirty="0">
              <a:solidFill>
                <a:srgbClr val="00B0F0"/>
              </a:solidFill>
              <a:latin typeface="Algerian" pitchFamily="8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419600" y="4648200"/>
            <a:ext cx="4724400" cy="175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DR. PRAVEEN KURREY 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MBBS,  MS, BCME, BCBR, CISP                                             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PROFESSOR   ANATOMY                                                          </a:t>
            </a:r>
            <a:endParaRPr lang="en-IN" sz="2400" dirty="0">
              <a:solidFill>
                <a:srgbClr val="00B05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381000"/>
            <a:ext cx="830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1000" y="6629400"/>
            <a:ext cx="853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4 thru infundibulum (2)"/>
          <p:cNvPicPr>
            <a:picLocks noChangeAspect="1" noChangeArrowheads="1"/>
          </p:cNvPicPr>
          <p:nvPr/>
        </p:nvPicPr>
        <p:blipFill>
          <a:blip r:embed="rId2" cstate="print"/>
          <a:srcRect l="13287" t="10257" r="15091" b="7428"/>
          <a:stretch>
            <a:fillRect/>
          </a:stretch>
        </p:blipFill>
        <p:spPr bwMode="auto">
          <a:xfrm>
            <a:off x="228601" y="3048002"/>
            <a:ext cx="4140200" cy="334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 PRAVEEN  ANATOMY COMPLETE\PRAVEENS ANATOMY WORLD 3.3.2024\PRAVEENS ANATOMY WORLD 22.7.2025\1. ATLAS\6. SECTIONAL ANATOMY\6. BRAIN\bf9696b0de633ae3cee37a755d13b5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577850"/>
            <a:ext cx="8763000" cy="5702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r PRAVEEN  ANATOMY COMPLETE\PRAVEENS ANATOMY WORLD 3.3.2024\PRAVEENS ANATOMY WORLD 22.7.2025\1. ATLAS\6. SECTIONAL ANATOMY\6. BRAIN\b94d97506c1a3d0c6a46786f61d278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261" y="1219200"/>
            <a:ext cx="7788504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1066800" y="1"/>
            <a:ext cx="7112000" cy="6812160"/>
            <a:chOff x="1008" y="0"/>
            <a:chExt cx="6720" cy="6866"/>
          </a:xfrm>
        </p:grpSpPr>
        <p:sp>
          <p:nvSpPr>
            <p:cNvPr id="3075" name="Text Box 3"/>
            <p:cNvSpPr txBox="1">
              <a:spLocks noChangeArrowheads="1"/>
            </p:cNvSpPr>
            <p:nvPr/>
          </p:nvSpPr>
          <p:spPr bwMode="auto">
            <a:xfrm>
              <a:off x="1008" y="6480"/>
              <a:ext cx="6720" cy="386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100" b="1">
                  <a:latin typeface="Arial" charset="0"/>
                </a:rPr>
                <a:t>Horizontal Section through Rt Cerebral Hemisphere</a:t>
              </a:r>
            </a:p>
          </p:txBody>
        </p:sp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1401" y="0"/>
              <a:ext cx="6115" cy="6432"/>
              <a:chOff x="1401" y="0"/>
              <a:chExt cx="6115" cy="6432"/>
            </a:xfrm>
          </p:grpSpPr>
          <p:pic>
            <p:nvPicPr>
              <p:cNvPr id="3077" name="Picture 5" descr="b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2440" b="4706"/>
              <a:stretch>
                <a:fillRect/>
              </a:stretch>
            </p:blipFill>
            <p:spPr bwMode="auto">
              <a:xfrm>
                <a:off x="1401" y="0"/>
                <a:ext cx="6115" cy="6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1920" y="6096"/>
                <a:ext cx="2928" cy="33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DSCN56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1" y="227013"/>
            <a:ext cx="50085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5189538" y="5500690"/>
            <a:ext cx="3738562" cy="7016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/>
            <a:r>
              <a:rPr lang="en-US" sz="2000" b="1">
                <a:latin typeface="Arial" charset="0"/>
              </a:rPr>
              <a:t>Horizontal Section through Cerebral Hemispheres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1460501" y="128905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1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1892301" y="1887538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1947863" y="2300288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3</a:t>
            </a:r>
          </a:p>
        </p:txBody>
      </p:sp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2214563" y="2574925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1820863" y="2838450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5</a:t>
            </a:r>
          </a:p>
        </p:txBody>
      </p:sp>
      <p:sp>
        <p:nvSpPr>
          <p:cNvPr id="4105" name="Text Box 10"/>
          <p:cNvSpPr txBox="1">
            <a:spLocks noChangeArrowheads="1"/>
          </p:cNvSpPr>
          <p:nvPr/>
        </p:nvSpPr>
        <p:spPr bwMode="auto">
          <a:xfrm>
            <a:off x="1619251" y="3243263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6</a:t>
            </a:r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1427163" y="2843213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7</a:t>
            </a:r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1179513" y="4287838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9</a:t>
            </a:r>
          </a:p>
        </p:txBody>
      </p:sp>
      <p:sp>
        <p:nvSpPr>
          <p:cNvPr id="4108" name="Text Box 13"/>
          <p:cNvSpPr txBox="1">
            <a:spLocks noChangeArrowheads="1"/>
          </p:cNvSpPr>
          <p:nvPr/>
        </p:nvSpPr>
        <p:spPr bwMode="auto">
          <a:xfrm>
            <a:off x="2174876" y="34544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8</a:t>
            </a:r>
          </a:p>
        </p:txBody>
      </p:sp>
      <p:sp>
        <p:nvSpPr>
          <p:cNvPr id="4109" name="Text Box 14"/>
          <p:cNvSpPr txBox="1">
            <a:spLocks noChangeArrowheads="1"/>
          </p:cNvSpPr>
          <p:nvPr/>
        </p:nvSpPr>
        <p:spPr bwMode="auto">
          <a:xfrm>
            <a:off x="1582739" y="4383088"/>
            <a:ext cx="36512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300" b="1">
                <a:solidFill>
                  <a:schemeClr val="bg1"/>
                </a:solidFill>
                <a:latin typeface="Arial" charset="0"/>
              </a:rPr>
              <a:t>10</a:t>
            </a:r>
          </a:p>
        </p:txBody>
      </p:sp>
      <p:sp>
        <p:nvSpPr>
          <p:cNvPr id="4110" name="Text Box 15"/>
          <p:cNvSpPr txBox="1">
            <a:spLocks noChangeArrowheads="1"/>
          </p:cNvSpPr>
          <p:nvPr/>
        </p:nvSpPr>
        <p:spPr bwMode="auto">
          <a:xfrm>
            <a:off x="1230314" y="5341938"/>
            <a:ext cx="365125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300" b="1">
                <a:latin typeface="Arial" charset="0"/>
              </a:rPr>
              <a:t>11</a:t>
            </a:r>
          </a:p>
        </p:txBody>
      </p:sp>
      <p:sp>
        <p:nvSpPr>
          <p:cNvPr id="4111" name="Text Box 16"/>
          <p:cNvSpPr txBox="1">
            <a:spLocks noChangeArrowheads="1"/>
          </p:cNvSpPr>
          <p:nvPr/>
        </p:nvSpPr>
        <p:spPr bwMode="auto">
          <a:xfrm>
            <a:off x="5332414" y="714376"/>
            <a:ext cx="2978150" cy="4861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1 - Corona Radiata 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2 - Ant Horn of Lat Ventricle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3 - Head of Caudate Nucleus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4 - Body (Central Part) of Lat Ventricle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5 - Genu of Int Capsule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6 – Post Limb of Int Capsule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7 – Lentiform Nucleus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8 – Thalamus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9 – Retrolentiform Part of Int Capsule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10 – Post Horn of Lat Ventricle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11 – Optic Radiation </a:t>
            </a:r>
          </a:p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76200" y="227013"/>
            <a:ext cx="8851900" cy="6553200"/>
            <a:chOff x="72" y="307"/>
            <a:chExt cx="8364" cy="6605"/>
          </a:xfrm>
        </p:grpSpPr>
        <p:pic>
          <p:nvPicPr>
            <p:cNvPr id="5123" name="Picture 3" descr="DSCN562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" y="307"/>
              <a:ext cx="4733" cy="6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4904" y="5622"/>
              <a:ext cx="3532" cy="7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1430" tIns="45715" rIns="91430" bIns="45715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FFFF00"/>
                  </a:solidFill>
                  <a:latin typeface="Arial" charset="0"/>
                </a:rPr>
                <a:t>Horizontal Section through Cerebral Hemispheres</a:t>
              </a:r>
            </a:p>
          </p:txBody>
        </p:sp>
        <p:sp>
          <p:nvSpPr>
            <p:cNvPr id="5125" name="Text Box 5"/>
            <p:cNvSpPr txBox="1">
              <a:spLocks noChangeArrowheads="1"/>
            </p:cNvSpPr>
            <p:nvPr/>
          </p:nvSpPr>
          <p:spPr bwMode="auto">
            <a:xfrm>
              <a:off x="1380" y="1377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1</a:t>
              </a:r>
            </a:p>
          </p:txBody>
        </p:sp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1788" y="1980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1840" y="2396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3</a:t>
              </a: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2092" y="2674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1720" y="2939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5</a:t>
              </a:r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530" y="3347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6</a:t>
              </a:r>
            </a:p>
          </p:txBody>
        </p:sp>
        <p:sp>
          <p:nvSpPr>
            <p:cNvPr id="5131" name="Text Box 11"/>
            <p:cNvSpPr txBox="1">
              <a:spLocks noChangeArrowheads="1"/>
            </p:cNvSpPr>
            <p:nvPr/>
          </p:nvSpPr>
          <p:spPr bwMode="auto">
            <a:xfrm>
              <a:off x="1348" y="2944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7</a:t>
              </a:r>
            </a:p>
          </p:txBody>
        </p:sp>
        <p:sp>
          <p:nvSpPr>
            <p:cNvPr id="5132" name="Text Box 12"/>
            <p:cNvSpPr txBox="1">
              <a:spLocks noChangeArrowheads="1"/>
            </p:cNvSpPr>
            <p:nvPr/>
          </p:nvSpPr>
          <p:spPr bwMode="auto">
            <a:xfrm>
              <a:off x="1114" y="4400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9</a:t>
              </a:r>
            </a:p>
          </p:txBody>
        </p:sp>
        <p:sp>
          <p:nvSpPr>
            <p:cNvPr id="5133" name="Text Box 13"/>
            <p:cNvSpPr txBox="1">
              <a:spLocks noChangeArrowheads="1"/>
            </p:cNvSpPr>
            <p:nvPr/>
          </p:nvSpPr>
          <p:spPr bwMode="auto">
            <a:xfrm>
              <a:off x="2055" y="3560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8</a:t>
              </a:r>
            </a:p>
          </p:txBody>
        </p:sp>
        <p:sp>
          <p:nvSpPr>
            <p:cNvPr id="5134" name="Text Box 14"/>
            <p:cNvSpPr txBox="1">
              <a:spLocks noChangeArrowheads="1"/>
            </p:cNvSpPr>
            <p:nvPr/>
          </p:nvSpPr>
          <p:spPr bwMode="auto">
            <a:xfrm>
              <a:off x="1496" y="4496"/>
              <a:ext cx="34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1163" y="5463"/>
              <a:ext cx="34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latin typeface="Arial" charset="0"/>
                </a:rPr>
                <a:t>11</a:t>
              </a:r>
            </a:p>
          </p:txBody>
        </p:sp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5039" y="799"/>
              <a:ext cx="2813" cy="5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1 - Corona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Radiata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2 - Ant Horn of Lat Ventricle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3 - Head of Caudate Nucleus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4 - Body (Central Part) of Lat Ventricle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5 -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Genu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of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Capsule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6 – Post Limb of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Capsule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7 –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Lentiform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Nucleus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8 – Thalamus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9 –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Retrolentiform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Part of </a:t>
              </a:r>
              <a:r>
                <a:rPr lang="en-US" sz="1600" b="1" dirty="0" err="1">
                  <a:solidFill>
                    <a:srgbClr val="0070C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 Capsule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10 – Post Horn of Lat Ventricle</a:t>
              </a:r>
            </a:p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70C0"/>
                  </a:solidFill>
                  <a:latin typeface="Arial" charset="0"/>
                </a:rPr>
                <a:t>11 – Optic Radiation </a:t>
              </a:r>
            </a:p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0070C0"/>
                  </a:solidFill>
                  <a:latin typeface="Arial" charset="0"/>
                </a:rPr>
                <a:t> 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47625"/>
            <a:ext cx="9144000" cy="6775648"/>
            <a:chOff x="0" y="48"/>
            <a:chExt cx="8640" cy="6829"/>
          </a:xfrm>
        </p:grpSpPr>
        <p:grpSp>
          <p:nvGrpSpPr>
            <p:cNvPr id="6147" name="Group 3"/>
            <p:cNvGrpSpPr>
              <a:grpSpLocks/>
            </p:cNvGrpSpPr>
            <p:nvPr/>
          </p:nvGrpSpPr>
          <p:grpSpPr bwMode="auto">
            <a:xfrm>
              <a:off x="0" y="48"/>
              <a:ext cx="8640" cy="6384"/>
              <a:chOff x="0" y="48"/>
              <a:chExt cx="8640" cy="6384"/>
            </a:xfrm>
          </p:grpSpPr>
          <p:pic>
            <p:nvPicPr>
              <p:cNvPr id="6149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0001" t="11850" r="20000" b="23776"/>
              <a:stretch>
                <a:fillRect/>
              </a:stretch>
            </p:blipFill>
            <p:spPr bwMode="auto">
              <a:xfrm>
                <a:off x="0" y="48"/>
                <a:ext cx="8640" cy="63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50" name="Rectangle 5"/>
              <p:cNvSpPr>
                <a:spLocks noChangeArrowheads="1"/>
              </p:cNvSpPr>
              <p:nvPr/>
            </p:nvSpPr>
            <p:spPr bwMode="auto">
              <a:xfrm>
                <a:off x="7728" y="5904"/>
                <a:ext cx="864" cy="52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sp>
          <p:nvSpPr>
            <p:cNvPr id="6148" name="Text Box 6"/>
            <p:cNvSpPr txBox="1">
              <a:spLocks noChangeArrowheads="1"/>
            </p:cNvSpPr>
            <p:nvPr/>
          </p:nvSpPr>
          <p:spPr bwMode="auto">
            <a:xfrm>
              <a:off x="576" y="6460"/>
              <a:ext cx="7200" cy="417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300" b="1">
                  <a:latin typeface="Arial" charset="0"/>
                </a:rPr>
                <a:t>Horizontal Section through Cerebral Hemispheres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SCN56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17663"/>
            <a:ext cx="88392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 flipH="1">
            <a:off x="1219200" y="4143375"/>
            <a:ext cx="1066800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H="1">
            <a:off x="2489200" y="3857627"/>
            <a:ext cx="558800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3860801" y="3286125"/>
            <a:ext cx="50800" cy="180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943600" y="4286252"/>
            <a:ext cx="304800" cy="100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 flipV="1">
            <a:off x="1270001" y="2286000"/>
            <a:ext cx="1117600" cy="14287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 flipV="1">
            <a:off x="2743200" y="1333500"/>
            <a:ext cx="508000" cy="180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3911600" y="1333500"/>
            <a:ext cx="0" cy="161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4318000" y="1476377"/>
            <a:ext cx="2743200" cy="1381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4216401" y="1333502"/>
            <a:ext cx="863600" cy="1381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08001" y="5067300"/>
            <a:ext cx="1117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Genu of Corpus Callosum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930401" y="5143500"/>
            <a:ext cx="1117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Head of Caudate Nucleus</a:t>
            </a:r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V="1">
            <a:off x="6197601" y="2333627"/>
            <a:ext cx="1727200" cy="10001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3302001" y="5143502"/>
            <a:ext cx="111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Lentiform Nucleus</a:t>
            </a: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>
            <a:off x="4724400" y="3905250"/>
            <a:ext cx="304800" cy="1238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4470401" y="5143500"/>
            <a:ext cx="111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Thalamus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791200" y="5257800"/>
            <a:ext cx="1117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Splenium of Corpus Callosum</a:t>
            </a:r>
          </a:p>
        </p:txBody>
      </p:sp>
      <p:sp>
        <p:nvSpPr>
          <p:cNvPr id="7187" name="Line 21"/>
          <p:cNvSpPr>
            <a:spLocks noChangeShapeType="1"/>
          </p:cNvSpPr>
          <p:nvPr/>
        </p:nvSpPr>
        <p:spPr bwMode="auto">
          <a:xfrm flipH="1" flipV="1">
            <a:off x="1473201" y="1333500"/>
            <a:ext cx="1625600" cy="2190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Text Box 22"/>
          <p:cNvSpPr txBox="1">
            <a:spLocks noChangeArrowheads="1"/>
          </p:cNvSpPr>
          <p:nvPr/>
        </p:nvSpPr>
        <p:spPr bwMode="auto">
          <a:xfrm>
            <a:off x="609600" y="857252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Internal Capsule </a:t>
            </a:r>
          </a:p>
        </p:txBody>
      </p:sp>
      <p:sp>
        <p:nvSpPr>
          <p:cNvPr id="7189" name="Text Box 23"/>
          <p:cNvSpPr txBox="1">
            <a:spLocks noChangeArrowheads="1"/>
          </p:cNvSpPr>
          <p:nvPr/>
        </p:nvSpPr>
        <p:spPr bwMode="auto">
          <a:xfrm>
            <a:off x="2133600" y="857252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External Capsule </a:t>
            </a:r>
          </a:p>
        </p:txBody>
      </p:sp>
      <p:sp>
        <p:nvSpPr>
          <p:cNvPr id="7190" name="Text Box 24"/>
          <p:cNvSpPr txBox="1">
            <a:spLocks noChangeArrowheads="1"/>
          </p:cNvSpPr>
          <p:nvPr/>
        </p:nvSpPr>
        <p:spPr bwMode="auto">
          <a:xfrm>
            <a:off x="3302000" y="9525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Claustrum</a:t>
            </a:r>
          </a:p>
        </p:txBody>
      </p:sp>
      <p:sp>
        <p:nvSpPr>
          <p:cNvPr id="7191" name="Text Box 25"/>
          <p:cNvSpPr txBox="1">
            <a:spLocks noChangeArrowheads="1"/>
          </p:cNvSpPr>
          <p:nvPr/>
        </p:nvSpPr>
        <p:spPr bwMode="auto">
          <a:xfrm>
            <a:off x="6604000" y="962027"/>
            <a:ext cx="1066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Extreme Capsule </a:t>
            </a:r>
          </a:p>
        </p:txBody>
      </p:sp>
      <p:sp>
        <p:nvSpPr>
          <p:cNvPr id="7192" name="Text Box 26"/>
          <p:cNvSpPr txBox="1">
            <a:spLocks noChangeArrowheads="1"/>
          </p:cNvSpPr>
          <p:nvPr/>
        </p:nvSpPr>
        <p:spPr bwMode="auto">
          <a:xfrm>
            <a:off x="4673601" y="819152"/>
            <a:ext cx="863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latin typeface="Arial" charset="0"/>
              </a:rPr>
              <a:t>Insular Cortex</a:t>
            </a:r>
          </a:p>
        </p:txBody>
      </p:sp>
      <p:sp>
        <p:nvSpPr>
          <p:cNvPr id="7193" name="Text Box 27"/>
          <p:cNvSpPr txBox="1">
            <a:spLocks noChangeArrowheads="1"/>
          </p:cNvSpPr>
          <p:nvPr/>
        </p:nvSpPr>
        <p:spPr bwMode="auto">
          <a:xfrm>
            <a:off x="660400" y="6238875"/>
            <a:ext cx="7874000" cy="3810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100" b="1">
                <a:solidFill>
                  <a:schemeClr val="bg1"/>
                </a:solidFill>
                <a:latin typeface="Arial" charset="0"/>
              </a:rPr>
              <a:t>Horizontal Section through Right Cerebral Hemisphere</a:t>
            </a:r>
          </a:p>
        </p:txBody>
      </p:sp>
      <p:sp>
        <p:nvSpPr>
          <p:cNvPr id="7194" name="Text Box 28"/>
          <p:cNvSpPr txBox="1">
            <a:spLocks noChangeArrowheads="1"/>
          </p:cNvSpPr>
          <p:nvPr/>
        </p:nvSpPr>
        <p:spPr bwMode="auto">
          <a:xfrm>
            <a:off x="898526" y="1835151"/>
            <a:ext cx="3481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7195" name="Text Box 29"/>
          <p:cNvSpPr txBox="1">
            <a:spLocks noChangeArrowheads="1"/>
          </p:cNvSpPr>
          <p:nvPr/>
        </p:nvSpPr>
        <p:spPr bwMode="auto">
          <a:xfrm>
            <a:off x="1117600" y="1066801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2</a:t>
            </a:r>
          </a:p>
        </p:txBody>
      </p:sp>
      <p:sp>
        <p:nvSpPr>
          <p:cNvPr id="7196" name="Text Box 30"/>
          <p:cNvSpPr txBox="1">
            <a:spLocks noChangeArrowheads="1"/>
          </p:cNvSpPr>
          <p:nvPr/>
        </p:nvSpPr>
        <p:spPr bwMode="auto">
          <a:xfrm>
            <a:off x="2565400" y="990601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3</a:t>
            </a:r>
          </a:p>
        </p:txBody>
      </p:sp>
      <p:sp>
        <p:nvSpPr>
          <p:cNvPr id="7197" name="Text Box 31"/>
          <p:cNvSpPr txBox="1">
            <a:spLocks noChangeArrowheads="1"/>
          </p:cNvSpPr>
          <p:nvPr/>
        </p:nvSpPr>
        <p:spPr bwMode="auto">
          <a:xfrm>
            <a:off x="3632200" y="990601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4</a:t>
            </a:r>
          </a:p>
        </p:txBody>
      </p:sp>
      <p:sp>
        <p:nvSpPr>
          <p:cNvPr id="7198" name="Text Box 32"/>
          <p:cNvSpPr txBox="1">
            <a:spLocks noChangeArrowheads="1"/>
          </p:cNvSpPr>
          <p:nvPr/>
        </p:nvSpPr>
        <p:spPr bwMode="auto">
          <a:xfrm>
            <a:off x="4927600" y="990601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5</a:t>
            </a:r>
          </a:p>
        </p:txBody>
      </p:sp>
      <p:sp>
        <p:nvSpPr>
          <p:cNvPr id="7199" name="Text Box 33"/>
          <p:cNvSpPr txBox="1">
            <a:spLocks noChangeArrowheads="1"/>
          </p:cNvSpPr>
          <p:nvPr/>
        </p:nvSpPr>
        <p:spPr bwMode="auto">
          <a:xfrm>
            <a:off x="7061200" y="1219201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6</a:t>
            </a:r>
          </a:p>
        </p:txBody>
      </p:sp>
      <p:sp>
        <p:nvSpPr>
          <p:cNvPr id="7200" name="Text Box 34"/>
          <p:cNvSpPr txBox="1">
            <a:spLocks noChangeArrowheads="1"/>
          </p:cNvSpPr>
          <p:nvPr/>
        </p:nvSpPr>
        <p:spPr bwMode="auto">
          <a:xfrm>
            <a:off x="7823201" y="1955801"/>
            <a:ext cx="3481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Verdana" pitchFamily="34" charset="0"/>
              </a:rPr>
              <a:t>7</a:t>
            </a:r>
          </a:p>
        </p:txBody>
      </p:sp>
      <p:sp>
        <p:nvSpPr>
          <p:cNvPr id="7201" name="Text Box 35"/>
          <p:cNvSpPr txBox="1">
            <a:spLocks noChangeArrowheads="1"/>
          </p:cNvSpPr>
          <p:nvPr/>
        </p:nvSpPr>
        <p:spPr bwMode="auto">
          <a:xfrm>
            <a:off x="914400" y="4967288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12</a:t>
            </a:r>
          </a:p>
        </p:txBody>
      </p:sp>
      <p:sp>
        <p:nvSpPr>
          <p:cNvPr id="7202" name="Text Box 36"/>
          <p:cNvSpPr txBox="1">
            <a:spLocks noChangeArrowheads="1"/>
          </p:cNvSpPr>
          <p:nvPr/>
        </p:nvSpPr>
        <p:spPr bwMode="auto">
          <a:xfrm>
            <a:off x="2260600" y="4953001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11</a:t>
            </a:r>
          </a:p>
        </p:txBody>
      </p:sp>
      <p:sp>
        <p:nvSpPr>
          <p:cNvPr id="7203" name="Text Box 37"/>
          <p:cNvSpPr txBox="1">
            <a:spLocks noChangeArrowheads="1"/>
          </p:cNvSpPr>
          <p:nvPr/>
        </p:nvSpPr>
        <p:spPr bwMode="auto">
          <a:xfrm>
            <a:off x="3708400" y="5195888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10</a:t>
            </a:r>
          </a:p>
        </p:txBody>
      </p:sp>
      <p:sp>
        <p:nvSpPr>
          <p:cNvPr id="7204" name="Text Box 38"/>
          <p:cNvSpPr txBox="1">
            <a:spLocks noChangeArrowheads="1"/>
          </p:cNvSpPr>
          <p:nvPr/>
        </p:nvSpPr>
        <p:spPr bwMode="auto">
          <a:xfrm>
            <a:off x="4851400" y="5119688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9</a:t>
            </a:r>
          </a:p>
        </p:txBody>
      </p:sp>
      <p:sp>
        <p:nvSpPr>
          <p:cNvPr id="7205" name="Text Box 39"/>
          <p:cNvSpPr txBox="1">
            <a:spLocks noChangeArrowheads="1"/>
          </p:cNvSpPr>
          <p:nvPr/>
        </p:nvSpPr>
        <p:spPr bwMode="auto">
          <a:xfrm>
            <a:off x="6096000" y="5272088"/>
            <a:ext cx="332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Verdana" pitchFamily="34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52400" y="819150"/>
            <a:ext cx="8839200" cy="5802512"/>
            <a:chOff x="144" y="826"/>
            <a:chExt cx="8352" cy="5848"/>
          </a:xfrm>
        </p:grpSpPr>
        <p:pic>
          <p:nvPicPr>
            <p:cNvPr id="8195" name="Picture 3" descr="DSCN56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" y="1630"/>
              <a:ext cx="8352" cy="3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6" name="Line 4"/>
            <p:cNvSpPr>
              <a:spLocks noChangeShapeType="1"/>
            </p:cNvSpPr>
            <p:nvPr/>
          </p:nvSpPr>
          <p:spPr bwMode="auto">
            <a:xfrm flipH="1">
              <a:off x="1152" y="4176"/>
              <a:ext cx="100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7" name="Line 5"/>
            <p:cNvSpPr>
              <a:spLocks noChangeShapeType="1"/>
            </p:cNvSpPr>
            <p:nvPr/>
          </p:nvSpPr>
          <p:spPr bwMode="auto">
            <a:xfrm flipH="1">
              <a:off x="2352" y="3888"/>
              <a:ext cx="528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8" name="Line 6"/>
            <p:cNvSpPr>
              <a:spLocks noChangeShapeType="1"/>
            </p:cNvSpPr>
            <p:nvPr/>
          </p:nvSpPr>
          <p:spPr bwMode="auto">
            <a:xfrm flipH="1">
              <a:off x="3648" y="3312"/>
              <a:ext cx="48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Line 7"/>
            <p:cNvSpPr>
              <a:spLocks noChangeShapeType="1"/>
            </p:cNvSpPr>
            <p:nvPr/>
          </p:nvSpPr>
          <p:spPr bwMode="auto">
            <a:xfrm>
              <a:off x="5616" y="4320"/>
              <a:ext cx="28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 flipH="1" flipV="1">
              <a:off x="1200" y="2304"/>
              <a:ext cx="1056" cy="144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 flipH="1" flipV="1">
              <a:off x="2592" y="1344"/>
              <a:ext cx="48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 flipV="1">
              <a:off x="3696" y="1344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11"/>
            <p:cNvSpPr>
              <a:spLocks noChangeShapeType="1"/>
            </p:cNvSpPr>
            <p:nvPr/>
          </p:nvSpPr>
          <p:spPr bwMode="auto">
            <a:xfrm flipV="1">
              <a:off x="4080" y="1488"/>
              <a:ext cx="2592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12"/>
            <p:cNvSpPr>
              <a:spLocks noChangeShapeType="1"/>
            </p:cNvSpPr>
            <p:nvPr/>
          </p:nvSpPr>
          <p:spPr bwMode="auto">
            <a:xfrm flipV="1">
              <a:off x="3984" y="1344"/>
              <a:ext cx="816" cy="1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Text Box 13"/>
            <p:cNvSpPr txBox="1">
              <a:spLocks noChangeArrowheads="1"/>
            </p:cNvSpPr>
            <p:nvPr/>
          </p:nvSpPr>
          <p:spPr bwMode="auto">
            <a:xfrm>
              <a:off x="480" y="5108"/>
              <a:ext cx="1056" cy="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Genu of Corpus Callosum</a:t>
              </a:r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1824" y="5184"/>
              <a:ext cx="1056" cy="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Head of Caudate Nucleus</a:t>
              </a:r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 flipV="1">
              <a:off x="5856" y="2352"/>
              <a:ext cx="1632" cy="10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3120" y="5184"/>
              <a:ext cx="105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Lentiform Nucleus</a:t>
              </a:r>
            </a:p>
          </p:txBody>
        </p:sp>
        <p:sp>
          <p:nvSpPr>
            <p:cNvPr id="8209" name="Line 17"/>
            <p:cNvSpPr>
              <a:spLocks noChangeShapeType="1"/>
            </p:cNvSpPr>
            <p:nvPr/>
          </p:nvSpPr>
          <p:spPr bwMode="auto">
            <a:xfrm>
              <a:off x="4464" y="3936"/>
              <a:ext cx="288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4224" y="5184"/>
              <a:ext cx="1056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Thalamus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5472" y="5300"/>
              <a:ext cx="1056" cy="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Splenium of Corpus Callosum</a:t>
              </a:r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240" y="1786"/>
              <a:ext cx="129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Ant Horn of Lat Ventricle </a:t>
              </a:r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7056" y="1824"/>
              <a:ext cx="129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Post Horn of Lat Ventricle </a:t>
              </a:r>
            </a:p>
          </p:txBody>
        </p:sp>
        <p:sp>
          <p:nvSpPr>
            <p:cNvPr id="8214" name="Line 22"/>
            <p:cNvSpPr>
              <a:spLocks noChangeShapeType="1"/>
            </p:cNvSpPr>
            <p:nvPr/>
          </p:nvSpPr>
          <p:spPr bwMode="auto">
            <a:xfrm flipH="1" flipV="1">
              <a:off x="1392" y="1344"/>
              <a:ext cx="1536" cy="2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576" y="864"/>
              <a:ext cx="1008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Internal Capsule </a:t>
              </a: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016" y="864"/>
              <a:ext cx="1008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External Capsule 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120" y="960"/>
              <a:ext cx="1152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Claustrum</a:t>
              </a:r>
            </a:p>
          </p:txBody>
        </p:sp>
        <p:sp>
          <p:nvSpPr>
            <p:cNvPr id="8218" name="Text Box 26"/>
            <p:cNvSpPr txBox="1">
              <a:spLocks noChangeArrowheads="1"/>
            </p:cNvSpPr>
            <p:nvPr/>
          </p:nvSpPr>
          <p:spPr bwMode="auto">
            <a:xfrm>
              <a:off x="6240" y="970"/>
              <a:ext cx="1008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Extreme Capsule </a:t>
              </a:r>
            </a:p>
          </p:txBody>
        </p:sp>
        <p:sp>
          <p:nvSpPr>
            <p:cNvPr id="8219" name="Text Box 27"/>
            <p:cNvSpPr txBox="1">
              <a:spLocks noChangeArrowheads="1"/>
            </p:cNvSpPr>
            <p:nvPr/>
          </p:nvSpPr>
          <p:spPr bwMode="auto">
            <a:xfrm>
              <a:off x="4416" y="826"/>
              <a:ext cx="816" cy="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latin typeface="Arial" charset="0"/>
                </a:rPr>
                <a:t>Insular Cortex</a:t>
              </a:r>
            </a:p>
          </p:txBody>
        </p:sp>
        <p:sp>
          <p:nvSpPr>
            <p:cNvPr id="8220" name="Text Box 28"/>
            <p:cNvSpPr txBox="1">
              <a:spLocks noChangeArrowheads="1"/>
            </p:cNvSpPr>
            <p:nvPr/>
          </p:nvSpPr>
          <p:spPr bwMode="auto">
            <a:xfrm>
              <a:off x="624" y="6288"/>
              <a:ext cx="7440" cy="386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100" b="1">
                  <a:latin typeface="Arial" charset="0"/>
                </a:rPr>
                <a:t>Horizontal Section through Right Cerebral Hemisphere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52389" y="76202"/>
            <a:ext cx="9015412" cy="6793143"/>
            <a:chOff x="50" y="77"/>
            <a:chExt cx="8518" cy="6846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" y="154"/>
              <a:ext cx="3151" cy="4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>
              <a:lum bright="6000" contrast="12000"/>
            </a:blip>
            <a:srcRect/>
            <a:stretch>
              <a:fillRect/>
            </a:stretch>
          </p:blipFill>
          <p:spPr bwMode="auto">
            <a:xfrm>
              <a:off x="5075" y="77"/>
              <a:ext cx="3493" cy="4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1" name="Text Box 5"/>
            <p:cNvSpPr txBox="1">
              <a:spLocks noChangeArrowheads="1"/>
            </p:cNvSpPr>
            <p:nvPr/>
          </p:nvSpPr>
          <p:spPr bwMode="auto">
            <a:xfrm>
              <a:off x="1914" y="1090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681" y="1395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736" y="1642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9224" name="Text Box 8"/>
            <p:cNvSpPr txBox="1">
              <a:spLocks noChangeArrowheads="1"/>
            </p:cNvSpPr>
            <p:nvPr/>
          </p:nvSpPr>
          <p:spPr bwMode="auto">
            <a:xfrm>
              <a:off x="1585" y="1842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9225" name="Text Box 9"/>
            <p:cNvSpPr txBox="1">
              <a:spLocks noChangeArrowheads="1"/>
            </p:cNvSpPr>
            <p:nvPr/>
          </p:nvSpPr>
          <p:spPr bwMode="auto">
            <a:xfrm>
              <a:off x="1889" y="1717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1803" y="1904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9227" name="Text Box 11"/>
            <p:cNvSpPr txBox="1">
              <a:spLocks noChangeArrowheads="1"/>
            </p:cNvSpPr>
            <p:nvPr/>
          </p:nvSpPr>
          <p:spPr bwMode="auto">
            <a:xfrm>
              <a:off x="1946" y="2177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1712" y="2408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9229" name="Text Box 13"/>
            <p:cNvSpPr txBox="1">
              <a:spLocks noChangeArrowheads="1"/>
            </p:cNvSpPr>
            <p:nvPr/>
          </p:nvSpPr>
          <p:spPr bwMode="auto">
            <a:xfrm>
              <a:off x="2029" y="1973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253" y="2972"/>
              <a:ext cx="34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2068" y="3183"/>
              <a:ext cx="34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chemeClr val="bg1"/>
                  </a:solidFill>
                  <a:latin typeface="Arial" charset="0"/>
                </a:rPr>
                <a:t>11</a:t>
              </a: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284" y="5136"/>
              <a:ext cx="2917" cy="1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1 - Corona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Radiata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                             2 - Ant Horn of Lat Ventricle                3 - Head of Caudate Nucleus              4 - Central Part of Lat Ventricle           5 – Ant Limb of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Capsule                 6 -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Genu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of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Capsule   </a:t>
              </a: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3071" y="5126"/>
              <a:ext cx="3446" cy="1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7 – Post Limb of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Capsule</a:t>
              </a:r>
            </a:p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8 –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Lentiform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Nucleus</a:t>
              </a:r>
            </a:p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9 – Thalamus</a:t>
              </a:r>
            </a:p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10 –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Retrolentiform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Part of </a:t>
              </a:r>
              <a:r>
                <a:rPr lang="en-US" sz="1600" b="1" dirty="0" err="1">
                  <a:solidFill>
                    <a:srgbClr val="00B0F0"/>
                  </a:solidFill>
                  <a:latin typeface="Arial" charset="0"/>
                </a:rPr>
                <a:t>Int</a:t>
              </a:r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 Capsule</a:t>
              </a:r>
            </a:p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11 – Post Horn of Lat Ventricle</a:t>
              </a:r>
            </a:p>
            <a:p>
              <a:r>
                <a:rPr lang="en-US" sz="1600" b="1" dirty="0">
                  <a:solidFill>
                    <a:srgbClr val="00B0F0"/>
                  </a:solidFill>
                  <a:latin typeface="Arial" charset="0"/>
                </a:rPr>
                <a:t>12 – Optic Radiation </a:t>
              </a:r>
            </a:p>
          </p:txBody>
        </p:sp>
        <p:sp>
          <p:nvSpPr>
            <p:cNvPr id="9234" name="Text Box 18"/>
            <p:cNvSpPr txBox="1">
              <a:spLocks noChangeArrowheads="1"/>
            </p:cNvSpPr>
            <p:nvPr/>
          </p:nvSpPr>
          <p:spPr bwMode="auto">
            <a:xfrm>
              <a:off x="2115" y="3601"/>
              <a:ext cx="34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12</a:t>
              </a:r>
            </a:p>
          </p:txBody>
        </p:sp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7301" y="835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9236" name="Text Box 20"/>
            <p:cNvSpPr txBox="1">
              <a:spLocks noChangeArrowheads="1"/>
            </p:cNvSpPr>
            <p:nvPr/>
          </p:nvSpPr>
          <p:spPr bwMode="auto">
            <a:xfrm>
              <a:off x="7107" y="1296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9237" name="Text Box 21"/>
            <p:cNvSpPr txBox="1">
              <a:spLocks noChangeArrowheads="1"/>
            </p:cNvSpPr>
            <p:nvPr/>
          </p:nvSpPr>
          <p:spPr bwMode="auto">
            <a:xfrm>
              <a:off x="6881" y="1795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9238" name="Text Box 22"/>
            <p:cNvSpPr txBox="1">
              <a:spLocks noChangeArrowheads="1"/>
            </p:cNvSpPr>
            <p:nvPr/>
          </p:nvSpPr>
          <p:spPr bwMode="auto">
            <a:xfrm>
              <a:off x="7185" y="1761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9239" name="Text Box 23"/>
            <p:cNvSpPr txBox="1">
              <a:spLocks noChangeArrowheads="1"/>
            </p:cNvSpPr>
            <p:nvPr/>
          </p:nvSpPr>
          <p:spPr bwMode="auto">
            <a:xfrm>
              <a:off x="7216" y="2273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9240" name="Text Box 24"/>
            <p:cNvSpPr txBox="1">
              <a:spLocks noChangeArrowheads="1"/>
            </p:cNvSpPr>
            <p:nvPr/>
          </p:nvSpPr>
          <p:spPr bwMode="auto">
            <a:xfrm>
              <a:off x="7034" y="2478"/>
              <a:ext cx="28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9241" name="Text Box 25"/>
            <p:cNvSpPr txBox="1">
              <a:spLocks noChangeArrowheads="1"/>
            </p:cNvSpPr>
            <p:nvPr/>
          </p:nvSpPr>
          <p:spPr bwMode="auto">
            <a:xfrm>
              <a:off x="7351" y="1991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9242" name="Text Box 26"/>
            <p:cNvSpPr txBox="1">
              <a:spLocks noChangeArrowheads="1"/>
            </p:cNvSpPr>
            <p:nvPr/>
          </p:nvSpPr>
          <p:spPr bwMode="auto">
            <a:xfrm>
              <a:off x="7523" y="3068"/>
              <a:ext cx="34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9243" name="Text Box 27"/>
            <p:cNvSpPr txBox="1">
              <a:spLocks noChangeArrowheads="1"/>
            </p:cNvSpPr>
            <p:nvPr/>
          </p:nvSpPr>
          <p:spPr bwMode="auto">
            <a:xfrm>
              <a:off x="7364" y="3240"/>
              <a:ext cx="34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chemeClr val="bg1"/>
                  </a:solidFill>
                  <a:latin typeface="Arial" charset="0"/>
                </a:rPr>
                <a:t>11</a:t>
              </a:r>
            </a:p>
          </p:txBody>
        </p:sp>
        <p:sp>
          <p:nvSpPr>
            <p:cNvPr id="9244" name="Text Box 28"/>
            <p:cNvSpPr txBox="1">
              <a:spLocks noChangeArrowheads="1"/>
            </p:cNvSpPr>
            <p:nvPr/>
          </p:nvSpPr>
          <p:spPr bwMode="auto">
            <a:xfrm>
              <a:off x="7437" y="3697"/>
              <a:ext cx="34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12</a:t>
              </a:r>
            </a:p>
          </p:txBody>
        </p:sp>
        <p:sp>
          <p:nvSpPr>
            <p:cNvPr id="9245" name="Text Box 29"/>
            <p:cNvSpPr txBox="1">
              <a:spLocks noChangeArrowheads="1"/>
            </p:cNvSpPr>
            <p:nvPr/>
          </p:nvSpPr>
          <p:spPr bwMode="auto">
            <a:xfrm>
              <a:off x="7058" y="1569"/>
              <a:ext cx="28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9246" name="Text Box 30"/>
            <p:cNvSpPr txBox="1">
              <a:spLocks noChangeArrowheads="1"/>
            </p:cNvSpPr>
            <p:nvPr/>
          </p:nvSpPr>
          <p:spPr bwMode="auto">
            <a:xfrm>
              <a:off x="7086" y="1974"/>
              <a:ext cx="281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9247" name="Rectangle 31"/>
            <p:cNvSpPr>
              <a:spLocks noChangeArrowheads="1"/>
            </p:cNvSpPr>
            <p:nvPr/>
          </p:nvSpPr>
          <p:spPr bwMode="auto">
            <a:xfrm>
              <a:off x="5846" y="5149"/>
              <a:ext cx="2703" cy="589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91430" tIns="45715" rIns="91430" bIns="45715">
              <a:spAutoFit/>
            </a:bodyPr>
            <a:lstStyle/>
            <a:p>
              <a:pPr algn="ctr"/>
              <a:r>
                <a:rPr lang="en-US" sz="1600" b="1">
                  <a:latin typeface="Arial" charset="0"/>
                </a:rPr>
                <a:t>Horizontal Section through Cerebral Hemispheres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50801" y="0"/>
            <a:ext cx="9042400" cy="6826250"/>
            <a:chOff x="48" y="0"/>
            <a:chExt cx="8544" cy="6880"/>
          </a:xfrm>
        </p:grpSpPr>
        <p:grpSp>
          <p:nvGrpSpPr>
            <p:cNvPr id="10243" name="Group 3"/>
            <p:cNvGrpSpPr>
              <a:grpSpLocks/>
            </p:cNvGrpSpPr>
            <p:nvPr/>
          </p:nvGrpSpPr>
          <p:grpSpPr bwMode="auto">
            <a:xfrm>
              <a:off x="1392" y="0"/>
              <a:ext cx="7200" cy="6880"/>
              <a:chOff x="864" y="0"/>
              <a:chExt cx="7200" cy="6880"/>
            </a:xfrm>
          </p:grpSpPr>
          <p:pic>
            <p:nvPicPr>
              <p:cNvPr id="10246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64" y="0"/>
                <a:ext cx="7200" cy="6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47" name="Line 5"/>
              <p:cNvSpPr>
                <a:spLocks noChangeShapeType="1"/>
              </p:cNvSpPr>
              <p:nvPr/>
            </p:nvSpPr>
            <p:spPr bwMode="auto">
              <a:xfrm flipH="1">
                <a:off x="2592" y="1776"/>
                <a:ext cx="96" cy="278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Line 6"/>
              <p:cNvSpPr>
                <a:spLocks noChangeShapeType="1"/>
              </p:cNvSpPr>
              <p:nvPr/>
            </p:nvSpPr>
            <p:spPr bwMode="auto">
              <a:xfrm flipH="1">
                <a:off x="3504" y="1392"/>
                <a:ext cx="96" cy="34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Line 7"/>
              <p:cNvSpPr>
                <a:spLocks noChangeShapeType="1"/>
              </p:cNvSpPr>
              <p:nvPr/>
            </p:nvSpPr>
            <p:spPr bwMode="auto">
              <a:xfrm flipH="1">
                <a:off x="3744" y="1104"/>
                <a:ext cx="96" cy="36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Line 8"/>
              <p:cNvSpPr>
                <a:spLocks noChangeShapeType="1"/>
              </p:cNvSpPr>
              <p:nvPr/>
            </p:nvSpPr>
            <p:spPr bwMode="auto">
              <a:xfrm flipH="1">
                <a:off x="4224" y="1248"/>
                <a:ext cx="144" cy="436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1" name="Line 9"/>
              <p:cNvSpPr>
                <a:spLocks noChangeShapeType="1"/>
              </p:cNvSpPr>
              <p:nvPr/>
            </p:nvSpPr>
            <p:spPr bwMode="auto">
              <a:xfrm flipH="1">
                <a:off x="4848" y="1152"/>
                <a:ext cx="144" cy="312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2" name="Text Box 10"/>
              <p:cNvSpPr txBox="1">
                <a:spLocks noChangeArrowheads="1"/>
              </p:cNvSpPr>
              <p:nvPr/>
            </p:nvSpPr>
            <p:spPr bwMode="auto">
              <a:xfrm>
                <a:off x="2496" y="1344"/>
                <a:ext cx="336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9262" tIns="29631" rIns="59262" bIns="2963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300" b="1">
                    <a:solidFill>
                      <a:srgbClr val="FF0000"/>
                    </a:solidFill>
                    <a:latin typeface="Arial" charset="0"/>
                  </a:rPr>
                  <a:t>A</a:t>
                </a:r>
              </a:p>
            </p:txBody>
          </p:sp>
          <p:sp>
            <p:nvSpPr>
              <p:cNvPr id="10253" name="Text Box 11"/>
              <p:cNvSpPr txBox="1">
                <a:spLocks noChangeArrowheads="1"/>
              </p:cNvSpPr>
              <p:nvPr/>
            </p:nvSpPr>
            <p:spPr bwMode="auto">
              <a:xfrm>
                <a:off x="3312" y="1036"/>
                <a:ext cx="336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9262" tIns="29631" rIns="59262" bIns="2963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300" b="1">
                    <a:solidFill>
                      <a:srgbClr val="FF0000"/>
                    </a:solidFill>
                    <a:latin typeface="Arial" charset="0"/>
                  </a:rPr>
                  <a:t>B</a:t>
                </a:r>
              </a:p>
            </p:txBody>
          </p:sp>
          <p:sp>
            <p:nvSpPr>
              <p:cNvPr id="10254" name="Text Box 12"/>
              <p:cNvSpPr txBox="1">
                <a:spLocks noChangeArrowheads="1"/>
              </p:cNvSpPr>
              <p:nvPr/>
            </p:nvSpPr>
            <p:spPr bwMode="auto">
              <a:xfrm>
                <a:off x="3696" y="700"/>
                <a:ext cx="336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9262" tIns="29631" rIns="59262" bIns="2963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300" b="1">
                    <a:solidFill>
                      <a:srgbClr val="FF0000"/>
                    </a:solidFill>
                    <a:latin typeface="Arial" charset="0"/>
                  </a:rPr>
                  <a:t>C</a:t>
                </a:r>
              </a:p>
            </p:txBody>
          </p:sp>
          <p:sp>
            <p:nvSpPr>
              <p:cNvPr id="10255" name="Text Box 13"/>
              <p:cNvSpPr txBox="1">
                <a:spLocks noChangeArrowheads="1"/>
              </p:cNvSpPr>
              <p:nvPr/>
            </p:nvSpPr>
            <p:spPr bwMode="auto">
              <a:xfrm>
                <a:off x="4224" y="816"/>
                <a:ext cx="336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9262" tIns="29631" rIns="59262" bIns="2963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300" b="1">
                    <a:solidFill>
                      <a:srgbClr val="FF0000"/>
                    </a:solidFill>
                    <a:latin typeface="Arial" charset="0"/>
                  </a:rPr>
                  <a:t>D</a:t>
                </a:r>
              </a:p>
            </p:txBody>
          </p:sp>
          <p:sp>
            <p:nvSpPr>
              <p:cNvPr id="10256" name="Text Box 14"/>
              <p:cNvSpPr txBox="1">
                <a:spLocks noChangeArrowheads="1"/>
              </p:cNvSpPr>
              <p:nvPr/>
            </p:nvSpPr>
            <p:spPr bwMode="auto">
              <a:xfrm>
                <a:off x="4752" y="768"/>
                <a:ext cx="336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9262" tIns="29631" rIns="59262" bIns="29631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300" b="1">
                    <a:solidFill>
                      <a:srgbClr val="FF0000"/>
                    </a:solidFill>
                    <a:latin typeface="Arial" charset="0"/>
                  </a:rPr>
                  <a:t>E</a:t>
                </a:r>
              </a:p>
            </p:txBody>
          </p:sp>
        </p:grpSp>
        <p:sp>
          <p:nvSpPr>
            <p:cNvPr id="10244" name="Text Box 15"/>
            <p:cNvSpPr txBox="1">
              <a:spLocks noChangeArrowheads="1"/>
            </p:cNvSpPr>
            <p:nvPr/>
          </p:nvSpPr>
          <p:spPr bwMode="auto">
            <a:xfrm>
              <a:off x="48" y="3984"/>
              <a:ext cx="5184" cy="2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A - through </a:t>
              </a:r>
              <a:r>
                <a:rPr lang="en-US" sz="1800" b="1" dirty="0" err="1">
                  <a:latin typeface="Arial" charset="0"/>
                </a:rPr>
                <a:t>genu</a:t>
              </a:r>
              <a:r>
                <a:rPr lang="en-US" sz="1800" b="1" dirty="0">
                  <a:latin typeface="Arial" charset="0"/>
                </a:rPr>
                <a:t>                                                       of Corpus </a:t>
              </a:r>
              <a:r>
                <a:rPr lang="en-US" sz="1800" b="1" dirty="0" err="1">
                  <a:latin typeface="Arial" charset="0"/>
                </a:rPr>
                <a:t>Callosum</a:t>
              </a:r>
              <a:endParaRPr lang="en-US" sz="1800" b="1" dirty="0"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B - through optic </a:t>
              </a:r>
              <a:r>
                <a:rPr lang="en-US" sz="1800" b="1" dirty="0" err="1">
                  <a:latin typeface="Arial" charset="0"/>
                </a:rPr>
                <a:t>chiasma</a:t>
              </a:r>
              <a:endParaRPr lang="en-US" sz="1800" b="1" dirty="0">
                <a:latin typeface="Arial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C - through </a:t>
              </a:r>
              <a:r>
                <a:rPr lang="en-US" sz="1800" b="1" dirty="0" err="1">
                  <a:latin typeface="Arial" charset="0"/>
                </a:rPr>
                <a:t>infundibulum</a:t>
              </a:r>
              <a:r>
                <a:rPr lang="en-US" sz="1800" b="1" dirty="0">
                  <a:latin typeface="Arial" charset="0"/>
                </a:rPr>
                <a:t> of Pituitary</a:t>
              </a:r>
            </a:p>
            <a:p>
              <a:pPr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D - through Midbrain &amp; Pons (oblique section) </a:t>
              </a:r>
            </a:p>
            <a:p>
              <a:pPr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E -</a:t>
              </a:r>
              <a:r>
                <a:rPr lang="en-US" sz="2300" b="1" dirty="0">
                  <a:latin typeface="Arial" charset="0"/>
                </a:rPr>
                <a:t> </a:t>
              </a:r>
              <a:r>
                <a:rPr lang="en-US" sz="1800" b="1" dirty="0">
                  <a:latin typeface="Arial" charset="0"/>
                </a:rPr>
                <a:t>through </a:t>
              </a:r>
              <a:r>
                <a:rPr lang="en-US" sz="1800" b="1" dirty="0" err="1">
                  <a:latin typeface="Arial" charset="0"/>
                </a:rPr>
                <a:t>splenium</a:t>
              </a:r>
              <a:r>
                <a:rPr lang="en-US" sz="1800" b="1" dirty="0">
                  <a:latin typeface="Arial" charset="0"/>
                </a:rPr>
                <a:t>  of Corpus </a:t>
              </a:r>
              <a:r>
                <a:rPr lang="en-US" sz="1800" b="1" dirty="0" err="1">
                  <a:latin typeface="Arial" charset="0"/>
                </a:rPr>
                <a:t>Callosum</a:t>
              </a:r>
              <a:r>
                <a:rPr lang="en-US" sz="1800" b="1" dirty="0">
                  <a:latin typeface="Arial" charset="0"/>
                </a:rPr>
                <a:t> </a:t>
              </a:r>
            </a:p>
          </p:txBody>
        </p:sp>
        <p:sp>
          <p:nvSpPr>
            <p:cNvPr id="10245" name="Text Box 16"/>
            <p:cNvSpPr txBox="1">
              <a:spLocks noChangeArrowheads="1"/>
            </p:cNvSpPr>
            <p:nvPr/>
          </p:nvSpPr>
          <p:spPr bwMode="auto">
            <a:xfrm>
              <a:off x="96" y="125"/>
              <a:ext cx="3072" cy="1037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100" b="1">
                  <a:latin typeface="Arial" charset="0"/>
                </a:rPr>
                <a:t>Median Section through brain showing levels of coronal sections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812800" y="5256213"/>
            <a:ext cx="3759200" cy="144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1 - Genu of Corpus Callosum         2 - Ant Horn of Lat Ventricle           3 - Head of Caudate nucleus          4 - Internal Capsule                        5 - Corona Radiata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 l="15686" t="19258" r="10660" b="17368"/>
          <a:stretch>
            <a:fillRect/>
          </a:stretch>
        </p:blipFill>
        <p:spPr bwMode="auto">
          <a:xfrm>
            <a:off x="508000" y="95250"/>
            <a:ext cx="82296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4379914" y="2738438"/>
            <a:ext cx="4254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1</a:t>
            </a: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4876801" y="2809877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2</a:t>
            </a: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5435601" y="3008313"/>
            <a:ext cx="42386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3</a:t>
            </a:r>
          </a:p>
        </p:txBody>
      </p:sp>
      <p:sp>
        <p:nvSpPr>
          <p:cNvPr id="11271" name="Text Box 8"/>
          <p:cNvSpPr txBox="1">
            <a:spLocks noChangeArrowheads="1"/>
          </p:cNvSpPr>
          <p:nvPr/>
        </p:nvSpPr>
        <p:spPr bwMode="auto">
          <a:xfrm>
            <a:off x="5651501" y="3302001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4</a:t>
            </a:r>
          </a:p>
        </p:txBody>
      </p:sp>
      <p:sp>
        <p:nvSpPr>
          <p:cNvPr id="11272" name="Text Box 9"/>
          <p:cNvSpPr txBox="1">
            <a:spLocks noChangeArrowheads="1"/>
          </p:cNvSpPr>
          <p:nvPr/>
        </p:nvSpPr>
        <p:spPr bwMode="auto">
          <a:xfrm>
            <a:off x="4622800" y="5380040"/>
            <a:ext cx="4114800" cy="89083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Coronal Section through Cerebral Hemispheres at level  of Genu of Corpus Callosum</a:t>
            </a:r>
          </a:p>
        </p:txBody>
      </p:sp>
      <p:sp>
        <p:nvSpPr>
          <p:cNvPr id="11273" name="Text Box 10"/>
          <p:cNvSpPr txBox="1">
            <a:spLocks noChangeArrowheads="1"/>
          </p:cNvSpPr>
          <p:nvPr/>
        </p:nvSpPr>
        <p:spPr bwMode="auto">
          <a:xfrm>
            <a:off x="5842001" y="1762125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57200" y="5256213"/>
            <a:ext cx="33528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70C0"/>
                </a:solidFill>
                <a:latin typeface="Arial" charset="0"/>
              </a:rPr>
              <a:t>1 - </a:t>
            </a:r>
            <a:r>
              <a:rPr lang="en-US" sz="1800" b="1" dirty="0" err="1">
                <a:solidFill>
                  <a:srgbClr val="0070C0"/>
                </a:solidFill>
                <a:latin typeface="Arial" charset="0"/>
              </a:rPr>
              <a:t>Genu</a:t>
            </a:r>
            <a:r>
              <a:rPr lang="en-US" sz="1800" b="1" dirty="0">
                <a:solidFill>
                  <a:srgbClr val="0070C0"/>
                </a:solidFill>
                <a:latin typeface="Arial" charset="0"/>
              </a:rPr>
              <a:t> of Corpus </a:t>
            </a:r>
            <a:r>
              <a:rPr lang="en-US" sz="1800" b="1" dirty="0" err="1">
                <a:solidFill>
                  <a:srgbClr val="0070C0"/>
                </a:solidFill>
                <a:latin typeface="Arial" charset="0"/>
              </a:rPr>
              <a:t>Callosum</a:t>
            </a:r>
            <a:r>
              <a:rPr lang="en-US" sz="1800" b="1" dirty="0">
                <a:solidFill>
                  <a:srgbClr val="0070C0"/>
                </a:solidFill>
                <a:latin typeface="Arial" charset="0"/>
              </a:rPr>
              <a:t>         2 - Ant Horn of Lat Ventricle           3 - Head of Caudate nucleus          4 - Internal Capsule                        5 - Corona </a:t>
            </a:r>
            <a:r>
              <a:rPr lang="en-US" sz="1800" b="1" dirty="0" err="1">
                <a:solidFill>
                  <a:srgbClr val="0070C0"/>
                </a:solidFill>
                <a:latin typeface="Arial" charset="0"/>
              </a:rPr>
              <a:t>Radiata</a:t>
            </a:r>
            <a:endParaRPr lang="en-US" sz="18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 l="15686" t="19258" r="10660" b="17368"/>
          <a:stretch>
            <a:fillRect/>
          </a:stretch>
        </p:blipFill>
        <p:spPr bwMode="auto">
          <a:xfrm>
            <a:off x="508000" y="95250"/>
            <a:ext cx="82296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379914" y="2738438"/>
            <a:ext cx="4254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1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876801" y="2809877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2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435601" y="3008313"/>
            <a:ext cx="423863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3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651501" y="3302001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4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622800" y="5380040"/>
            <a:ext cx="4114800" cy="89083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Coronal Section through Cerebral Hemispheres at level  of Genu of Corpus Callosum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5842001" y="1762125"/>
            <a:ext cx="423863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152400" y="95250"/>
            <a:ext cx="8839200" cy="6510338"/>
            <a:chOff x="144" y="96"/>
            <a:chExt cx="8352" cy="6562"/>
          </a:xfrm>
        </p:grpSpPr>
        <p:sp>
          <p:nvSpPr>
            <p:cNvPr id="13315" name="Text Box 3"/>
            <p:cNvSpPr txBox="1">
              <a:spLocks noChangeArrowheads="1"/>
            </p:cNvSpPr>
            <p:nvPr/>
          </p:nvSpPr>
          <p:spPr bwMode="auto">
            <a:xfrm>
              <a:off x="144" y="5442"/>
              <a:ext cx="3072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1- Trunk of Corpus Callosum  2 - Corona Radiata                    3 - Head of Caudate Nucleus  4 - Internal Capsule </a:t>
              </a:r>
            </a:p>
          </p:txBody>
        </p:sp>
        <p:pic>
          <p:nvPicPr>
            <p:cNvPr id="1331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10191" t="3822" r="12102" b="4459"/>
            <a:stretch>
              <a:fillRect/>
            </a:stretch>
          </p:blipFill>
          <p:spPr bwMode="auto">
            <a:xfrm>
              <a:off x="144" y="96"/>
              <a:ext cx="5712" cy="5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2902" y="1655"/>
              <a:ext cx="393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1</a:t>
              </a:r>
            </a:p>
          </p:txBody>
        </p:sp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3394" y="2547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3</a:t>
              </a:r>
            </a:p>
          </p:txBody>
        </p:sp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3640" y="1188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2</a:t>
              </a:r>
            </a:p>
          </p:txBody>
        </p:sp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3640" y="2651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4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3739" y="3005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5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2852" y="3628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6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2852" y="3118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1030" y="2807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2311" y="1915"/>
              <a:ext cx="39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3408" y="5490"/>
              <a:ext cx="2448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5 - Lentiform Nucleus            6 - Optic Chiasma                 7 - Third Ventricle                  8 - Insular Cortex</a:t>
              </a: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5952" y="2784"/>
              <a:ext cx="2544" cy="1177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Coronal Section through Cerebral Hemispheres at level    of Optic Chiasma</a:t>
              </a:r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5753" y="5495"/>
              <a:ext cx="2743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9 – Body of Lat Ventricle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52400" y="95250"/>
            <a:ext cx="8839200" cy="6519664"/>
            <a:chOff x="144" y="96"/>
            <a:chExt cx="8352" cy="6571"/>
          </a:xfrm>
        </p:grpSpPr>
        <p:sp>
          <p:nvSpPr>
            <p:cNvPr id="14339" name="Text Box 3"/>
            <p:cNvSpPr txBox="1">
              <a:spLocks noChangeArrowheads="1"/>
            </p:cNvSpPr>
            <p:nvPr/>
          </p:nvSpPr>
          <p:spPr bwMode="auto">
            <a:xfrm>
              <a:off x="144" y="5442"/>
              <a:ext cx="3072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1- Trunk of Corpus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Callosum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2 - Corona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Radiata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3 - Head of Caudate Nucleus  4 - Internal Capsule </a:t>
              </a:r>
            </a:p>
          </p:txBody>
        </p:sp>
        <p:pic>
          <p:nvPicPr>
            <p:cNvPr id="1434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10191" t="3822" r="12102" b="4459"/>
            <a:stretch>
              <a:fillRect/>
            </a:stretch>
          </p:blipFill>
          <p:spPr bwMode="auto">
            <a:xfrm>
              <a:off x="144" y="96"/>
              <a:ext cx="5712" cy="5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>
              <a:off x="2902" y="1655"/>
              <a:ext cx="393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1</a:t>
              </a:r>
            </a:p>
          </p:txBody>
        </p:sp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3394" y="2547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3</a:t>
              </a:r>
            </a:p>
          </p:txBody>
        </p:sp>
        <p:sp>
          <p:nvSpPr>
            <p:cNvPr id="14343" name="Text Box 7"/>
            <p:cNvSpPr txBox="1">
              <a:spLocks noChangeArrowheads="1"/>
            </p:cNvSpPr>
            <p:nvPr/>
          </p:nvSpPr>
          <p:spPr bwMode="auto">
            <a:xfrm>
              <a:off x="3640" y="1188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2</a:t>
              </a:r>
            </a:p>
          </p:txBody>
        </p:sp>
        <p:sp>
          <p:nvSpPr>
            <p:cNvPr id="14344" name="Text Box 8"/>
            <p:cNvSpPr txBox="1">
              <a:spLocks noChangeArrowheads="1"/>
            </p:cNvSpPr>
            <p:nvPr/>
          </p:nvSpPr>
          <p:spPr bwMode="auto">
            <a:xfrm>
              <a:off x="3640" y="2651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4</a:t>
              </a:r>
            </a:p>
          </p:txBody>
        </p:sp>
        <p:sp>
          <p:nvSpPr>
            <p:cNvPr id="14345" name="Text Box 9"/>
            <p:cNvSpPr txBox="1">
              <a:spLocks noChangeArrowheads="1"/>
            </p:cNvSpPr>
            <p:nvPr/>
          </p:nvSpPr>
          <p:spPr bwMode="auto">
            <a:xfrm>
              <a:off x="3739" y="3005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5</a:t>
              </a:r>
            </a:p>
          </p:txBody>
        </p:sp>
        <p:sp>
          <p:nvSpPr>
            <p:cNvPr id="14346" name="Text Box 10"/>
            <p:cNvSpPr txBox="1">
              <a:spLocks noChangeArrowheads="1"/>
            </p:cNvSpPr>
            <p:nvPr/>
          </p:nvSpPr>
          <p:spPr bwMode="auto">
            <a:xfrm>
              <a:off x="2852" y="3628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6</a:t>
              </a:r>
            </a:p>
          </p:txBody>
        </p:sp>
        <p:sp>
          <p:nvSpPr>
            <p:cNvPr id="14347" name="Text Box 11"/>
            <p:cNvSpPr txBox="1">
              <a:spLocks noChangeArrowheads="1"/>
            </p:cNvSpPr>
            <p:nvPr/>
          </p:nvSpPr>
          <p:spPr bwMode="auto">
            <a:xfrm>
              <a:off x="2852" y="3118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14348" name="Text Box 12"/>
            <p:cNvSpPr txBox="1">
              <a:spLocks noChangeArrowheads="1"/>
            </p:cNvSpPr>
            <p:nvPr/>
          </p:nvSpPr>
          <p:spPr bwMode="auto">
            <a:xfrm>
              <a:off x="1030" y="2807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2311" y="1915"/>
              <a:ext cx="39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solidFill>
                    <a:schemeClr val="bg1"/>
                  </a:solidFill>
                  <a:latin typeface="Arial" charset="0"/>
                </a:rPr>
                <a:t>9</a:t>
              </a:r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3408" y="5490"/>
              <a:ext cx="2448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5 -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Lentiform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Nucleus            6 - Optic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Chiasma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7 - Third Ventricle                  8 - Insular Cortex</a:t>
              </a:r>
            </a:p>
          </p:txBody>
        </p:sp>
        <p:sp>
          <p:nvSpPr>
            <p:cNvPr id="14351" name="Text Box 15"/>
            <p:cNvSpPr txBox="1">
              <a:spLocks noChangeArrowheads="1"/>
            </p:cNvSpPr>
            <p:nvPr/>
          </p:nvSpPr>
          <p:spPr bwMode="auto">
            <a:xfrm>
              <a:off x="5952" y="2784"/>
              <a:ext cx="2544" cy="1177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Coronal Section through Cerebral Hemispheres at level    of Optic Chiasma</a:t>
              </a:r>
            </a:p>
          </p:txBody>
        </p:sp>
        <p:sp>
          <p:nvSpPr>
            <p:cNvPr id="14352" name="Text Box 16"/>
            <p:cNvSpPr txBox="1">
              <a:spLocks noChangeArrowheads="1"/>
            </p:cNvSpPr>
            <p:nvPr/>
          </p:nvSpPr>
          <p:spPr bwMode="auto">
            <a:xfrm>
              <a:off x="5753" y="5495"/>
              <a:ext cx="2743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9 – Body of Lat Ventricle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4 thru infundibulum (2)"/>
          <p:cNvPicPr>
            <a:picLocks noChangeAspect="1" noChangeArrowheads="1"/>
          </p:cNvPicPr>
          <p:nvPr/>
        </p:nvPicPr>
        <p:blipFill>
          <a:blip r:embed="rId2" cstate="print"/>
          <a:srcRect l="13287" t="10257" r="15091" b="7428"/>
          <a:stretch>
            <a:fillRect/>
          </a:stretch>
        </p:blipFill>
        <p:spPr bwMode="auto">
          <a:xfrm>
            <a:off x="50800" y="47627"/>
            <a:ext cx="64008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3048001" y="1905002"/>
            <a:ext cx="4064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1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3708400" y="2247902"/>
            <a:ext cx="4064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3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165600" y="1428752"/>
            <a:ext cx="4064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2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4064001" y="228600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rial" charset="0"/>
              </a:rPr>
              <a:t>4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3810001" y="285750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rial" charset="0"/>
              </a:rPr>
              <a:t>5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4470400" y="2714627"/>
            <a:ext cx="4064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6</a:t>
            </a: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3606801" y="4246563"/>
            <a:ext cx="40640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7</a:t>
            </a:r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048001" y="2628902"/>
            <a:ext cx="4064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9</a:t>
            </a:r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1016001" y="285750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12</a:t>
            </a:r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2336800" y="304800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rial" charset="0"/>
              </a:rPr>
              <a:t>11</a:t>
            </a:r>
          </a:p>
        </p:txBody>
      </p:sp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152400" y="5275263"/>
            <a:ext cx="3708400" cy="144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1- Trunk of Corpus Callosum         2 - Corona Radiata                         3 - Head of Caudate Nucleus         4 - Internal Capsule                        5 - Globus Pallidus </a:t>
            </a:r>
          </a:p>
        </p:txBody>
      </p:sp>
      <p:sp>
        <p:nvSpPr>
          <p:cNvPr id="15374" name="Text Box 15"/>
          <p:cNvSpPr txBox="1">
            <a:spLocks noChangeArrowheads="1"/>
          </p:cNvSpPr>
          <p:nvPr/>
        </p:nvSpPr>
        <p:spPr bwMode="auto">
          <a:xfrm>
            <a:off x="3606801" y="5275263"/>
            <a:ext cx="2692400" cy="143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6 - Putamen                          7 - Infundibulum                    8 - Third Ventricle                  9 - Columns of Fornix            10 - Septum Pellucidum                                   </a:t>
            </a:r>
          </a:p>
        </p:txBody>
      </p:sp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6350000" y="5313365"/>
            <a:ext cx="2446338" cy="116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11 - Ant Commissure   12 -  Insular Cortex      13 – Post ramus of   lateral sulcus                                  </a:t>
            </a:r>
          </a:p>
        </p:txBody>
      </p:sp>
      <p:sp>
        <p:nvSpPr>
          <p:cNvPr id="15376" name="Line 17"/>
          <p:cNvSpPr>
            <a:spLocks noChangeShapeType="1"/>
          </p:cNvSpPr>
          <p:nvPr/>
        </p:nvSpPr>
        <p:spPr bwMode="auto">
          <a:xfrm flipH="1" flipV="1">
            <a:off x="3200400" y="3952875"/>
            <a:ext cx="457200" cy="428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2641600" y="3190875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8</a:t>
            </a:r>
          </a:p>
        </p:txBody>
      </p:sp>
      <p:sp>
        <p:nvSpPr>
          <p:cNvPr id="15378" name="Text Box 19"/>
          <p:cNvSpPr txBox="1">
            <a:spLocks noChangeArrowheads="1"/>
          </p:cNvSpPr>
          <p:nvPr/>
        </p:nvSpPr>
        <p:spPr bwMode="auto">
          <a:xfrm>
            <a:off x="3048001" y="2286000"/>
            <a:ext cx="40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  <a:latin typeface="Arial" charset="0"/>
              </a:rPr>
              <a:t>10</a:t>
            </a:r>
          </a:p>
        </p:txBody>
      </p:sp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6502400" y="2428877"/>
            <a:ext cx="2590800" cy="144483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Coronal Section through Cerebral Hemispheres at level of Infundibulum of Pituitary</a:t>
            </a:r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2946400" y="3381375"/>
            <a:ext cx="254000" cy="2381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Text Box 22"/>
          <p:cNvSpPr txBox="1">
            <a:spLocks noChangeArrowheads="1"/>
          </p:cNvSpPr>
          <p:nvPr/>
        </p:nvSpPr>
        <p:spPr bwMode="auto">
          <a:xfrm>
            <a:off x="608014" y="2824163"/>
            <a:ext cx="4064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300">
                <a:solidFill>
                  <a:schemeClr val="bg1"/>
                </a:solidFill>
                <a:latin typeface="Arial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50801" y="47627"/>
            <a:ext cx="9042400" cy="6672063"/>
            <a:chOff x="48" y="48"/>
            <a:chExt cx="8544" cy="6725"/>
          </a:xfrm>
        </p:grpSpPr>
        <p:pic>
          <p:nvPicPr>
            <p:cNvPr id="16387" name="Picture 3" descr="4 thru infundibulum (2)"/>
            <p:cNvPicPr>
              <a:picLocks noChangeAspect="1" noChangeArrowheads="1"/>
            </p:cNvPicPr>
            <p:nvPr/>
          </p:nvPicPr>
          <p:blipFill>
            <a:blip r:embed="rId2" cstate="print"/>
            <a:srcRect l="13287" t="10257" r="15091" b="7428"/>
            <a:stretch>
              <a:fillRect/>
            </a:stretch>
          </p:blipFill>
          <p:spPr bwMode="auto">
            <a:xfrm>
              <a:off x="48" y="48"/>
              <a:ext cx="6048" cy="5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2880" y="1920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1</a:t>
              </a:r>
            </a:p>
          </p:txBody>
        </p:sp>
        <p:sp>
          <p:nvSpPr>
            <p:cNvPr id="16389" name="Text Box 5"/>
            <p:cNvSpPr txBox="1">
              <a:spLocks noChangeArrowheads="1"/>
            </p:cNvSpPr>
            <p:nvPr/>
          </p:nvSpPr>
          <p:spPr bwMode="auto">
            <a:xfrm>
              <a:off x="3504" y="2265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3</a:t>
              </a:r>
            </a:p>
          </p:txBody>
        </p: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3936" y="1440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2</a:t>
              </a:r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3840" y="2304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600" y="2880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5</a:t>
              </a:r>
            </a:p>
          </p:txBody>
        </p:sp>
        <p:sp>
          <p:nvSpPr>
            <p:cNvPr id="16393" name="Text Box 9"/>
            <p:cNvSpPr txBox="1">
              <a:spLocks noChangeArrowheads="1"/>
            </p:cNvSpPr>
            <p:nvPr/>
          </p:nvSpPr>
          <p:spPr bwMode="auto">
            <a:xfrm>
              <a:off x="4224" y="2736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6</a:t>
              </a:r>
            </a:p>
          </p:txBody>
        </p:sp>
        <p:sp>
          <p:nvSpPr>
            <p:cNvPr id="16394" name="Text Box 10"/>
            <p:cNvSpPr txBox="1">
              <a:spLocks noChangeArrowheads="1"/>
            </p:cNvSpPr>
            <p:nvPr/>
          </p:nvSpPr>
          <p:spPr bwMode="auto">
            <a:xfrm>
              <a:off x="3408" y="4281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16395" name="Text Box 11"/>
            <p:cNvSpPr txBox="1">
              <a:spLocks noChangeArrowheads="1"/>
            </p:cNvSpPr>
            <p:nvPr/>
          </p:nvSpPr>
          <p:spPr bwMode="auto">
            <a:xfrm>
              <a:off x="2880" y="2649"/>
              <a:ext cx="384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9</a:t>
              </a:r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960" y="2880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  <a:latin typeface="Arial" charset="0"/>
                </a:rPr>
                <a:t>12</a:t>
              </a:r>
            </a:p>
          </p:txBody>
        </p:sp>
        <p:sp>
          <p:nvSpPr>
            <p:cNvPr id="16397" name="Text Box 13"/>
            <p:cNvSpPr txBox="1">
              <a:spLocks noChangeArrowheads="1"/>
            </p:cNvSpPr>
            <p:nvPr/>
          </p:nvSpPr>
          <p:spPr bwMode="auto">
            <a:xfrm>
              <a:off x="2208" y="3072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11</a:t>
              </a:r>
            </a:p>
          </p:txBody>
        </p:sp>
        <p:sp>
          <p:nvSpPr>
            <p:cNvPr id="16398" name="Text Box 14"/>
            <p:cNvSpPr txBox="1">
              <a:spLocks noChangeArrowheads="1"/>
            </p:cNvSpPr>
            <p:nvPr/>
          </p:nvSpPr>
          <p:spPr bwMode="auto">
            <a:xfrm>
              <a:off x="144" y="5317"/>
              <a:ext cx="3504" cy="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1- Trunk of Corpus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Callosum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2 - Corona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Radiata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     3 - Head of Caudate Nucleus         4 - Internal Capsule                        5 -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Globus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Pallidus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</a:t>
              </a:r>
            </a:p>
          </p:txBody>
        </p:sp>
        <p:sp>
          <p:nvSpPr>
            <p:cNvPr id="16399" name="Text Box 15"/>
            <p:cNvSpPr txBox="1">
              <a:spLocks noChangeArrowheads="1"/>
            </p:cNvSpPr>
            <p:nvPr/>
          </p:nvSpPr>
          <p:spPr bwMode="auto">
            <a:xfrm>
              <a:off x="3408" y="5317"/>
              <a:ext cx="2712" cy="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6 -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Putamen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      7 -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Infundibulum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8 - Third Ventricle                  9 - Columns of Fornix            10 - Septum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Pellucidum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               </a:t>
              </a:r>
            </a:p>
          </p:txBody>
        </p:sp>
        <p:sp>
          <p:nvSpPr>
            <p:cNvPr id="16400" name="Text Box 16"/>
            <p:cNvSpPr txBox="1">
              <a:spLocks noChangeArrowheads="1"/>
            </p:cNvSpPr>
            <p:nvPr/>
          </p:nvSpPr>
          <p:spPr bwMode="auto">
            <a:xfrm>
              <a:off x="6000" y="5356"/>
              <a:ext cx="2311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11 - Ant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Commissure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12 -  Insular Cortex      13 – Post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ramus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of   lateral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sulcus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                 </a:t>
              </a:r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 flipH="1" flipV="1">
              <a:off x="3024" y="3984"/>
              <a:ext cx="432" cy="4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Text Box 18"/>
            <p:cNvSpPr txBox="1">
              <a:spLocks noChangeArrowheads="1"/>
            </p:cNvSpPr>
            <p:nvPr/>
          </p:nvSpPr>
          <p:spPr bwMode="auto">
            <a:xfrm>
              <a:off x="2496" y="3216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2880" y="2304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16404" name="Text Box 20"/>
            <p:cNvSpPr txBox="1">
              <a:spLocks noChangeArrowheads="1"/>
            </p:cNvSpPr>
            <p:nvPr/>
          </p:nvSpPr>
          <p:spPr bwMode="auto">
            <a:xfrm>
              <a:off x="6144" y="2448"/>
              <a:ext cx="2448" cy="1456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Coronal Section through Cerebral Hemispheres at level of Infundibulum of Pituitary</a:t>
              </a:r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2784" y="3408"/>
              <a:ext cx="240" cy="24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6" name="Text Box 22"/>
            <p:cNvSpPr txBox="1">
              <a:spLocks noChangeArrowheads="1"/>
            </p:cNvSpPr>
            <p:nvPr/>
          </p:nvSpPr>
          <p:spPr bwMode="auto">
            <a:xfrm>
              <a:off x="575" y="2846"/>
              <a:ext cx="38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>
                  <a:solidFill>
                    <a:schemeClr val="bg1"/>
                  </a:solidFill>
                  <a:latin typeface="Arial" charset="0"/>
                </a:rPr>
                <a:t>13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5 oblique"/>
          <p:cNvPicPr>
            <a:picLocks noChangeAspect="1" noChangeArrowheads="1"/>
          </p:cNvPicPr>
          <p:nvPr/>
        </p:nvPicPr>
        <p:blipFill>
          <a:blip r:embed="rId2" cstate="print"/>
          <a:srcRect l="16193" t="11316" r="10930" b="4793"/>
          <a:stretch>
            <a:fillRect/>
          </a:stretch>
        </p:blipFill>
        <p:spPr bwMode="auto">
          <a:xfrm>
            <a:off x="0" y="0"/>
            <a:ext cx="6400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997201" y="1524000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1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810001" y="19526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3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302001" y="19526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114801" y="21431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rial" charset="0"/>
              </a:rPr>
              <a:t>4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064001" y="11430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5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165600" y="28575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6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3505201" y="26765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8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200401" y="429577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10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387601" y="352425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11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387601" y="21431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860800" y="3390900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9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387601" y="276225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2387601" y="30956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12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2387601" y="242887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2743200" y="3667125"/>
            <a:ext cx="508000" cy="952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 flipV="1">
            <a:off x="2743200" y="3190877"/>
            <a:ext cx="5080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2794000" y="2857502"/>
            <a:ext cx="4572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2794001" y="2524127"/>
            <a:ext cx="5080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V="1">
            <a:off x="2794000" y="2238377"/>
            <a:ext cx="4572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4419600" y="26670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7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725488" y="4075113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738189" y="3567113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 flipV="1">
            <a:off x="1117601" y="4048126"/>
            <a:ext cx="508000" cy="1428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 flipV="1">
            <a:off x="1117600" y="3714750"/>
            <a:ext cx="609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152400" y="5105400"/>
            <a:ext cx="2794000" cy="178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1- Trunk of Corpus Callosum         2 - Body of Central Ventricle  3 - Body of Caudate Nucleus         4 - Internal Capsule                        5 - Corona Radiata                         6 - Globus Pallidus                7 - Putamen 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2949575" y="5105400"/>
            <a:ext cx="2436813" cy="178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8 – Thalamus                                 9 – Crus Cerebri                         10 – Pons                     11 – Fourth Ventricle    12 – Aqueduct of Sylvius 13 – Third Ventricle      14 – Columns of Fornix</a:t>
            </a:r>
          </a:p>
        </p:txBody>
      </p: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5472114" y="5183188"/>
            <a:ext cx="3062287" cy="129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15 – Septum Pellucidum              16 – Pes Hippocampus                17 – Inf Horn of Lat Ventricle   18 – Insular Cortex                  19 – Post Ramus of Lat Sulcus</a:t>
            </a:r>
            <a:endParaRPr lang="en-US" sz="23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1074739" y="2398714"/>
            <a:ext cx="406400" cy="2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652464" y="2597151"/>
            <a:ext cx="406400" cy="2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6502400" y="2428876"/>
            <a:ext cx="2590800" cy="116783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Coronal Section passing through Cerebral Hemispheres and Brainstem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5 oblique"/>
          <p:cNvPicPr>
            <a:picLocks noChangeAspect="1" noChangeArrowheads="1"/>
          </p:cNvPicPr>
          <p:nvPr/>
        </p:nvPicPr>
        <p:blipFill>
          <a:blip r:embed="rId2" cstate="print"/>
          <a:srcRect l="16193" t="11316" r="10930" b="4793"/>
          <a:stretch>
            <a:fillRect/>
          </a:stretch>
        </p:blipFill>
        <p:spPr bwMode="auto">
          <a:xfrm>
            <a:off x="0" y="0"/>
            <a:ext cx="6400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997201" y="1524000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1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810001" y="19526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3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302001" y="19526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114801" y="21431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Arial" charset="0"/>
              </a:rPr>
              <a:t>4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064001" y="11430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5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165600" y="28575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6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505201" y="267652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8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200401" y="4295775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10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387601" y="352425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11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387601" y="21431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15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860800" y="3390900"/>
            <a:ext cx="406400" cy="33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  <a:latin typeface="Arial" charset="0"/>
              </a:rPr>
              <a:t>9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387601" y="276225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13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2387601" y="309562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Arial" charset="0"/>
              </a:rPr>
              <a:t>12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2387601" y="2428875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14</a:t>
            </a: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2743200" y="3667125"/>
            <a:ext cx="508000" cy="952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 flipV="1">
            <a:off x="2743200" y="3190877"/>
            <a:ext cx="5080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V="1">
            <a:off x="2794000" y="2857502"/>
            <a:ext cx="4572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 flipV="1">
            <a:off x="2794001" y="2524127"/>
            <a:ext cx="5080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3" name="Line 21"/>
          <p:cNvSpPr>
            <a:spLocks noChangeShapeType="1"/>
          </p:cNvSpPr>
          <p:nvPr/>
        </p:nvSpPr>
        <p:spPr bwMode="auto">
          <a:xfrm flipV="1">
            <a:off x="2794000" y="2238377"/>
            <a:ext cx="457200" cy="47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4419600" y="2667000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7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725488" y="4075113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16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738189" y="3567113"/>
            <a:ext cx="406400" cy="30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17</a:t>
            </a:r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 flipV="1">
            <a:off x="1117601" y="4048126"/>
            <a:ext cx="508000" cy="1428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 flipV="1">
            <a:off x="1117600" y="3714750"/>
            <a:ext cx="609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152400" y="5105400"/>
            <a:ext cx="2794000" cy="178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Arial" charset="0"/>
              </a:rPr>
              <a:t>1- Trunk of Corpus </a:t>
            </a:r>
            <a:r>
              <a:rPr lang="en-US" sz="1600" dirty="0" err="1">
                <a:latin typeface="Arial" charset="0"/>
              </a:rPr>
              <a:t>Callosum</a:t>
            </a:r>
            <a:r>
              <a:rPr lang="en-US" sz="1600" dirty="0">
                <a:latin typeface="Arial" charset="0"/>
              </a:rPr>
              <a:t>         2 - Body of Lateral Ventricle  3 - Body of Caudate Nucleus         4 - Internal Capsule                        5 - Corona </a:t>
            </a:r>
            <a:r>
              <a:rPr lang="en-US" sz="1600" dirty="0" err="1">
                <a:latin typeface="Arial" charset="0"/>
              </a:rPr>
              <a:t>Radiata</a:t>
            </a:r>
            <a:r>
              <a:rPr lang="en-US" sz="1600" dirty="0">
                <a:latin typeface="Arial" charset="0"/>
              </a:rPr>
              <a:t>                         6 - </a:t>
            </a:r>
            <a:r>
              <a:rPr lang="en-US" sz="1600" dirty="0" err="1">
                <a:latin typeface="Arial" charset="0"/>
              </a:rPr>
              <a:t>Globus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dirty="0" err="1">
                <a:latin typeface="Arial" charset="0"/>
              </a:rPr>
              <a:t>Pallidus</a:t>
            </a:r>
            <a:r>
              <a:rPr lang="en-US" sz="1600" dirty="0">
                <a:latin typeface="Arial" charset="0"/>
              </a:rPr>
              <a:t>                7 - </a:t>
            </a:r>
            <a:r>
              <a:rPr lang="en-US" sz="1600" dirty="0" err="1">
                <a:latin typeface="Arial" charset="0"/>
              </a:rPr>
              <a:t>Putamen</a:t>
            </a:r>
            <a:r>
              <a:rPr lang="en-US" sz="1600" dirty="0">
                <a:latin typeface="Arial" charset="0"/>
              </a:rPr>
              <a:t> </a:t>
            </a: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2949576" y="5105401"/>
            <a:ext cx="2308225" cy="178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8 – Thalamus                                 9 – Crus Cerebri                         10 – Pons                     11 – Fourth Ventricle    12 – Aqueduct ofSylvius 13 – Third Ventricle      14 – Columns of Fornix</a:t>
            </a:r>
          </a:p>
        </p:txBody>
      </p: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6172200" y="5183189"/>
            <a:ext cx="2819400" cy="1537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15 – Septum Pellucidum              16 – Pes Hippocampus                17 – Inf Horn of Lat Ventricle   18 – Insular Cortex                  19 – Post Ramus of Lat Sulcus</a:t>
            </a:r>
            <a:endParaRPr lang="en-US" sz="2300" b="1">
              <a:latin typeface="Arial" charset="0"/>
            </a:endParaRPr>
          </a:p>
        </p:txBody>
      </p:sp>
      <p:sp>
        <p:nvSpPr>
          <p:cNvPr id="18462" name="Text Box 30"/>
          <p:cNvSpPr txBox="1">
            <a:spLocks noChangeArrowheads="1"/>
          </p:cNvSpPr>
          <p:nvPr/>
        </p:nvSpPr>
        <p:spPr bwMode="auto">
          <a:xfrm>
            <a:off x="1074739" y="2398714"/>
            <a:ext cx="406400" cy="2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18</a:t>
            </a:r>
          </a:p>
        </p:txBody>
      </p:sp>
      <p:sp>
        <p:nvSpPr>
          <p:cNvPr id="18463" name="Text Box 31"/>
          <p:cNvSpPr txBox="1">
            <a:spLocks noChangeArrowheads="1"/>
          </p:cNvSpPr>
          <p:nvPr/>
        </p:nvSpPr>
        <p:spPr bwMode="auto">
          <a:xfrm>
            <a:off x="652464" y="2597151"/>
            <a:ext cx="406400" cy="2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Verdana" pitchFamily="34" charset="0"/>
              </a:rPr>
              <a:t>19</a:t>
            </a:r>
          </a:p>
        </p:txBody>
      </p:sp>
      <p:sp>
        <p:nvSpPr>
          <p:cNvPr id="18464" name="Text Box 32"/>
          <p:cNvSpPr txBox="1">
            <a:spLocks noChangeArrowheads="1"/>
          </p:cNvSpPr>
          <p:nvPr/>
        </p:nvSpPr>
        <p:spPr bwMode="auto">
          <a:xfrm>
            <a:off x="6502400" y="2428876"/>
            <a:ext cx="2590800" cy="1167836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lIns="59262" tIns="29631" rIns="59262" bIns="2963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Coronal Section passing through Cerebral Hemispheres and Brainstem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76200" y="152400"/>
            <a:ext cx="8991600" cy="6271618"/>
            <a:chOff x="72" y="154"/>
            <a:chExt cx="8496" cy="6321"/>
          </a:xfrm>
        </p:grpSpPr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" y="200"/>
              <a:ext cx="4032" cy="3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60" name="Picture 4"/>
            <p:cNvPicPr>
              <a:picLocks noChangeAspect="1" noChangeArrowheads="1"/>
            </p:cNvPicPr>
            <p:nvPr/>
          </p:nvPicPr>
          <p:blipFill>
            <a:blip r:embed="rId3" cstate="print">
              <a:lum contrast="18000"/>
            </a:blip>
            <a:srcRect/>
            <a:stretch>
              <a:fillRect/>
            </a:stretch>
          </p:blipFill>
          <p:spPr bwMode="auto">
            <a:xfrm>
              <a:off x="4248" y="154"/>
              <a:ext cx="4320" cy="3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1" name="Text Box 5"/>
            <p:cNvSpPr txBox="1">
              <a:spLocks noChangeArrowheads="1"/>
            </p:cNvSpPr>
            <p:nvPr/>
          </p:nvSpPr>
          <p:spPr bwMode="auto">
            <a:xfrm>
              <a:off x="6188" y="1939"/>
              <a:ext cx="40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6602" y="1978"/>
              <a:ext cx="400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19463" name="Text Box 7"/>
            <p:cNvSpPr txBox="1">
              <a:spLocks noChangeArrowheads="1"/>
            </p:cNvSpPr>
            <p:nvPr/>
          </p:nvSpPr>
          <p:spPr bwMode="auto">
            <a:xfrm>
              <a:off x="6775" y="2228"/>
              <a:ext cx="40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19464" name="Text Box 8"/>
            <p:cNvSpPr txBox="1">
              <a:spLocks noChangeArrowheads="1"/>
            </p:cNvSpPr>
            <p:nvPr/>
          </p:nvSpPr>
          <p:spPr bwMode="auto">
            <a:xfrm>
              <a:off x="6775" y="1360"/>
              <a:ext cx="400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768" y="5298"/>
              <a:ext cx="3552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B050"/>
                  </a:solidFill>
                  <a:latin typeface="Arial" charset="0"/>
                </a:rPr>
                <a:t>1 - </a:t>
              </a:r>
              <a:r>
                <a:rPr lang="en-US" sz="1800" b="1" dirty="0" err="1">
                  <a:solidFill>
                    <a:srgbClr val="00B050"/>
                  </a:solidFill>
                  <a:latin typeface="Arial" charset="0"/>
                </a:rPr>
                <a:t>Genu</a:t>
              </a:r>
              <a:r>
                <a:rPr lang="en-US" sz="1800" b="1" dirty="0">
                  <a:solidFill>
                    <a:srgbClr val="00B050"/>
                  </a:solidFill>
                  <a:latin typeface="Arial" charset="0"/>
                </a:rPr>
                <a:t> of Corpus </a:t>
              </a:r>
              <a:r>
                <a:rPr lang="en-US" sz="1800" b="1" dirty="0" err="1">
                  <a:solidFill>
                    <a:srgbClr val="00B050"/>
                  </a:solidFill>
                  <a:latin typeface="Arial" charset="0"/>
                </a:rPr>
                <a:t>Callosum</a:t>
              </a:r>
              <a:r>
                <a:rPr lang="en-US" sz="1800" b="1" dirty="0">
                  <a:solidFill>
                    <a:srgbClr val="00B050"/>
                  </a:solidFill>
                  <a:latin typeface="Arial" charset="0"/>
                </a:rPr>
                <a:t>         2 - Ant Horn of Lat Ventricle           3 - Head of Caudate nucleus          4 - Corona </a:t>
              </a:r>
              <a:r>
                <a:rPr lang="en-US" sz="1800" b="1" dirty="0" err="1">
                  <a:solidFill>
                    <a:srgbClr val="00B050"/>
                  </a:solidFill>
                  <a:latin typeface="Arial" charset="0"/>
                </a:rPr>
                <a:t>Radiata</a:t>
              </a:r>
              <a:endParaRPr lang="en-US" sz="18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4368" y="5423"/>
              <a:ext cx="3888" cy="898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Arial" charset="0"/>
                </a:rPr>
                <a:t>Coronal Section through Cerebral Hemispheres at level  of Genu of Corpus Callosum</a:t>
              </a:r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1871" y="1905"/>
              <a:ext cx="401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2285" y="1944"/>
              <a:ext cx="400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2432" y="2129"/>
              <a:ext cx="401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2458" y="1326"/>
              <a:ext cx="400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76200" y="1"/>
            <a:ext cx="8936038" cy="5277843"/>
            <a:chOff x="72" y="0"/>
            <a:chExt cx="8443" cy="5319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" y="0"/>
              <a:ext cx="4032" cy="3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4" name="Picture 4"/>
            <p:cNvPicPr>
              <a:picLocks noChangeAspect="1" noChangeArrowheads="1"/>
            </p:cNvPicPr>
            <p:nvPr/>
          </p:nvPicPr>
          <p:blipFill>
            <a:blip r:embed="rId3" cstate="print">
              <a:lum contrast="12000"/>
            </a:blip>
            <a:srcRect/>
            <a:stretch>
              <a:fillRect/>
            </a:stretch>
          </p:blipFill>
          <p:spPr bwMode="auto">
            <a:xfrm>
              <a:off x="4188" y="113"/>
              <a:ext cx="4327" cy="3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144" y="4142"/>
              <a:ext cx="3072" cy="1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1- Trunk of Corpus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Callosum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2 - Corona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Radiata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3 - Head of Caudate Nucleus  4 - Internal Capsule </a:t>
              </a:r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3408" y="4139"/>
              <a:ext cx="2772" cy="1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5 -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Lentiform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Nucleus            6 - Optic </a:t>
              </a:r>
              <a:r>
                <a:rPr lang="en-US" sz="1800" b="1" dirty="0" err="1">
                  <a:solidFill>
                    <a:srgbClr val="0070C0"/>
                  </a:solidFill>
                  <a:latin typeface="Arial" charset="0"/>
                </a:rPr>
                <a:t>Chiasma</a:t>
              </a:r>
              <a:r>
                <a:rPr lang="en-US" sz="1800" b="1" dirty="0">
                  <a:solidFill>
                    <a:srgbClr val="0070C0"/>
                  </a:solidFill>
                  <a:latin typeface="Arial" charset="0"/>
                </a:rPr>
                <a:t>                 7 - Insular Cortex               8 - Body of Lat Ventricle</a:t>
              </a:r>
            </a:p>
          </p:txBody>
        </p:sp>
        <p:sp>
          <p:nvSpPr>
            <p:cNvPr id="20487" name="Text Box 7"/>
            <p:cNvSpPr txBox="1">
              <a:spLocks noChangeArrowheads="1"/>
            </p:cNvSpPr>
            <p:nvPr/>
          </p:nvSpPr>
          <p:spPr bwMode="auto">
            <a:xfrm>
              <a:off x="5952" y="4142"/>
              <a:ext cx="2544" cy="1177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latin typeface="Arial" charset="0"/>
                </a:rPr>
                <a:t>Coronal Section through Cerebral Hemispheres at level    of Optic </a:t>
              </a:r>
              <a:r>
                <a:rPr lang="en-US" sz="1800" b="1" dirty="0" err="1">
                  <a:latin typeface="Arial" charset="0"/>
                </a:rPr>
                <a:t>Chiasma</a:t>
              </a:r>
              <a:endParaRPr lang="en-US" sz="1800" b="1" dirty="0">
                <a:latin typeface="Arial" charset="0"/>
              </a:endParaRPr>
            </a:p>
          </p:txBody>
        </p:sp>
        <p:sp>
          <p:nvSpPr>
            <p:cNvPr id="20488" name="Text Box 8"/>
            <p:cNvSpPr txBox="1">
              <a:spLocks noChangeArrowheads="1"/>
            </p:cNvSpPr>
            <p:nvPr/>
          </p:nvSpPr>
          <p:spPr bwMode="auto">
            <a:xfrm>
              <a:off x="6100" y="1538"/>
              <a:ext cx="39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6605" y="1663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20490" name="Text Box 10"/>
            <p:cNvSpPr txBox="1">
              <a:spLocks noChangeArrowheads="1"/>
            </p:cNvSpPr>
            <p:nvPr/>
          </p:nvSpPr>
          <p:spPr bwMode="auto">
            <a:xfrm>
              <a:off x="6838" y="1266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6643" y="1897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6872" y="2082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6180" y="2692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4923" y="2048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5938" y="1733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1828" y="1556"/>
              <a:ext cx="393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1</a:t>
              </a:r>
            </a:p>
          </p:txBody>
        </p:sp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2190" y="1746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3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2462" y="1089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2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397" y="1798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2548" y="1996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5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1973" y="2606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6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729" y="2144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rgbClr val="FF0000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20503" name="Text Box 23"/>
            <p:cNvSpPr txBox="1">
              <a:spLocks noChangeArrowheads="1"/>
            </p:cNvSpPr>
            <p:nvPr/>
          </p:nvSpPr>
          <p:spPr bwMode="auto">
            <a:xfrm>
              <a:off x="1770" y="1803"/>
              <a:ext cx="39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 b="1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50800" y="41276"/>
            <a:ext cx="8991600" cy="6642304"/>
            <a:chOff x="48" y="42"/>
            <a:chExt cx="8496" cy="6694"/>
          </a:xfrm>
        </p:grpSpPr>
        <p:pic>
          <p:nvPicPr>
            <p:cNvPr id="2150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7857" t="4762" r="10478"/>
            <a:stretch>
              <a:fillRect/>
            </a:stretch>
          </p:blipFill>
          <p:spPr bwMode="auto">
            <a:xfrm>
              <a:off x="48" y="42"/>
              <a:ext cx="5856" cy="5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08" name="Text Box 4"/>
            <p:cNvSpPr txBox="1">
              <a:spLocks noChangeArrowheads="1"/>
            </p:cNvSpPr>
            <p:nvPr/>
          </p:nvSpPr>
          <p:spPr bwMode="auto">
            <a:xfrm>
              <a:off x="144" y="5232"/>
              <a:ext cx="3504" cy="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1- Trunk of Corpus Callosum         2 - Corona Radiata                         3 - Head of Caudate Nucleus         4 - Internal Capsule                        5 - Globus Pallidus </a:t>
              </a:r>
            </a:p>
          </p:txBody>
        </p:sp>
        <p:sp>
          <p:nvSpPr>
            <p:cNvPr id="21509" name="Text Box 5"/>
            <p:cNvSpPr txBox="1">
              <a:spLocks noChangeArrowheads="1"/>
            </p:cNvSpPr>
            <p:nvPr/>
          </p:nvSpPr>
          <p:spPr bwMode="auto">
            <a:xfrm>
              <a:off x="2880" y="1776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1</a:t>
              </a:r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3408" y="2073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3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3888" y="1152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2</a:t>
              </a:r>
            </a:p>
          </p:txBody>
        </p:sp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3648" y="2208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3552" y="2688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5</a:t>
              </a:r>
            </a:p>
          </p:txBody>
        </p:sp>
        <p:sp>
          <p:nvSpPr>
            <p:cNvPr id="21514" name="Text Box 10"/>
            <p:cNvSpPr txBox="1">
              <a:spLocks noChangeArrowheads="1"/>
            </p:cNvSpPr>
            <p:nvPr/>
          </p:nvSpPr>
          <p:spPr bwMode="auto">
            <a:xfrm>
              <a:off x="4032" y="2544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6</a:t>
              </a:r>
            </a:p>
          </p:txBody>
        </p:sp>
        <p:sp>
          <p:nvSpPr>
            <p:cNvPr id="21515" name="Text Box 11"/>
            <p:cNvSpPr txBox="1">
              <a:spLocks noChangeArrowheads="1"/>
            </p:cNvSpPr>
            <p:nvPr/>
          </p:nvSpPr>
          <p:spPr bwMode="auto">
            <a:xfrm>
              <a:off x="2832" y="3264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  <a:latin typeface="Arial" charset="0"/>
                </a:rPr>
                <a:t>8</a:t>
              </a:r>
            </a:p>
          </p:txBody>
        </p:sp>
        <p:sp>
          <p:nvSpPr>
            <p:cNvPr id="21516" name="Text Box 12"/>
            <p:cNvSpPr txBox="1">
              <a:spLocks noChangeArrowheads="1"/>
            </p:cNvSpPr>
            <p:nvPr/>
          </p:nvSpPr>
          <p:spPr bwMode="auto">
            <a:xfrm>
              <a:off x="3456" y="4176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  <a:latin typeface="Arial" charset="0"/>
                </a:rPr>
                <a:t>7</a:t>
              </a:r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2880" y="2592"/>
              <a:ext cx="384" cy="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9</a:t>
              </a:r>
            </a:p>
          </p:txBody>
        </p:sp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2880" y="2256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  <a:latin typeface="Arial" charset="0"/>
                </a:rPr>
                <a:t>10</a:t>
              </a: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960" y="2880"/>
              <a:ext cx="384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300">
                  <a:solidFill>
                    <a:schemeClr val="bg1"/>
                  </a:solidFill>
                  <a:latin typeface="Arial" charset="0"/>
                </a:rPr>
                <a:t>12</a:t>
              </a:r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 flipH="1" flipV="1">
              <a:off x="3072" y="3792"/>
              <a:ext cx="432" cy="4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>
              <a:off x="2208" y="2976"/>
              <a:ext cx="384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>
                  <a:latin typeface="Arial" charset="0"/>
                </a:rPr>
                <a:t>11</a:t>
              </a:r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3408" y="5280"/>
              <a:ext cx="2544" cy="1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6 - Putamen                          7 - Infundibulum                    8 - Third Ventricle                  9 - Columns of Fornix            10 - Septum Pellucidum                                   </a:t>
              </a:r>
            </a:p>
          </p:txBody>
        </p:sp>
        <p:sp>
          <p:nvSpPr>
            <p:cNvPr id="21523" name="Text Box 19"/>
            <p:cNvSpPr txBox="1">
              <a:spLocks noChangeArrowheads="1"/>
            </p:cNvSpPr>
            <p:nvPr/>
          </p:nvSpPr>
          <p:spPr bwMode="auto">
            <a:xfrm>
              <a:off x="6000" y="5328"/>
              <a:ext cx="2544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Arial" charset="0"/>
                </a:rPr>
                <a:t>11 - Ant Commissure   12 -  Insular Cortex                                  </a:t>
              </a:r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6000" y="2448"/>
              <a:ext cx="2448" cy="1689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 lIns="59262" tIns="29631" rIns="59262" bIns="2963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100" b="1">
                  <a:latin typeface="Arial" charset="0"/>
                </a:rPr>
                <a:t>Coronal Section through Cerebrum at level of Infundibulum of Pituitary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ELL\Desktop\Slideshare Downloades -PKK\Thank you notes\ea65a58df20a0f27758f500a199f9ac0_t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533402"/>
            <a:ext cx="7638938" cy="57207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190</TotalTime>
  <Words>1195</Words>
  <Application>Microsoft Office PowerPoint</Application>
  <PresentationFormat>On-screen Show (4:3)</PresentationFormat>
  <Paragraphs>299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Opulent</vt:lpstr>
      <vt:lpstr>BRAIN SECTIONS  OF  BRAIN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38</cp:revision>
  <dcterms:created xsi:type="dcterms:W3CDTF">1601-01-01T00:00:00Z</dcterms:created>
  <dcterms:modified xsi:type="dcterms:W3CDTF">2026-01-22T15:09:17Z</dcterms:modified>
</cp:coreProperties>
</file>