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2"/>
  </p:notesMasterIdLst>
  <p:sldIdLst>
    <p:sldId id="297" r:id="rId2"/>
    <p:sldId id="258" r:id="rId3"/>
    <p:sldId id="259" r:id="rId4"/>
    <p:sldId id="276" r:id="rId5"/>
    <p:sldId id="296" r:id="rId6"/>
    <p:sldId id="277" r:id="rId7"/>
    <p:sldId id="257" r:id="rId8"/>
    <p:sldId id="281" r:id="rId9"/>
    <p:sldId id="284" r:id="rId10"/>
    <p:sldId id="272" r:id="rId11"/>
    <p:sldId id="286" r:id="rId12"/>
    <p:sldId id="260" r:id="rId13"/>
    <p:sldId id="298" r:id="rId14"/>
    <p:sldId id="261" r:id="rId15"/>
    <p:sldId id="290" r:id="rId16"/>
    <p:sldId id="291" r:id="rId17"/>
    <p:sldId id="278" r:id="rId18"/>
    <p:sldId id="292" r:id="rId19"/>
    <p:sldId id="289" r:id="rId20"/>
    <p:sldId id="279" r:id="rId21"/>
    <p:sldId id="293" r:id="rId22"/>
    <p:sldId id="288" r:id="rId23"/>
    <p:sldId id="262" r:id="rId24"/>
    <p:sldId id="263" r:id="rId25"/>
    <p:sldId id="294" r:id="rId26"/>
    <p:sldId id="287" r:id="rId27"/>
    <p:sldId id="280" r:id="rId28"/>
    <p:sldId id="295" r:id="rId29"/>
    <p:sldId id="285" r:id="rId30"/>
    <p:sldId id="264" r:id="rId31"/>
    <p:sldId id="265" r:id="rId32"/>
    <p:sldId id="267" r:id="rId33"/>
    <p:sldId id="266" r:id="rId34"/>
    <p:sldId id="268" r:id="rId35"/>
    <p:sldId id="269" r:id="rId36"/>
    <p:sldId id="270" r:id="rId37"/>
    <p:sldId id="271" r:id="rId38"/>
    <p:sldId id="274" r:id="rId39"/>
    <p:sldId id="275" r:id="rId40"/>
    <p:sldId id="28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B808"/>
    <a:srgbClr val="FF3300"/>
    <a:srgbClr val="A31D80"/>
    <a:srgbClr val="540C51"/>
    <a:srgbClr val="66FF33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548B6-7212-4AD4-BE08-AD3F25E3DB75}" type="datetimeFigureOut">
              <a:rPr lang="en-US" smtClean="0"/>
              <a:pPr/>
              <a:t>22-Jan-26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2CB3E-0457-4858-B3EE-E5A02E52CDBA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22-Jan-26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22-Jan-26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22-Jan-26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22-Jan-26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22-Jan-26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21336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lgerian" pitchFamily="82" charset="0"/>
                <a:cs typeface="Times New Roman" pitchFamily="18" charset="0"/>
              </a:rPr>
              <a:t>BRAIN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FUNCTIONAL  COMPONENTS  &amp;</a:t>
            </a:r>
            <a:br>
              <a:rPr lang="en-US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DISTRIBUTION  OF  CRANIAL NERVES</a:t>
            </a:r>
            <a:endParaRPr lang="en-IN" sz="4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419600"/>
            <a:ext cx="4343400" cy="19353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Dr. Praveen Kumar Kurrey</a:t>
            </a:r>
          </a:p>
          <a:p>
            <a:pPr>
              <a:lnSpc>
                <a:spcPct val="110000"/>
              </a:lnSpc>
              <a:buNone/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M.B.B.S., M.S.,BCME , BCBR,CISP</a:t>
            </a:r>
          </a:p>
          <a:p>
            <a:pPr>
              <a:lnSpc>
                <a:spcPct val="110000"/>
              </a:lnSpc>
              <a:buNone/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Professor  Anatomy</a:t>
            </a:r>
            <a:endParaRPr lang="en-IN" sz="2800" b="1" dirty="0" smtClean="0">
              <a:solidFill>
                <a:srgbClr val="002060"/>
              </a:solidFill>
              <a:cs typeface="Arial" pitchFamily="34" charset="0"/>
            </a:endParaRPr>
          </a:p>
          <a:p>
            <a:endParaRPr lang="en-IN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89316"/>
            <a:ext cx="4038600" cy="265908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" y="228600"/>
          <a:ext cx="8991601" cy="6642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343"/>
                <a:gridCol w="1429857"/>
                <a:gridCol w="1704829"/>
                <a:gridCol w="1402360"/>
                <a:gridCol w="1567343"/>
                <a:gridCol w="1319869"/>
              </a:tblGrid>
              <a:tr h="85058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Arial" pitchFamily="34" charset="0"/>
                        </a:rPr>
                        <a:t>GSE  Column</a:t>
                      </a:r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Arial" pitchFamily="34" charset="0"/>
                        </a:rPr>
                        <a:t>SVE  Column</a:t>
                      </a:r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Arial" pitchFamily="34" charset="0"/>
                        </a:rPr>
                        <a:t>GVE  Column</a:t>
                      </a:r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Arial" pitchFamily="34" charset="0"/>
                        </a:rPr>
                        <a:t>GVA/SVA  Column</a:t>
                      </a:r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Arial" pitchFamily="34" charset="0"/>
                        </a:rPr>
                        <a:t>GSA  Column</a:t>
                      </a:r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Arial" pitchFamily="34" charset="0"/>
                        </a:rPr>
                        <a:t>SSA  Column</a:t>
                      </a:r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149739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Oculomotor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  nucleus</a:t>
                      </a:r>
                      <a:endParaRPr lang="en-IN" sz="1800" b="1" dirty="0">
                        <a:solidFill>
                          <a:srgbClr val="C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+mn-lt"/>
                          <a:cs typeface="Arial" pitchFamily="34" charset="0"/>
                        </a:rPr>
                        <a:t>Motor</a:t>
                      </a:r>
                      <a:r>
                        <a:rPr lang="en-US" sz="1800" b="1" baseline="0" dirty="0" smtClean="0">
                          <a:solidFill>
                            <a:srgbClr val="00B050"/>
                          </a:solidFill>
                          <a:latin typeface="+mn-lt"/>
                          <a:cs typeface="Arial" pitchFamily="34" charset="0"/>
                        </a:rPr>
                        <a:t> nu. Of  Trigeminal</a:t>
                      </a:r>
                      <a:endParaRPr lang="en-IN" sz="1800" b="1" dirty="0">
                        <a:solidFill>
                          <a:srgbClr val="00B05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+mn-lt"/>
                          <a:cs typeface="Arial" pitchFamily="34" charset="0"/>
                        </a:rPr>
                        <a:t>Edinger westphal nu.</a:t>
                      </a:r>
                      <a:endParaRPr lang="en-IN" sz="1800" b="1" dirty="0">
                        <a:solidFill>
                          <a:srgbClr val="0070C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+mn-lt"/>
                          <a:cs typeface="Arial" pitchFamily="34" charset="0"/>
                        </a:rPr>
                        <a:t>Nu.Tractus</a:t>
                      </a:r>
                      <a:r>
                        <a:rPr lang="en-US" sz="1800" b="1" baseline="0" dirty="0" smtClean="0">
                          <a:solidFill>
                            <a:srgbClr val="7030A0"/>
                          </a:solidFill>
                          <a:latin typeface="+mn-lt"/>
                          <a:cs typeface="Arial" pitchFamily="34" charset="0"/>
                        </a:rPr>
                        <a:t> solitarius (Gustatory nu.)</a:t>
                      </a:r>
                      <a:endParaRPr lang="en-IN" sz="1800" b="1" dirty="0">
                        <a:solidFill>
                          <a:srgbClr val="7030A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Sensory nu. Of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 Trigeminal</a:t>
                      </a:r>
                      <a:endParaRPr lang="en-IN" sz="1800" b="1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B0F0"/>
                          </a:solidFill>
                          <a:latin typeface="+mn-lt"/>
                          <a:cs typeface="Arial" pitchFamily="34" charset="0"/>
                        </a:rPr>
                        <a:t>Vestibular nu.(Sup, </a:t>
                      </a:r>
                      <a:r>
                        <a:rPr lang="en-US" sz="1800" b="1" dirty="0" err="1" smtClean="0">
                          <a:solidFill>
                            <a:srgbClr val="00B0F0"/>
                          </a:solidFill>
                          <a:latin typeface="+mn-lt"/>
                          <a:cs typeface="Arial" pitchFamily="34" charset="0"/>
                        </a:rPr>
                        <a:t>Inf,Med,Lat</a:t>
                      </a:r>
                      <a:r>
                        <a:rPr lang="en-US" sz="1800" b="1" dirty="0" smtClean="0">
                          <a:solidFill>
                            <a:srgbClr val="00B0F0"/>
                          </a:solidFill>
                          <a:latin typeface="+mn-lt"/>
                          <a:cs typeface="Arial" pitchFamily="34" charset="0"/>
                        </a:rPr>
                        <a:t>.)</a:t>
                      </a:r>
                      <a:endParaRPr lang="en-IN" sz="1800" b="1" dirty="0">
                        <a:solidFill>
                          <a:srgbClr val="00B0F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121663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Trochlear nucleus</a:t>
                      </a:r>
                      <a:endParaRPr lang="en-IN" sz="1800" b="1" dirty="0">
                        <a:solidFill>
                          <a:srgbClr val="C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+mn-lt"/>
                          <a:cs typeface="Arial" pitchFamily="34" charset="0"/>
                        </a:rPr>
                        <a:t>Motor nu.</a:t>
                      </a:r>
                      <a:r>
                        <a:rPr lang="en-US" sz="1800" b="1" baseline="0" dirty="0" smtClean="0">
                          <a:solidFill>
                            <a:srgbClr val="00B050"/>
                          </a:solidFill>
                          <a:latin typeface="+mn-lt"/>
                          <a:cs typeface="Arial" pitchFamily="34" charset="0"/>
                        </a:rPr>
                        <a:t> Of Facial n.</a:t>
                      </a:r>
                      <a:endParaRPr lang="en-IN" sz="1800" b="1" dirty="0">
                        <a:solidFill>
                          <a:srgbClr val="00B05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+mn-lt"/>
                          <a:cs typeface="Arial" pitchFamily="34" charset="0"/>
                        </a:rPr>
                        <a:t>Lacrimatory</a:t>
                      </a:r>
                      <a:r>
                        <a:rPr lang="en-US" sz="1800" b="1" baseline="0" dirty="0" smtClean="0">
                          <a:solidFill>
                            <a:srgbClr val="0070C0"/>
                          </a:solidFill>
                          <a:latin typeface="+mn-lt"/>
                          <a:cs typeface="Arial" pitchFamily="34" charset="0"/>
                        </a:rPr>
                        <a:t>  nu.</a:t>
                      </a:r>
                      <a:endParaRPr lang="en-IN" sz="1800" b="1" dirty="0">
                        <a:solidFill>
                          <a:srgbClr val="0070C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1. Chief sensory nu.</a:t>
                      </a:r>
                      <a:endParaRPr lang="en-IN" sz="1800" b="1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B0F0"/>
                          </a:solidFill>
                          <a:latin typeface="+mn-lt"/>
                          <a:cs typeface="Arial" pitchFamily="34" charset="0"/>
                        </a:rPr>
                        <a:t>Cochlear nu. Ventral &amp;Dorsal)</a:t>
                      </a:r>
                      <a:r>
                        <a:rPr lang="en-US" sz="1800" b="1" baseline="0" dirty="0" smtClean="0">
                          <a:solidFill>
                            <a:srgbClr val="00B0F0"/>
                          </a:solidFill>
                          <a:latin typeface="+mn-lt"/>
                          <a:cs typeface="Arial" pitchFamily="34" charset="0"/>
                        </a:rPr>
                        <a:t>    </a:t>
                      </a:r>
                      <a:endParaRPr lang="en-IN" sz="1800" b="1" dirty="0">
                        <a:solidFill>
                          <a:srgbClr val="00B0F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896279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Abducent nucleus</a:t>
                      </a:r>
                      <a:endParaRPr lang="en-IN" sz="1800" b="1" dirty="0">
                        <a:solidFill>
                          <a:srgbClr val="C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800" b="1" dirty="0">
                        <a:solidFill>
                          <a:srgbClr val="00B05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+mn-lt"/>
                          <a:cs typeface="Arial" pitchFamily="34" charset="0"/>
                        </a:rPr>
                        <a:t>Sup.salivatory</a:t>
                      </a:r>
                      <a:r>
                        <a:rPr lang="en-US" sz="1800" b="1" baseline="0" dirty="0" smtClean="0">
                          <a:solidFill>
                            <a:srgbClr val="0070C0"/>
                          </a:solidFill>
                          <a:latin typeface="+mn-lt"/>
                          <a:cs typeface="Arial" pitchFamily="34" charset="0"/>
                        </a:rPr>
                        <a:t> nu.</a:t>
                      </a:r>
                      <a:endParaRPr lang="en-IN" sz="1800" b="1" dirty="0">
                        <a:solidFill>
                          <a:srgbClr val="0070C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2.Mesencephalic nu.</a:t>
                      </a:r>
                      <a:endParaRPr lang="en-IN" sz="1800" b="1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9862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Hypoglossal nucleus</a:t>
                      </a:r>
                      <a:endParaRPr lang="en-IN" sz="1800" b="1" dirty="0">
                        <a:solidFill>
                          <a:srgbClr val="C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+mn-lt"/>
                          <a:cs typeface="Arial" pitchFamily="34" charset="0"/>
                        </a:rPr>
                        <a:t>Nucleus ambiguus</a:t>
                      </a:r>
                      <a:endParaRPr lang="en-IN" sz="1800" b="1" dirty="0">
                        <a:solidFill>
                          <a:srgbClr val="00B05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+mn-lt"/>
                          <a:cs typeface="Arial" pitchFamily="34" charset="0"/>
                        </a:rPr>
                        <a:t>Inf.salivatory nu.</a:t>
                      </a:r>
                      <a:endParaRPr lang="en-IN" sz="1800" b="1" dirty="0">
                        <a:solidFill>
                          <a:srgbClr val="0070C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3. Spinal nu.</a:t>
                      </a:r>
                      <a:endParaRPr lang="en-IN" sz="1800" b="1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1195038">
                <a:tc>
                  <a:txBody>
                    <a:bodyPr/>
                    <a:lstStyle/>
                    <a:p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800" b="1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+mn-lt"/>
                          <a:cs typeface="Arial" pitchFamily="34" charset="0"/>
                        </a:rPr>
                        <a:t>Dorsal nu.of  vagus n.</a:t>
                      </a:r>
                      <a:endParaRPr lang="en-IN" sz="1800" b="1" dirty="0">
                        <a:solidFill>
                          <a:srgbClr val="0070C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+mn-lt"/>
              </a:rPr>
              <a:t>Distribution of nuclei</a:t>
            </a:r>
            <a:endParaRPr lang="en-IN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1"/>
            <a:ext cx="80771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b="1" dirty="0" smtClean="0"/>
              <a:t>3 Types of cranial nerves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5074920"/>
          </a:xfrm>
        </p:spPr>
        <p:txBody>
          <a:bodyPr/>
          <a:lstStyle/>
          <a:p>
            <a:pPr marL="514350" lvl="0" indent="-514350">
              <a:buFont typeface="+mj-lt"/>
              <a:buAutoNum type="arabicParenR"/>
            </a:pPr>
            <a:r>
              <a:rPr lang="en-US" sz="2400" b="1" u="sng" dirty="0" smtClean="0">
                <a:solidFill>
                  <a:srgbClr val="FF3300"/>
                </a:solidFill>
              </a:rPr>
              <a:t>Somatic efferent nerves --</a:t>
            </a:r>
            <a:r>
              <a:rPr lang="en-US" sz="2400" dirty="0" smtClean="0"/>
              <a:t>Those that contain GSE </a:t>
            </a:r>
            <a:r>
              <a:rPr lang="en-US" sz="2400" dirty="0" err="1" smtClean="0"/>
              <a:t>fibres</a:t>
            </a:r>
            <a:r>
              <a:rPr lang="en-US" sz="2400" dirty="0" smtClean="0"/>
              <a:t> .(e.g., CN III , IV, VI and XII) .</a:t>
            </a:r>
          </a:p>
          <a:p>
            <a:pPr marL="514350" lvl="0" indent="-514350">
              <a:buFont typeface="+mj-lt"/>
              <a:buAutoNum type="arabicParenR"/>
            </a:pPr>
            <a:endParaRPr lang="en-IN" sz="2400" dirty="0" smtClean="0"/>
          </a:p>
          <a:p>
            <a:pPr marL="514350" lvl="0" indent="-514350">
              <a:buFont typeface="+mj-lt"/>
              <a:buAutoNum type="arabicParenR"/>
            </a:pPr>
            <a:r>
              <a:rPr lang="en-US" sz="2400" b="1" u="sng" dirty="0" smtClean="0">
                <a:solidFill>
                  <a:srgbClr val="FF3300"/>
                </a:solidFill>
              </a:rPr>
              <a:t>Special sensory --  </a:t>
            </a:r>
            <a:r>
              <a:rPr lang="en-US" sz="2400" dirty="0" smtClean="0"/>
              <a:t>Those that contain </a:t>
            </a:r>
            <a:r>
              <a:rPr lang="en-US" sz="2400" dirty="0" err="1" smtClean="0"/>
              <a:t>fibres</a:t>
            </a:r>
            <a:r>
              <a:rPr lang="en-US" sz="2400" dirty="0" smtClean="0"/>
              <a:t> (SSA  or SVA) and nothing else (e.g., CN I, II and VIII)</a:t>
            </a:r>
          </a:p>
          <a:p>
            <a:pPr marL="514350" lvl="0" indent="-514350">
              <a:buFont typeface="+mj-lt"/>
              <a:buAutoNum type="arabicParenR"/>
            </a:pPr>
            <a:endParaRPr lang="en-IN" sz="2400" dirty="0" smtClean="0"/>
          </a:p>
          <a:p>
            <a:pPr marL="514350" lvl="0" indent="-514350">
              <a:buFont typeface="+mj-lt"/>
              <a:buAutoNum type="arabicParenR"/>
            </a:pPr>
            <a:r>
              <a:rPr lang="en-US" sz="2400" b="1" u="sng" dirty="0" smtClean="0">
                <a:solidFill>
                  <a:srgbClr val="FF3300"/>
                </a:solidFill>
              </a:rPr>
              <a:t>Branchiomeric nerves-- </a:t>
            </a:r>
            <a:r>
              <a:rPr lang="en-US" sz="2400" dirty="0" smtClean="0"/>
              <a:t> And the remaining nerves that are more complex, contain several components including the innervation of the branchial arch musculature (e.g., CN V, VII, IX, X and XI). </a:t>
            </a:r>
            <a:endParaRPr lang="en-IN" sz="2400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FUNCTIONAL COMPONENTS OF INDIVIDUAL CRANIAL NERVES</a:t>
            </a:r>
            <a:endParaRPr lang="en-IN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438400"/>
            <a:ext cx="7239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52391"/>
          <a:ext cx="8610600" cy="6803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54058"/>
                <a:gridCol w="2044243"/>
                <a:gridCol w="1891128"/>
                <a:gridCol w="1949571"/>
              </a:tblGrid>
              <a:tr h="810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Nerve</a:t>
                      </a:r>
                      <a:endParaRPr lang="en-IN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Functional Component</a:t>
                      </a:r>
                      <a:endParaRPr lang="en-IN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Nucleus</a:t>
                      </a:r>
                      <a:endParaRPr lang="en-IN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Location</a:t>
                      </a:r>
                      <a:endParaRPr lang="en-IN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Function</a:t>
                      </a:r>
                      <a:endParaRPr lang="en-IN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19050" marR="19050" marT="19050" marB="19050"/>
                </a:tc>
              </a:tr>
              <a:tr h="8284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 (olfactory)</a:t>
                      </a:r>
                      <a:endParaRPr lang="en-IN" sz="16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SSA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Olfactory bulb</a:t>
                      </a:r>
                      <a:endParaRPr lang="en-IN" sz="1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Cerebral cortex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Originates in olfactory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epithelium.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Olfaction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sense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  <a:tr h="1035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 (optic)</a:t>
                      </a:r>
                      <a:endParaRPr lang="en-IN" sz="16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SSA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Lateral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geniculate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nucleus and superior colliculus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Cerebral cortex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Originates in ganglion cells of 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retina.Vision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sense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  <a:tr h="9490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 (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occulomotor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IN" sz="16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GSE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Oculomotor </a:t>
                      </a:r>
                      <a:r>
                        <a:rPr lang="en-US" sz="16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nucleus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Upper part of midbrain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SR, IR, MR, IO,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levator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palpebrae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superioris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  <a:tr h="81086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GVE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Edinger-Westphal nucleus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Upper part of midbrain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Sphincter pupillae, ciliary muscle</a:t>
                      </a:r>
                      <a:endParaRPr lang="en-IN" sz="1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  <a:tr h="12315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6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GSA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7030A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Mesencephalic nu. Of trigeminal ?</a:t>
                      </a:r>
                      <a:endParaRPr lang="en-IN" sz="1600" b="1" dirty="0">
                        <a:solidFill>
                          <a:srgbClr val="7030A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Upper part of midbrain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Proprioception from eye muscles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  <a:tr h="810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IV (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trochlear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IN" sz="16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GSE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Trochlear nucleus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Lower part</a:t>
                      </a:r>
                      <a:r>
                        <a:rPr lang="en-US" sz="16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midbrain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Superior oblique</a:t>
                      </a:r>
                      <a:endParaRPr lang="en-IN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T.S. THROUGH UPPER PART OF MIDBRAIN SHOWING  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</a:rPr>
              <a:t>OCCULOMOTOR NUCLEUS</a:t>
            </a:r>
            <a:endParaRPr lang="en-IN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35163"/>
            <a:ext cx="8077200" cy="47704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T.S. THROUGH LOWER PART OF MIDBRAIN SHOWING 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</a:rPr>
              <a:t>TROCHLEAR NUCLEUS</a:t>
            </a:r>
            <a:endParaRPr lang="en-IN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35163"/>
            <a:ext cx="8001000" cy="47704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533404"/>
          <a:ext cx="8153400" cy="5975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065"/>
                <a:gridCol w="1123335"/>
                <a:gridCol w="1905000"/>
                <a:gridCol w="1143000"/>
                <a:gridCol w="2667000"/>
              </a:tblGrid>
              <a:tr h="609596">
                <a:tc>
                  <a:txBody>
                    <a:bodyPr/>
                    <a:lstStyle/>
                    <a:p>
                      <a:r>
                        <a:rPr lang="en-US" dirty="0" smtClean="0"/>
                        <a:t>Nerve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Fn.Cmp.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Nucleus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IN" dirty="0"/>
                    </a:p>
                  </a:txBody>
                  <a:tcPr/>
                </a:tc>
              </a:tr>
              <a:tr h="9102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V(</a:t>
                      </a:r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trigeminal) Nerve</a:t>
                      </a:r>
                      <a:endParaRPr lang="en-IN" sz="1400" b="1" dirty="0" smtClean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SVE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Trigeminal motor nucleus</a:t>
                      </a:r>
                      <a:endParaRPr lang="en-IN" sz="1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Upper </a:t>
                      </a: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Muscles of mastication, tensor tympani,Tensor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palati,myelohyoid &amp;Ant.belly of digastric.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/>
                </a:tc>
              </a:tr>
              <a:tr h="110532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GSA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1.Spinal</a:t>
                      </a:r>
                      <a:r>
                        <a:rPr lang="en-US" sz="1400" b="1" u="none" strike="noStrike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4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nucleus</a:t>
                      </a:r>
                      <a:endParaRPr lang="en-IN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Lower </a:t>
                      </a:r>
                      <a:r>
                        <a:rPr lang="en-US" sz="14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Pain &amp; temp:  Skin &amp; deep tissues of head, </a:t>
                      </a:r>
                      <a:r>
                        <a:rPr lang="en-US" sz="1400" b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dura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mater</a:t>
                      </a:r>
                      <a:endParaRPr lang="en-IN" sz="1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/>
                </a:tc>
              </a:tr>
              <a:tr h="110532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2.Mesencephalic nucleus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Midbrain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Proprioception : face, tongue,eyes.m/s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of mastication</a:t>
                      </a:r>
                      <a:endParaRPr lang="en-IN" sz="1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/>
                </a:tc>
              </a:tr>
              <a:tr h="11053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3.Chief sensory nu.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Upper </a:t>
                      </a: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Touch--face mouth &amp; nose</a:t>
                      </a:r>
                      <a:endParaRPr lang="en-IN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1053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 (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abducens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GSE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Abducens nucleus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Lower </a:t>
                      </a: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Lateral rectus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+mn-lt"/>
              </a:rPr>
              <a:t>T.S. THROUGH UPPER PART OF PONS SHOWING </a:t>
            </a:r>
            <a:r>
              <a:rPr lang="en-US" sz="3600" b="1" dirty="0" smtClean="0">
                <a:solidFill>
                  <a:srgbClr val="7030A0"/>
                </a:solidFill>
                <a:latin typeface="+mn-lt"/>
              </a:rPr>
              <a:t>TRIGEMINAL NUCLEUS</a:t>
            </a:r>
            <a:endParaRPr lang="en-IN" sz="36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35163"/>
            <a:ext cx="7467600" cy="4694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05800" cy="12954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+mn-lt"/>
              </a:rPr>
              <a:t>DISTRIBUTION OF TRIGEMINAL NERVE</a:t>
            </a:r>
            <a:endParaRPr lang="en-IN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52600"/>
            <a:ext cx="8153400" cy="48466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Cranial nerves</a:t>
            </a:r>
            <a:endParaRPr lang="en-I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 smtClean="0"/>
              <a:t>I.                          Olfactory</a:t>
            </a:r>
          </a:p>
          <a:p>
            <a:r>
              <a:rPr lang="en-IN" dirty="0" smtClean="0"/>
              <a:t>II.                        Optic</a:t>
            </a:r>
          </a:p>
          <a:p>
            <a:r>
              <a:rPr lang="en-IN" dirty="0" smtClean="0"/>
              <a:t>III.                      Oculomotor</a:t>
            </a:r>
          </a:p>
          <a:p>
            <a:r>
              <a:rPr lang="en-IN" dirty="0" smtClean="0"/>
              <a:t>IV.                       Trochlear</a:t>
            </a:r>
          </a:p>
          <a:p>
            <a:r>
              <a:rPr lang="en-IN" dirty="0" smtClean="0"/>
              <a:t>V.                        Trigeminal</a:t>
            </a:r>
          </a:p>
          <a:p>
            <a:r>
              <a:rPr lang="en-IN" dirty="0" smtClean="0"/>
              <a:t>VI.                      Abducens</a:t>
            </a:r>
          </a:p>
          <a:p>
            <a:r>
              <a:rPr lang="en-IN" dirty="0" smtClean="0"/>
              <a:t>VII                      Facial</a:t>
            </a:r>
          </a:p>
          <a:p>
            <a:r>
              <a:rPr lang="en-IN" dirty="0" smtClean="0"/>
              <a:t>VIII.                   Vestibulocochlear</a:t>
            </a:r>
          </a:p>
          <a:p>
            <a:r>
              <a:rPr lang="en-IN" dirty="0" smtClean="0"/>
              <a:t>IX.                     Glossopharyngeal</a:t>
            </a:r>
          </a:p>
          <a:p>
            <a:r>
              <a:rPr lang="en-IN" dirty="0" smtClean="0"/>
              <a:t>X.                       Vagus</a:t>
            </a:r>
          </a:p>
          <a:p>
            <a:r>
              <a:rPr lang="en-IN" dirty="0" smtClean="0"/>
              <a:t>XI.                     Accessory</a:t>
            </a:r>
          </a:p>
          <a:p>
            <a:r>
              <a:rPr lang="en-IN" dirty="0" smtClean="0"/>
              <a:t>XII.                   Hypoglossal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228599"/>
          <a:ext cx="8763000" cy="6488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500"/>
                <a:gridCol w="1011115"/>
                <a:gridCol w="2022231"/>
                <a:gridCol w="1497949"/>
                <a:gridCol w="2771205"/>
              </a:tblGrid>
              <a:tr h="628886">
                <a:tc>
                  <a:txBody>
                    <a:bodyPr/>
                    <a:lstStyle/>
                    <a:p>
                      <a:r>
                        <a:rPr lang="en-US" dirty="0" smtClean="0"/>
                        <a:t>Nerve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Fn.Cmp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Nucleus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IN" dirty="0"/>
                    </a:p>
                  </a:txBody>
                  <a:tcPr/>
                </a:tc>
              </a:tr>
              <a:tr h="911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VII (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facial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IN" sz="1600" b="1" dirty="0" smtClean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endParaRPr lang="en-IN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SVE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Facial motor nucleus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Lower </a:t>
                      </a: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Ms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of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facial expression, stapedius,stylohyoid,buccinator,post.belly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of digastric</a:t>
                      </a:r>
                      <a:endParaRPr lang="en-IN" sz="1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/>
                </a:tc>
              </a:tr>
              <a:tr h="506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6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GSA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Mesencephalic</a:t>
                      </a:r>
                      <a:r>
                        <a:rPr lang="en-US" sz="1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nu of trigeminal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Proprioception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fm above m/s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/>
                </a:tc>
              </a:tr>
              <a:tr h="675217">
                <a:tc>
                  <a:txBody>
                    <a:bodyPr/>
                    <a:lstStyle/>
                    <a:p>
                      <a:endParaRPr lang="en-IN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SVA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Solitary nucleus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Lower</a:t>
                      </a:r>
                      <a:r>
                        <a:rPr lang="en-US" sz="1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Taste buds on anterior 2/3 of tongue and palate</a:t>
                      </a:r>
                      <a:endParaRPr lang="en-IN" sz="1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/>
                </a:tc>
              </a:tr>
              <a:tr h="522747">
                <a:tc>
                  <a:txBody>
                    <a:bodyPr/>
                    <a:lstStyle/>
                    <a:p>
                      <a:endParaRPr lang="en-IN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GVA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Solitary nucleus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Lower </a:t>
                      </a: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Mucous membranes of nasopharynx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/>
                </a:tc>
              </a:tr>
              <a:tr h="672629">
                <a:tc>
                  <a:txBody>
                    <a:bodyPr/>
                    <a:lstStyle/>
                    <a:p>
                      <a:endParaRPr lang="en-IN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GVE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a) Superior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salivatory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nucleus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Lower </a:t>
                      </a: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Subman. &amp; subling. salivary glands 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/>
                </a:tc>
              </a:tr>
              <a:tr h="675211">
                <a:tc>
                  <a:txBody>
                    <a:bodyPr/>
                    <a:lstStyle/>
                    <a:p>
                      <a:endParaRPr lang="en-IN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b) </a:t>
                      </a: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Lacrymatory</a:t>
                      </a:r>
                      <a:r>
                        <a:rPr lang="en-US" sz="1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nucleus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Jn.of</a:t>
                      </a:r>
                      <a:r>
                        <a:rPr lang="en-US" sz="1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pons</a:t>
                      </a:r>
                      <a:r>
                        <a:rPr lang="en-US" sz="1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&amp; medulla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Lacrymal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gland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/>
                </a:tc>
              </a:tr>
              <a:tr h="942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VIII(</a:t>
                      </a:r>
                      <a:r>
                        <a:rPr lang="en-US" sz="1400" b="1" i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vestibulocochlear</a:t>
                      </a:r>
                      <a:r>
                        <a:rPr lang="en-US" sz="1400" b="1" i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IN" sz="1400" b="1" i="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SSA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Cochlear nu.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a) Ventral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b) Dorsal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Pontomedullary junction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Organ of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Corti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cristae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of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semicircular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canals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Hearing 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  <a:tr h="942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Vestibular</a:t>
                      </a:r>
                      <a:r>
                        <a:rPr lang="en-US" sz="1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nu. Sup/</a:t>
                      </a:r>
                      <a:r>
                        <a:rPr lang="en-US" sz="1400" b="1" baseline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</a:t>
                      </a:r>
                      <a:r>
                        <a:rPr lang="en-US" sz="1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/Med/Lat. Nu.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Pontomedullary junction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maculae of utricle and </a:t>
                      </a:r>
                      <a:r>
                        <a:rPr lang="en-US" sz="1400" b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saccule</a:t>
                      </a:r>
                      <a:endParaRPr lang="en-IN" sz="1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Equilibrium,</a:t>
                      </a:r>
                      <a:r>
                        <a:rPr lang="en-US" sz="1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balance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+mn-lt"/>
              </a:rPr>
              <a:t>T.S. THROUGH LOWER PART OF PONS SHOWING </a:t>
            </a:r>
            <a:r>
              <a:rPr lang="en-US" sz="3600" b="1" dirty="0" smtClean="0">
                <a:solidFill>
                  <a:srgbClr val="7030A0"/>
                </a:solidFill>
                <a:latin typeface="+mn-lt"/>
              </a:rPr>
              <a:t>6</a:t>
            </a:r>
            <a:r>
              <a:rPr lang="en-US" sz="3600" b="1" baseline="30000" dirty="0" smtClean="0">
                <a:solidFill>
                  <a:srgbClr val="7030A0"/>
                </a:solidFill>
                <a:latin typeface="+mn-lt"/>
              </a:rPr>
              <a:t>TH </a:t>
            </a:r>
            <a:r>
              <a:rPr lang="en-US" sz="3600" b="1" dirty="0" smtClean="0">
                <a:solidFill>
                  <a:srgbClr val="7030A0"/>
                </a:solidFill>
                <a:latin typeface="+mn-lt"/>
              </a:rPr>
              <a:t> 7</a:t>
            </a:r>
            <a:r>
              <a:rPr lang="en-US" sz="3600" b="1" baseline="30000" dirty="0" smtClean="0">
                <a:solidFill>
                  <a:srgbClr val="7030A0"/>
                </a:solidFill>
                <a:latin typeface="+mn-lt"/>
              </a:rPr>
              <a:t>TH</a:t>
            </a:r>
            <a:r>
              <a:rPr lang="en-US" sz="3600" b="1" dirty="0" smtClean="0">
                <a:solidFill>
                  <a:srgbClr val="7030A0"/>
                </a:solidFill>
                <a:latin typeface="+mn-lt"/>
              </a:rPr>
              <a:t> &amp; 8</a:t>
            </a:r>
            <a:r>
              <a:rPr lang="en-US" sz="3600" b="1" baseline="30000" dirty="0" smtClean="0">
                <a:solidFill>
                  <a:srgbClr val="7030A0"/>
                </a:solidFill>
                <a:latin typeface="+mn-lt"/>
              </a:rPr>
              <a:t>TH</a:t>
            </a:r>
            <a:r>
              <a:rPr lang="en-US" sz="3600" b="1" dirty="0" smtClean="0">
                <a:solidFill>
                  <a:srgbClr val="7030A0"/>
                </a:solidFill>
                <a:latin typeface="+mn-lt"/>
              </a:rPr>
              <a:t> NERVE NUCLEUS</a:t>
            </a:r>
            <a:endParaRPr lang="en-IN" sz="36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35163"/>
            <a:ext cx="7162800" cy="469423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DISTRIBUTION OF FACIAL NERVE</a:t>
            </a:r>
            <a:endParaRPr lang="en-IN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35163"/>
            <a:ext cx="8305800" cy="46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399" y="228600"/>
          <a:ext cx="8763001" cy="6130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800"/>
                <a:gridCol w="745236"/>
                <a:gridCol w="2026565"/>
                <a:gridCol w="1447800"/>
                <a:gridCol w="3276600"/>
              </a:tblGrid>
              <a:tr h="609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Nerve</a:t>
                      </a:r>
                      <a:endParaRPr lang="en-IN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 gridSpan="4"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F.C.</a:t>
                      </a:r>
                      <a:r>
                        <a:rPr lang="en-US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          Nucleus                           Location                Function</a:t>
                      </a:r>
                      <a:endParaRPr lang="en-IN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9630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IX(</a:t>
                      </a:r>
                      <a:r>
                        <a:rPr lang="en-US" sz="1600" b="1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glossopharyngeal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IN" sz="1600" b="1" dirty="0" smtClean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endParaRPr lang="en-IN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SVE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Nucleus ambiguus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Medulla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Pharynx (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stylopharyngeus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963084">
                <a:tc>
                  <a:txBody>
                    <a:bodyPr/>
                    <a:lstStyle/>
                    <a:p>
                      <a:endParaRPr lang="en-IN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GVE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Inferior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salivatory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nucleus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Medulla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Parotid gland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10806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6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GSA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Spinal nucleus of </a:t>
                      </a:r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trigeminal </a:t>
                      </a:r>
                      <a:r>
                        <a:rPr lang="en-US" sz="1400" b="1" u="none" strike="noStrike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nerve</a:t>
                      </a:r>
                      <a:r>
                        <a:rPr lang="en-US" sz="1400" b="1" u="none" strike="noStrike" baseline="0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?</a:t>
                      </a:r>
                      <a:endParaRPr lang="en-IN" sz="14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Outer ear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915577">
                <a:tc>
                  <a:txBody>
                    <a:bodyPr/>
                    <a:lstStyle/>
                    <a:p>
                      <a:endParaRPr lang="en-IN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SVA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Nucleus </a:t>
                      </a:r>
                      <a:r>
                        <a:rPr lang="en-US" sz="1400" b="1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tractus</a:t>
                      </a:r>
                      <a:r>
                        <a:rPr lang="en-US" sz="14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solitarius(Upper part)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Medulla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Taste buds of post. 1/3 of tongue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1598731">
                <a:tc>
                  <a:txBody>
                    <a:bodyPr/>
                    <a:lstStyle/>
                    <a:p>
                      <a:endParaRPr lang="en-IN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GVA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Nu.Tractus</a:t>
                      </a:r>
                      <a:r>
                        <a:rPr lang="en-US" sz="1400" b="1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solitarius (Lower part)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Medulla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Carotid sinus &amp; body, mucous membranes of nasal and oral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pharynx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&amp; middle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ear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(touch pain temp.)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685800"/>
          <a:ext cx="8305800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914400"/>
                <a:gridCol w="2332630"/>
                <a:gridCol w="1020170"/>
                <a:gridCol w="2971800"/>
              </a:tblGrid>
              <a:tr h="9123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Nerve</a:t>
                      </a:r>
                      <a:endParaRPr lang="en-IN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19050" marR="19050" marT="19050" marB="19050"/>
                </a:tc>
                <a:tc gridSpan="4">
                  <a:txBody>
                    <a:bodyPr/>
                    <a:lstStyle/>
                    <a:p>
                      <a:r>
                        <a:rPr lang="en-US" sz="1600" b="1" dirty="0" smtClean="0"/>
                        <a:t>Fn.Cmp .     Nucleus                         Location          Function</a:t>
                      </a:r>
                      <a:endParaRPr lang="en-IN" sz="1600" b="1" dirty="0"/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9123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 (</a:t>
                      </a:r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vagus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SVE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Nucleus ambiguus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Medulla</a:t>
                      </a:r>
                      <a:endParaRPr lang="en-IN" sz="14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All m/s of pharynx except </a:t>
                      </a: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stylopharyngeus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All m/s of larynx except </a:t>
                      </a: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cricothyroid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,&amp;</a:t>
                      </a:r>
                      <a:r>
                        <a:rPr lang="en-US" sz="1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All m/s of palate except tensor </a:t>
                      </a:r>
                      <a:r>
                        <a:rPr lang="en-US" sz="1400" b="1" baseline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palati</a:t>
                      </a:r>
                      <a:r>
                        <a:rPr lang="en-US" sz="1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1252819">
                <a:tc>
                  <a:txBody>
                    <a:bodyPr/>
                    <a:lstStyle/>
                    <a:p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GVE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Dorsal motor </a:t>
                      </a:r>
                      <a:r>
                        <a:rPr lang="en-US" sz="14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nucleus</a:t>
                      </a:r>
                      <a:r>
                        <a:rPr lang="en-US" sz="1400" b="1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of vagus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Medulla</a:t>
                      </a:r>
                      <a:endParaRPr lang="en-IN" sz="14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Motor &amp; secretomotor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to bronchial tree ,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Thoracic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and abdominal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viscera.Inhibitory to heart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9123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GSA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Spinal </a:t>
                      </a:r>
                      <a:r>
                        <a:rPr lang="en-US" sz="14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trigeminal 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nucleus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Lower </a:t>
                      </a:r>
                      <a:r>
                        <a:rPr lang="en-US" sz="1400" b="1" dirty="0" err="1" smtClean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Outer ear</a:t>
                      </a:r>
                      <a:endParaRPr lang="en-IN" sz="1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endParaRPr lang="en-IN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12307">
                <a:tc>
                  <a:txBody>
                    <a:bodyPr/>
                    <a:lstStyle/>
                    <a:p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SVA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nucleus </a:t>
                      </a:r>
                      <a:r>
                        <a:rPr lang="en-US" sz="1400" b="1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tractus</a:t>
                      </a:r>
                      <a:r>
                        <a:rPr lang="en-US" sz="14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solitarius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Medulla</a:t>
                      </a:r>
                      <a:endParaRPr lang="en-IN" sz="14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Taste buds of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most </a:t>
                      </a:r>
                      <a:r>
                        <a:rPr lang="en-US" sz="1400" b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post.part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of tongue ,epiglottis &amp; palate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1117753">
                <a:tc>
                  <a:txBody>
                    <a:bodyPr/>
                    <a:lstStyle/>
                    <a:p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GVA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Solitary and spinal trigeminal nuclei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Medulla</a:t>
                      </a:r>
                      <a:endParaRPr lang="en-IN" sz="14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Thoracic and abdominal viscera, </a:t>
                      </a:r>
                      <a:r>
                        <a:rPr lang="en-US" sz="1400" b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pharynx,trachea</a:t>
                      </a:r>
                      <a:r>
                        <a:rPr lang="en-US" sz="1400" b="1" baseline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,oesophagus,</a:t>
                      </a:r>
                      <a:r>
                        <a:rPr lang="en-US" sz="1400" b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mucous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membranes of larynx and laryngopharynx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372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T.S.THROUGH OPEN PART OF MEDULLA SHOWING </a:t>
            </a:r>
            <a:r>
              <a:rPr lang="en-US" sz="3200" b="1" dirty="0" smtClean="0">
                <a:solidFill>
                  <a:srgbClr val="7030A0"/>
                </a:solidFill>
                <a:latin typeface="+mn-lt"/>
              </a:rPr>
              <a:t>8</a:t>
            </a:r>
            <a:r>
              <a:rPr lang="en-US" sz="3200" b="1" baseline="30000" dirty="0" smtClean="0">
                <a:solidFill>
                  <a:srgbClr val="7030A0"/>
                </a:solidFill>
                <a:latin typeface="+mn-lt"/>
              </a:rPr>
              <a:t>TH</a:t>
            </a:r>
            <a:r>
              <a:rPr lang="en-US" sz="3200" b="1" dirty="0" smtClean="0">
                <a:solidFill>
                  <a:srgbClr val="7030A0"/>
                </a:solidFill>
                <a:latin typeface="+mn-lt"/>
              </a:rPr>
              <a:t> ,10</a:t>
            </a:r>
            <a:r>
              <a:rPr lang="en-US" sz="3200" b="1" baseline="30000" dirty="0" smtClean="0">
                <a:solidFill>
                  <a:srgbClr val="7030A0"/>
                </a:solidFill>
                <a:latin typeface="+mn-lt"/>
              </a:rPr>
              <a:t>TH</a:t>
            </a:r>
            <a:r>
              <a:rPr lang="en-US" sz="3200" b="1" dirty="0" smtClean="0">
                <a:solidFill>
                  <a:srgbClr val="7030A0"/>
                </a:solidFill>
                <a:latin typeface="+mn-lt"/>
              </a:rPr>
              <a:t> ,&amp; 12</a:t>
            </a:r>
            <a:r>
              <a:rPr lang="en-US" sz="3200" b="1" baseline="30000" dirty="0" smtClean="0">
                <a:solidFill>
                  <a:srgbClr val="7030A0"/>
                </a:solidFill>
                <a:latin typeface="+mn-lt"/>
              </a:rPr>
              <a:t>TH</a:t>
            </a:r>
            <a:r>
              <a:rPr lang="en-US" sz="3200" b="1" dirty="0" smtClean="0">
                <a:solidFill>
                  <a:srgbClr val="7030A0"/>
                </a:solidFill>
                <a:latin typeface="+mn-lt"/>
              </a:rPr>
              <a:t> NERVE NUCLEUS</a:t>
            </a:r>
            <a:endParaRPr lang="en-IN" sz="32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1"/>
            <a:ext cx="7467600" cy="51816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DISTRIBUTION OF VAGUS NERVE</a:t>
            </a:r>
            <a:endParaRPr lang="en-IN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1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457200"/>
          <a:ext cx="8153402" cy="6024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226"/>
                <a:gridCol w="897622"/>
                <a:gridCol w="2289830"/>
                <a:gridCol w="1001452"/>
                <a:gridCol w="2917272"/>
              </a:tblGrid>
              <a:tr h="1210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XI Spinal </a:t>
                      </a:r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accessory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SVE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Nu.Ambiguus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Medulla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M/s of palate,pharynx,&amp; larynx</a:t>
                      </a:r>
                      <a:endParaRPr lang="en-IN" sz="14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  <a:tr h="1210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GSE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Spinal Accessory nucleus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Medulla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Sternocleidomastoid,trapezius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  <a:tr h="115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GSA</a:t>
                      </a:r>
                      <a:endParaRPr lang="en-IN" sz="14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Mesencephalic nu.of trigeminal</a:t>
                      </a:r>
                      <a:endParaRPr lang="en-IN" sz="1400" b="1" dirty="0">
                        <a:solidFill>
                          <a:srgbClr val="0070C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Proprioception fm SCM &amp;Trapezius</a:t>
                      </a:r>
                      <a:endParaRPr lang="en-IN" sz="14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  <a:tr h="1088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XII (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hypoglossal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</a:t>
                      </a:r>
                      <a:r>
                        <a:rPr lang="en-US" sz="14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Hypoglossal nucleus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Upper medulla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Muscles of the tongue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  <a:tr h="1355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GSA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Mesencephalic nu of trigeminal</a:t>
                      </a:r>
                      <a:endParaRPr lang="en-IN" sz="14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pons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Proprioception fm tongue</a:t>
                      </a:r>
                      <a:endParaRPr lang="en-IN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990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T.S.Of Medulla at level of Sensory Decussation showing  </a:t>
            </a:r>
            <a:r>
              <a:rPr lang="en-US" sz="3200" b="1" dirty="0" smtClean="0">
                <a:solidFill>
                  <a:srgbClr val="7030A0"/>
                </a:solidFill>
                <a:latin typeface="+mn-lt"/>
              </a:rPr>
              <a:t>9</a:t>
            </a:r>
            <a:r>
              <a:rPr lang="en-US" sz="3200" b="1" baseline="30000" dirty="0" smtClean="0">
                <a:solidFill>
                  <a:srgbClr val="7030A0"/>
                </a:solidFill>
                <a:latin typeface="+mn-lt"/>
              </a:rPr>
              <a:t>th</a:t>
            </a:r>
            <a:r>
              <a:rPr lang="en-US" sz="3200" b="1" dirty="0" smtClean="0">
                <a:solidFill>
                  <a:srgbClr val="7030A0"/>
                </a:solidFill>
                <a:latin typeface="+mn-lt"/>
              </a:rPr>
              <a:t> ,10</a:t>
            </a:r>
            <a:r>
              <a:rPr lang="en-US" sz="3200" b="1" baseline="30000" dirty="0" smtClean="0">
                <a:solidFill>
                  <a:srgbClr val="7030A0"/>
                </a:solidFill>
                <a:latin typeface="+mn-lt"/>
              </a:rPr>
              <a:t>th</a:t>
            </a:r>
            <a:r>
              <a:rPr lang="en-US" sz="3200" b="1" dirty="0" smtClean="0">
                <a:solidFill>
                  <a:srgbClr val="7030A0"/>
                </a:solidFill>
                <a:latin typeface="+mn-lt"/>
              </a:rPr>
              <a:t> &amp; 12</a:t>
            </a:r>
            <a:r>
              <a:rPr lang="en-US" sz="3200" b="1" baseline="30000" dirty="0" smtClean="0">
                <a:solidFill>
                  <a:srgbClr val="7030A0"/>
                </a:solidFill>
                <a:latin typeface="+mn-lt"/>
              </a:rPr>
              <a:t>th</a:t>
            </a:r>
            <a:r>
              <a:rPr lang="en-US" sz="3200" b="1" dirty="0" smtClean="0">
                <a:solidFill>
                  <a:srgbClr val="7030A0"/>
                </a:solidFill>
                <a:latin typeface="+mn-lt"/>
              </a:rPr>
              <a:t> Nerve Nucleus</a:t>
            </a:r>
            <a:endParaRPr lang="en-IN" sz="32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1"/>
            <a:ext cx="7543800" cy="5029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+mn-lt"/>
              </a:rPr>
              <a:t>Location of Nuclei in Brainstem</a:t>
            </a:r>
            <a:endParaRPr lang="en-IN" sz="4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792" y="1920874"/>
            <a:ext cx="3758208" cy="47085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20874"/>
            <a:ext cx="3962400" cy="47085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8229600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924800" cy="3352800"/>
          </a:xfrm>
        </p:spPr>
        <p:txBody>
          <a:bodyPr>
            <a:normAutofit fontScale="90000"/>
          </a:bodyPr>
          <a:lstStyle/>
          <a:p>
            <a:pPr>
              <a:buFont typeface="Wingdings" pitchFamily="2" charset="2"/>
              <a:buChar char="Ø"/>
            </a:pPr>
            <a:r>
              <a:rPr lang="en-US" sz="27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Oculomotor Nucleus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This consists of a series of longitudinal cell columns or </a:t>
            </a:r>
            <a:r>
              <a:rPr lang="en-US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subnuclei</a:t>
            </a:r>
            <a:r>
              <a:rPr lang="en-US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IN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column supplying: </a:t>
            </a:r>
            <a:r>
              <a:rPr lang="en-IN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levator</a:t>
            </a:r>
            <a:r>
              <a:rPr lang="en-US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palpebrae</a:t>
            </a:r>
            <a:r>
              <a:rPr lang="en-US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superioris</a:t>
            </a:r>
            <a:r>
              <a:rPr lang="en-US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is located in the midline and innervates this muscle on both sides; </a:t>
            </a:r>
            <a:r>
              <a:rPr lang="en-IN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superior rectus projects to the contralateral eye; </a:t>
            </a:r>
            <a:r>
              <a:rPr lang="en-IN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medial rectus, inferior rectus, and inferior oblique all project to the </a:t>
            </a:r>
            <a:r>
              <a:rPr lang="en-US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ipsilateral</a:t>
            </a:r>
            <a:r>
              <a:rPr lang="en-US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eye; </a:t>
            </a:r>
            <a:r>
              <a:rPr lang="en-IN" sz="2400" dirty="0" smtClean="0"/>
              <a:t/>
            </a:r>
            <a:br>
              <a:rPr lang="en-IN" sz="2400" dirty="0" smtClean="0"/>
            </a:br>
            <a:endParaRPr lang="en-IN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733800"/>
            <a:ext cx="8229600" cy="3124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Edinger-Westphal Nucleus </a:t>
            </a:r>
            <a:endParaRPr lang="en-IN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This column includes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preganglionic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parasympathetic neurons (GVE). </a:t>
            </a: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straddles the midline and projects to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ipsilateral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ciliary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ganglion. </a:t>
            </a: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ciliary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ganglion then innervates the sphincter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pupillae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ciliary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muscle. 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533400"/>
            <a:ext cx="8305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latin typeface="Arial Rounded MT Bold" pitchFamily="34" charset="0"/>
              </a:rPr>
              <a:t>Trochlear Nerve </a:t>
            </a:r>
            <a:endParaRPr lang="en-IN" sz="44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 smtClean="0"/>
              <a:t>This supplies the superior oblique muscle. </a:t>
            </a:r>
            <a:endParaRPr lang="en-IN" dirty="0" smtClean="0"/>
          </a:p>
          <a:p>
            <a:pPr lvl="0"/>
            <a:r>
              <a:rPr lang="en-US" dirty="0" smtClean="0"/>
              <a:t>Its cell bodies are located in the contralateral trochlear nucleus. </a:t>
            </a:r>
            <a:endParaRPr lang="en-IN" dirty="0" smtClean="0"/>
          </a:p>
          <a:p>
            <a:pPr lvl="0"/>
            <a:r>
              <a:rPr lang="en-US" dirty="0" smtClean="0"/>
              <a:t>This is a small nucleus located at the level of the inferior colliculus. </a:t>
            </a:r>
            <a:endParaRPr lang="en-IN" dirty="0" smtClean="0"/>
          </a:p>
          <a:p>
            <a:pPr lvl="0"/>
            <a:r>
              <a:rPr lang="en-US" dirty="0" smtClean="0"/>
              <a:t>Here, it indents the medial longitudinal fasciculus (MLF). </a:t>
            </a:r>
            <a:endParaRPr lang="en-IN" dirty="0" smtClean="0"/>
          </a:p>
          <a:p>
            <a:pPr lvl="0"/>
            <a:r>
              <a:rPr lang="en-US" dirty="0" smtClean="0"/>
              <a:t>Fibres leaving the nucleus turn caudally in the periaqueductal grey. </a:t>
            </a:r>
            <a:endParaRPr lang="en-IN" dirty="0" smtClean="0"/>
          </a:p>
          <a:p>
            <a:pPr lvl="0"/>
            <a:r>
              <a:rPr lang="en-US" dirty="0" smtClean="0"/>
              <a:t>They then arch dorsally to decussate and leave the brainstem at the </a:t>
            </a:r>
            <a:r>
              <a:rPr lang="en-US" dirty="0" err="1" smtClean="0"/>
              <a:t>pons</a:t>
            </a:r>
            <a:r>
              <a:rPr lang="en-US" dirty="0" smtClean="0"/>
              <a:t>-midbrain junction. </a:t>
            </a:r>
            <a:endParaRPr lang="en-IN" dirty="0" smtClean="0"/>
          </a:p>
          <a:p>
            <a:pPr lvl="0">
              <a:buNone/>
            </a:pPr>
            <a:r>
              <a:rPr lang="en-US" dirty="0" smtClean="0"/>
              <a:t>    </a:t>
            </a:r>
            <a:r>
              <a:rPr lang="en-US" dirty="0" smtClean="0">
                <a:solidFill>
                  <a:srgbClr val="FF0000"/>
                </a:solidFill>
              </a:rPr>
              <a:t>The trochlear nerve is unique in that: </a:t>
            </a:r>
            <a:endParaRPr lang="en-IN" dirty="0" smtClean="0">
              <a:solidFill>
                <a:srgbClr val="FF0000"/>
              </a:solidFill>
            </a:endParaRPr>
          </a:p>
          <a:p>
            <a:pPr lvl="0"/>
            <a:r>
              <a:rPr lang="en-US" dirty="0" smtClean="0"/>
              <a:t>It is the only cranial nerve attached to the dorsal aspect of the brainstem; </a:t>
            </a:r>
            <a:endParaRPr lang="en-IN" dirty="0" smtClean="0"/>
          </a:p>
          <a:p>
            <a:pPr lvl="0"/>
            <a:r>
              <a:rPr lang="en-US" dirty="0" smtClean="0"/>
              <a:t>It is the only one to originate completely from the contralateral nucleus.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609600"/>
            <a:ext cx="8520111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+mn-lt"/>
              </a:rPr>
              <a:t>Abducens Nerve </a:t>
            </a:r>
            <a:r>
              <a:rPr lang="en-IN" dirty="0" smtClean="0">
                <a:latin typeface="+mn-lt"/>
              </a:rPr>
              <a:t/>
            </a:r>
            <a:br>
              <a:rPr lang="en-IN" dirty="0" smtClean="0">
                <a:latin typeface="+mn-lt"/>
              </a:rPr>
            </a:br>
            <a:endParaRPr lang="en-IN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supplies the lateral rectus muscle.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originate from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ipsilateral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abducens nuclei.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is located in the caudal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beneath the floor of the 4th ventricle.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Medial to the nucleus is two bundles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more medial of the two is the MLF.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Between the MLF and the abducens nuclei are the motor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the facial nerve.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facial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project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dorsomedially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wrap around the abducens nucleus.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They then turn back ventrally to exit from the brainstem.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Here,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known as the internal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genu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the facial nerve.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abducens nuclei along with the internal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genu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responsible for the facial colliculus in the floor of the 4th ventricle.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382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Hypoglossal Nerve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943600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This nerve supplies the muscles of the tongue. </a:t>
            </a:r>
            <a:endParaRPr lang="en-IN" sz="2400" dirty="0" smtClean="0"/>
          </a:p>
          <a:p>
            <a:pPr lvl="0"/>
            <a:r>
              <a:rPr lang="en-US" sz="2400" dirty="0" smtClean="0"/>
              <a:t>The </a:t>
            </a:r>
            <a:r>
              <a:rPr lang="en-US" sz="2400" dirty="0" err="1" smtClean="0"/>
              <a:t>fibres</a:t>
            </a:r>
            <a:r>
              <a:rPr lang="en-US" sz="2400" dirty="0" smtClean="0"/>
              <a:t> originate in the </a:t>
            </a:r>
            <a:r>
              <a:rPr lang="en-US" sz="2400" dirty="0" err="1" smtClean="0"/>
              <a:t>ipsilateral</a:t>
            </a:r>
            <a:r>
              <a:rPr lang="en-US" sz="2400" dirty="0" smtClean="0"/>
              <a:t> hypoglossal nucleus. </a:t>
            </a:r>
            <a:endParaRPr lang="en-IN" sz="2400" dirty="0" smtClean="0"/>
          </a:p>
          <a:p>
            <a:pPr lvl="0"/>
            <a:r>
              <a:rPr lang="en-US" sz="2400" dirty="0" smtClean="0"/>
              <a:t>This extends from the caudal medulla to the </a:t>
            </a:r>
            <a:r>
              <a:rPr lang="en-US" sz="2400" dirty="0" err="1" smtClean="0"/>
              <a:t>rostral</a:t>
            </a:r>
            <a:r>
              <a:rPr lang="en-US" sz="2400" dirty="0" smtClean="0"/>
              <a:t> part of the </a:t>
            </a:r>
            <a:r>
              <a:rPr lang="en-US" sz="2400" dirty="0" err="1" smtClean="0"/>
              <a:t>rostral</a:t>
            </a:r>
            <a:r>
              <a:rPr lang="en-US" sz="2400" dirty="0" smtClean="0"/>
              <a:t> medulla. </a:t>
            </a:r>
            <a:endParaRPr lang="en-IN" sz="2400" dirty="0" smtClean="0"/>
          </a:p>
          <a:p>
            <a:pPr lvl="0"/>
            <a:r>
              <a:rPr lang="en-US" sz="2400" dirty="0" smtClean="0"/>
              <a:t>This nucleus is situated in the midline just beneath the floor of the 4th ventricle. </a:t>
            </a:r>
            <a:endParaRPr lang="en-IN" sz="2400" dirty="0" smtClean="0"/>
          </a:p>
          <a:p>
            <a:pPr lvl="0"/>
            <a:r>
              <a:rPr lang="en-US" sz="2400" dirty="0" smtClean="0"/>
              <a:t>Here it forms the hypoglossal </a:t>
            </a:r>
            <a:r>
              <a:rPr lang="en-US" sz="2400" dirty="0" err="1" smtClean="0"/>
              <a:t>trigone</a:t>
            </a:r>
            <a:r>
              <a:rPr lang="en-US" sz="2400" dirty="0" smtClean="0"/>
              <a:t>, a triangular elevation. </a:t>
            </a:r>
            <a:endParaRPr lang="en-IN" sz="2400" dirty="0" smtClean="0"/>
          </a:p>
          <a:p>
            <a:pPr lvl="0"/>
            <a:r>
              <a:rPr lang="en-US" sz="2400" dirty="0" smtClean="0"/>
              <a:t>Hypoglossal axons proceed ventrally and emerge as a series of rootlets in the groove between the pyramid and the olive. </a:t>
            </a:r>
            <a:endParaRPr lang="en-IN" sz="2400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685800"/>
            <a:ext cx="83581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762000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000" dirty="0" smtClean="0">
                <a:solidFill>
                  <a:srgbClr val="FF0000"/>
                </a:solidFill>
              </a:rPr>
              <a:t>Olfactory Nerve I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 Special somatic afferent</a:t>
            </a:r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r>
              <a:rPr lang="en-IN" sz="2800" dirty="0" smtClean="0"/>
              <a:t>  Sensory</a:t>
            </a:r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r>
              <a:rPr lang="en-IN" sz="2800" dirty="0" smtClean="0"/>
              <a:t>  Transmits impulses related  to smell</a:t>
            </a:r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r>
              <a:rPr lang="en-IN" sz="2800" dirty="0" smtClean="0"/>
              <a:t>  Arises in nasal cavity, </a:t>
            </a:r>
            <a:r>
              <a:rPr lang="en-IN" sz="2800" dirty="0" err="1" smtClean="0"/>
              <a:t>throughcribiform</a:t>
            </a:r>
            <a:r>
              <a:rPr lang="en-IN" sz="2800" dirty="0" smtClean="0"/>
              <a:t> plate, to</a:t>
            </a:r>
          </a:p>
          <a:p>
            <a:r>
              <a:rPr lang="en-IN" sz="2800" dirty="0" smtClean="0"/>
              <a:t>      olfactory bulb and  tracts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8534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  <a:latin typeface="+mn-lt"/>
              </a:rPr>
              <a:t>DEVELOPMENT OF FUNCTIONAL COLUMN</a:t>
            </a:r>
            <a:endParaRPr lang="en-IN" sz="2800" b="1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4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 early stage of development –The walls of neural tube consist of 3 layers –</a:t>
            </a:r>
          </a:p>
          <a:p>
            <a:pPr algn="just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1.Inner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eppendymal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layer</a:t>
            </a:r>
          </a:p>
          <a:p>
            <a:pPr algn="just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2.Middle mantle layer</a:t>
            </a:r>
          </a:p>
          <a:p>
            <a:pPr algn="just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3.Outer marginal layer</a:t>
            </a:r>
          </a:p>
          <a:p>
            <a:pPr algn="just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Mantle layer differentiate into </a:t>
            </a:r>
          </a:p>
          <a:p>
            <a:pPr algn="just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a)Dorsal 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alar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lamina—Sensory(A)</a:t>
            </a:r>
          </a:p>
          <a:p>
            <a:pPr algn="just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b)Ventral basal   lamina—Motor(E)</a:t>
            </a:r>
          </a:p>
          <a:p>
            <a:pPr algn="just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Alar  lamina is divided into 2 functional column-</a:t>
            </a:r>
          </a:p>
          <a:p>
            <a:pPr algn="just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1 )GSA</a:t>
            </a:r>
          </a:p>
          <a:p>
            <a:pPr algn="just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2)GVA</a:t>
            </a:r>
          </a:p>
          <a:p>
            <a:pPr algn="just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Basal lamina divided into--</a:t>
            </a:r>
          </a:p>
          <a:p>
            <a:pPr algn="just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1)GSE</a:t>
            </a:r>
          </a:p>
          <a:p>
            <a:pPr algn="just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2)GVE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noFill/>
          <a:ln>
            <a:solidFill>
              <a:srgbClr val="A31D8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>
              <a:rot lat="0" lon="0" rev="5640000"/>
            </a:lightRig>
          </a:scene3d>
          <a:sp3d>
            <a:bevelT prst="relaxedInset"/>
          </a:sp3d>
        </p:spPr>
        <p:txBody>
          <a:bodyPr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8000" b="1" dirty="0" smtClean="0">
                <a:solidFill>
                  <a:srgbClr val="7030A0"/>
                </a:solidFill>
                <a:latin typeface="Baskerville Old Face" pitchFamily="18" charset="0"/>
              </a:rPr>
              <a:t>THANK  YOU</a:t>
            </a:r>
            <a:endParaRPr lang="en-IN" sz="8000" b="1" dirty="0">
              <a:solidFill>
                <a:srgbClr val="7030A0"/>
              </a:solidFill>
              <a:latin typeface="Baskerville Old Face" pitchFamily="18" charset="0"/>
            </a:endParaRPr>
          </a:p>
        </p:txBody>
      </p:sp>
      <p:pic>
        <p:nvPicPr>
          <p:cNvPr id="4" name="Picture 4" descr="C:\My Documents\Saladin\images 14-20\JPEG(LAB\CH_15\0527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43" t="17522"/>
          <a:stretch>
            <a:fillRect/>
          </a:stretch>
        </p:blipFill>
        <p:spPr bwMode="auto">
          <a:xfrm>
            <a:off x="1135546" y="2286000"/>
            <a:ext cx="6872907" cy="426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DEVELOPEMENT</a:t>
            </a:r>
            <a:endParaRPr lang="en-IN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3833812" cy="3581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4267200" cy="358140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066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Development continues…</a:t>
            </a:r>
            <a:endParaRPr lang="en-IN" sz="36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During development of hind brain 2 events occur</a:t>
            </a:r>
          </a:p>
          <a:p>
            <a:pPr algn="just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1) Neural tube widens to form 4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ventricle—As a result alar lamina splayed apart like a open book.Consequently functional components undergo directional change from ventrodorsal to mediolateral.</a:t>
            </a:r>
          </a:p>
          <a:p>
            <a:pPr algn="just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Dorsal alar –lateral</a:t>
            </a:r>
          </a:p>
          <a:p>
            <a:pPr algn="just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Ventral basal –medial</a:t>
            </a:r>
          </a:p>
          <a:p>
            <a:pPr algn="just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2)Three more columns developes</a:t>
            </a:r>
          </a:p>
          <a:p>
            <a:pPr algn="just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a) 2 branchial /special column appear (b/n somatic &amp;visceral column)</a:t>
            </a:r>
          </a:p>
          <a:p>
            <a:pPr algn="just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b)Special somatic column appear (most laterally)</a:t>
            </a:r>
          </a:p>
          <a:p>
            <a:pPr algn="just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Thus total 7 functional column develop --</a:t>
            </a:r>
            <a:endParaRPr lang="en-IN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FUNCTINAL COLUMN IN BRAIN STEM</a:t>
            </a:r>
            <a:endParaRPr lang="en-IN" sz="40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       </a:t>
            </a:r>
            <a:r>
              <a:rPr lang="en-US" sz="2400" b="1" dirty="0" smtClean="0">
                <a:solidFill>
                  <a:srgbClr val="15B808"/>
                </a:solidFill>
              </a:rPr>
              <a:t>MOTOR COLUMNS</a:t>
            </a:r>
            <a:endParaRPr lang="en-IN" sz="2400" b="1" dirty="0" smtClean="0">
              <a:solidFill>
                <a:srgbClr val="15B808"/>
              </a:solidFill>
            </a:endParaRPr>
          </a:p>
          <a:p>
            <a:pPr lvl="1"/>
            <a:r>
              <a:rPr lang="en-US" i="1" dirty="0" smtClean="0"/>
              <a:t>General Somatic Efferent (GSE)</a:t>
            </a:r>
            <a:endParaRPr lang="en-IN" dirty="0" smtClean="0"/>
          </a:p>
          <a:p>
            <a:pPr lvl="1"/>
            <a:r>
              <a:rPr lang="en-US" i="1" dirty="0" smtClean="0"/>
              <a:t>Special Visceral Efferent (SVE) </a:t>
            </a:r>
            <a:endParaRPr lang="en-IN" dirty="0" smtClean="0"/>
          </a:p>
          <a:p>
            <a:pPr lvl="1"/>
            <a:r>
              <a:rPr lang="en-US" i="1" dirty="0" smtClean="0"/>
              <a:t>General Visceral Efferent (GVE) </a:t>
            </a:r>
          </a:p>
          <a:p>
            <a:pPr lvl="1"/>
            <a:endParaRPr lang="en-US" i="1" dirty="0" smtClean="0"/>
          </a:p>
          <a:p>
            <a:pPr lvl="1">
              <a:buNone/>
            </a:pPr>
            <a:r>
              <a:rPr lang="en-US" dirty="0" smtClean="0">
                <a:solidFill>
                  <a:srgbClr val="C00000"/>
                </a:solidFill>
              </a:rPr>
              <a:t>  </a:t>
            </a:r>
            <a:r>
              <a:rPr lang="en-US" b="1" dirty="0" smtClean="0">
                <a:solidFill>
                  <a:srgbClr val="15B808"/>
                </a:solidFill>
              </a:rPr>
              <a:t>SENSORY COLUMNS</a:t>
            </a:r>
            <a:endParaRPr lang="en-IN" b="1" dirty="0" smtClean="0">
              <a:solidFill>
                <a:srgbClr val="15B808"/>
              </a:solidFill>
            </a:endParaRPr>
          </a:p>
          <a:p>
            <a:pPr lvl="1"/>
            <a:r>
              <a:rPr lang="en-US" i="1" dirty="0" smtClean="0"/>
              <a:t>General Visceral Afferent (GVA) </a:t>
            </a:r>
            <a:endParaRPr lang="en-IN" dirty="0" smtClean="0"/>
          </a:p>
          <a:p>
            <a:pPr lvl="1"/>
            <a:r>
              <a:rPr lang="en-US" i="1" dirty="0" smtClean="0"/>
              <a:t>Special Visceral Afferent (SVA)</a:t>
            </a:r>
            <a:endParaRPr lang="en-IN" dirty="0" smtClean="0"/>
          </a:p>
          <a:p>
            <a:pPr lvl="1"/>
            <a:r>
              <a:rPr lang="en-US" i="1" dirty="0" smtClean="0"/>
              <a:t>General Somatic Afferent (GSA)</a:t>
            </a:r>
            <a:endParaRPr lang="en-IN" dirty="0" smtClean="0"/>
          </a:p>
          <a:p>
            <a:pPr lvl="1"/>
            <a:r>
              <a:rPr lang="en-US" i="1" dirty="0" smtClean="0"/>
              <a:t>Special Somatic Afferent (SSA) </a:t>
            </a:r>
            <a:endParaRPr lang="en-IN" dirty="0" smtClean="0"/>
          </a:p>
          <a:p>
            <a:pPr lvl="1"/>
            <a:endParaRPr lang="en-IN" sz="2800" dirty="0" smtClean="0"/>
          </a:p>
          <a:p>
            <a:pPr lvl="1"/>
            <a:endParaRPr lang="en-IN" sz="2800" dirty="0" smtClean="0"/>
          </a:p>
          <a:p>
            <a:pPr lvl="1"/>
            <a:endParaRPr lang="en-IN" sz="2800" dirty="0" smtClean="0"/>
          </a:p>
          <a:p>
            <a:pPr lvl="1"/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Baskerville Old Face" pitchFamily="18" charset="0"/>
              </a:rPr>
              <a:t>7 Functional columns</a:t>
            </a:r>
            <a:endParaRPr lang="en-IN" sz="4000" b="1" dirty="0">
              <a:solidFill>
                <a:srgbClr val="C00000"/>
              </a:solidFill>
              <a:latin typeface="Baskerville Old Face" pitchFamily="18" charset="0"/>
            </a:endParaRPr>
          </a:p>
        </p:txBody>
      </p:sp>
      <p:pic>
        <p:nvPicPr>
          <p:cNvPr id="2050" name="Picture 2" descr="C:\Users\DELL\Desktop\My Documents\PRAVEEN BOOKS\Book photos\DSC00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057401"/>
            <a:ext cx="67818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7030A0"/>
                </a:solidFill>
                <a:latin typeface="+mn-lt"/>
              </a:rPr>
              <a:t>FUNCTIONAL  COLUMNS</a:t>
            </a:r>
            <a:endParaRPr lang="en-IN" sz="4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35163"/>
            <a:ext cx="7848599" cy="46180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699</TotalTime>
  <Words>1455</Words>
  <Application>Microsoft Office PowerPoint</Application>
  <PresentationFormat>On-screen Show (4:3)</PresentationFormat>
  <Paragraphs>312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Flow</vt:lpstr>
      <vt:lpstr>BRAIN  FUNCTIONAL  COMPONENTS  &amp;  DISTRIBUTION  OF  CRANIAL NERVES</vt:lpstr>
      <vt:lpstr>The Cranial nerves</vt:lpstr>
      <vt:lpstr>Slide 3</vt:lpstr>
      <vt:lpstr>DEVELOPMENT OF FUNCTIONAL COLUMN</vt:lpstr>
      <vt:lpstr>DEVELOPEMENT</vt:lpstr>
      <vt:lpstr>Development continues…</vt:lpstr>
      <vt:lpstr>FUNCTINAL COLUMN IN BRAIN STEM</vt:lpstr>
      <vt:lpstr>7 Functional columns</vt:lpstr>
      <vt:lpstr>FUNCTIONAL  COLUMNS</vt:lpstr>
      <vt:lpstr>Slide 10</vt:lpstr>
      <vt:lpstr>Distribution of nuclei</vt:lpstr>
      <vt:lpstr>3 Types of cranial nerves</vt:lpstr>
      <vt:lpstr>FUNCTIONAL COMPONENTS OF INDIVIDUAL CRANIAL NERVES</vt:lpstr>
      <vt:lpstr>Slide 14</vt:lpstr>
      <vt:lpstr>T.S. THROUGH UPPER PART OF MIDBRAIN SHOWING  OCCULOMOTOR NUCLEUS</vt:lpstr>
      <vt:lpstr>T.S. THROUGH LOWER PART OF MIDBRAIN SHOWING TROCHLEAR NUCLEUS</vt:lpstr>
      <vt:lpstr>Slide 17</vt:lpstr>
      <vt:lpstr>T.S. THROUGH UPPER PART OF PONS SHOWING TRIGEMINAL NUCLEUS</vt:lpstr>
      <vt:lpstr>DISTRIBUTION OF TRIGEMINAL NERVE</vt:lpstr>
      <vt:lpstr>Slide 20</vt:lpstr>
      <vt:lpstr>T.S. THROUGH LOWER PART OF PONS SHOWING 6TH  7TH &amp; 8TH NERVE NUCLEUS</vt:lpstr>
      <vt:lpstr>DISTRIBUTION OF FACIAL NERVE</vt:lpstr>
      <vt:lpstr>Slide 23</vt:lpstr>
      <vt:lpstr>Slide 24</vt:lpstr>
      <vt:lpstr>T.S.THROUGH OPEN PART OF MEDULLA SHOWING 8TH ,10TH ,&amp; 12TH NERVE NUCLEUS</vt:lpstr>
      <vt:lpstr>DISTRIBUTION OF VAGUS NERVE</vt:lpstr>
      <vt:lpstr>Slide 27</vt:lpstr>
      <vt:lpstr>T.S.Of Medulla at level of Sensory Decussation showing  9th ,10th &amp; 12th Nerve Nucleus</vt:lpstr>
      <vt:lpstr>Location of Nuclei in Brainstem</vt:lpstr>
      <vt:lpstr>Oculomotor Nucleus  This consists of a series of longitudinal cell columns or subnuclei.  The column supplying:  The levator palpebrae superioris is located in the midline and innervates this muscle on both sides;  The superior rectus projects to the contralateral eye;  The medial rectus, inferior rectus, and inferior oblique all project to the ipsilateral eye;  </vt:lpstr>
      <vt:lpstr>Slide 31</vt:lpstr>
      <vt:lpstr>Trochlear Nerve </vt:lpstr>
      <vt:lpstr>Slide 33</vt:lpstr>
      <vt:lpstr>Abducens Nerve  </vt:lpstr>
      <vt:lpstr>Slide 35</vt:lpstr>
      <vt:lpstr>Hypoglossal Nerve </vt:lpstr>
      <vt:lpstr>Slide 37</vt:lpstr>
      <vt:lpstr>Slide 38</vt:lpstr>
      <vt:lpstr>Slide 39</vt:lpstr>
      <vt:lpstr>THANK 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SEMINAR  ON  FUNCTIONAL COMPONENTS &amp;  DISTRIBUTION OF CRANIAL NERVES</dc:title>
  <dc:creator>DELL</dc:creator>
  <cp:lastModifiedBy>DELL</cp:lastModifiedBy>
  <cp:revision>93</cp:revision>
  <dcterms:created xsi:type="dcterms:W3CDTF">2006-08-16T00:00:00Z</dcterms:created>
  <dcterms:modified xsi:type="dcterms:W3CDTF">2026-01-22T14:43:34Z</dcterms:modified>
</cp:coreProperties>
</file>