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57" r:id="rId3"/>
    <p:sldId id="258" r:id="rId4"/>
    <p:sldId id="284" r:id="rId5"/>
    <p:sldId id="259" r:id="rId6"/>
    <p:sldId id="285" r:id="rId7"/>
    <p:sldId id="260" r:id="rId8"/>
    <p:sldId id="264" r:id="rId9"/>
    <p:sldId id="261" r:id="rId10"/>
    <p:sldId id="262" r:id="rId11"/>
    <p:sldId id="286" r:id="rId12"/>
    <p:sldId id="289" r:id="rId13"/>
    <p:sldId id="263" r:id="rId14"/>
    <p:sldId id="265" r:id="rId15"/>
    <p:sldId id="266" r:id="rId16"/>
    <p:sldId id="287" r:id="rId17"/>
    <p:sldId id="267" r:id="rId18"/>
    <p:sldId id="288" r:id="rId19"/>
    <p:sldId id="268" r:id="rId20"/>
    <p:sldId id="290" r:id="rId21"/>
    <p:sldId id="269" r:id="rId22"/>
    <p:sldId id="270" r:id="rId23"/>
    <p:sldId id="291" r:id="rId24"/>
    <p:sldId id="271" r:id="rId25"/>
    <p:sldId id="292" r:id="rId26"/>
    <p:sldId id="293" r:id="rId27"/>
    <p:sldId id="273" r:id="rId28"/>
    <p:sldId id="274" r:id="rId29"/>
    <p:sldId id="275" r:id="rId30"/>
    <p:sldId id="276" r:id="rId31"/>
    <p:sldId id="294" r:id="rId32"/>
    <p:sldId id="277" r:id="rId33"/>
    <p:sldId id="278" r:id="rId34"/>
    <p:sldId id="282" r:id="rId35"/>
    <p:sldId id="279" r:id="rId36"/>
    <p:sldId id="280" r:id="rId37"/>
    <p:sldId id="281" r:id="rId38"/>
    <p:sldId id="295" r:id="rId39"/>
    <p:sldId id="296" r:id="rId40"/>
    <p:sldId id="297" r:id="rId41"/>
    <p:sldId id="299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5A720E"/>
    <a:srgbClr val="BE323F"/>
    <a:srgbClr val="7A2206"/>
    <a:srgbClr val="387B05"/>
    <a:srgbClr val="7A065C"/>
    <a:srgbClr val="7B057E"/>
    <a:srgbClr val="6C0D73"/>
    <a:srgbClr val="760A52"/>
    <a:srgbClr val="7709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20-Nov-25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84F36-0337-4B7C-A0ED-4E9A6AF797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01C23-38C7-4BCC-8ECF-A5379F2FAB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20-Nov-25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20-Nov-25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20-Nov-25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20-Nov-25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20-Nov-25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20-Nov-25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20-Nov-25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20-Nov-25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147248" cy="1498178"/>
          </a:xfrm>
        </p:spPr>
        <p:txBody>
          <a:bodyPr>
            <a:normAutofit/>
          </a:bodyPr>
          <a:lstStyle/>
          <a:p>
            <a:pPr algn="ctr"/>
            <a:r>
              <a:rPr lang="en-IN" sz="3600" b="1" dirty="0" smtClean="0">
                <a:solidFill>
                  <a:srgbClr val="00B050"/>
                </a:solidFill>
                <a:latin typeface="Arial Rounded MT Bold" pitchFamily="34" charset="0"/>
              </a:rPr>
              <a:t>GROSS  ANATOMY </a:t>
            </a:r>
            <a:r>
              <a:rPr lang="en-IN" sz="4400" dirty="0" smtClean="0">
                <a:solidFill>
                  <a:srgbClr val="FF0000"/>
                </a:solidFill>
                <a:latin typeface="Algerian" pitchFamily="82" charset="0"/>
              </a:rPr>
              <a:t/>
            </a:r>
            <a:br>
              <a:rPr lang="en-IN" sz="4400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IN" sz="4900" b="1" dirty="0" smtClean="0">
                <a:solidFill>
                  <a:srgbClr val="FF0000"/>
                </a:solidFill>
                <a:latin typeface="Algerian" pitchFamily="82" charset="0"/>
              </a:rPr>
              <a:t>back  of  forearm</a:t>
            </a:r>
            <a:endParaRPr lang="en-US" sz="4900" b="1" dirty="0" smtClean="0">
              <a:solidFill>
                <a:srgbClr val="FF0000"/>
              </a:solidFill>
            </a:endParaRPr>
          </a:p>
        </p:txBody>
      </p:sp>
      <p:sp>
        <p:nvSpPr>
          <p:cNvPr id="5124" name="Content Placeholder 5"/>
          <p:cNvSpPr>
            <a:spLocks noGrp="1"/>
          </p:cNvSpPr>
          <p:nvPr>
            <p:ph sz="half" idx="2"/>
          </p:nvPr>
        </p:nvSpPr>
        <p:spPr>
          <a:xfrm>
            <a:off x="4499992" y="3789040"/>
            <a:ext cx="4644008" cy="1849760"/>
          </a:xfrm>
        </p:spPr>
        <p:txBody>
          <a:bodyPr>
            <a:normAutofit/>
          </a:bodyPr>
          <a:lstStyle/>
          <a:p>
            <a:pPr>
              <a:buFont typeface="Monotype Sorts" pitchFamily="2" charset="2"/>
              <a:buNone/>
            </a:pPr>
            <a:r>
              <a:rPr lang="en-US" sz="2800" b="1" dirty="0" smtClean="0">
                <a:solidFill>
                  <a:srgbClr val="0000FF"/>
                </a:solidFill>
              </a:rPr>
              <a:t>Dr. Praveen Kumar Kurrey</a:t>
            </a:r>
          </a:p>
          <a:p>
            <a:pPr>
              <a:buFont typeface="Monotype Sorts" pitchFamily="2" charset="2"/>
              <a:buNone/>
            </a:pPr>
            <a:r>
              <a:rPr lang="en-US" sz="2800" b="1" dirty="0" smtClean="0">
                <a:solidFill>
                  <a:srgbClr val="0000FF"/>
                </a:solidFill>
              </a:rPr>
              <a:t>MBBS, MS, BCME, BCBR</a:t>
            </a:r>
          </a:p>
          <a:p>
            <a:pPr>
              <a:buFont typeface="Monotype Sorts" pitchFamily="2" charset="2"/>
              <a:buNone/>
            </a:pPr>
            <a:r>
              <a:rPr lang="en-US" sz="2800" b="1" dirty="0" smtClean="0">
                <a:solidFill>
                  <a:srgbClr val="0000FF"/>
                </a:solidFill>
              </a:rPr>
              <a:t>Professor, Anatomy</a:t>
            </a:r>
          </a:p>
          <a:p>
            <a:pPr>
              <a:buFont typeface="Monotype Sorts" pitchFamily="2" charset="2"/>
              <a:buNone/>
            </a:pPr>
            <a:endParaRPr lang="en-IN" sz="2800" b="1" dirty="0" smtClean="0">
              <a:solidFill>
                <a:srgbClr val="0000FF"/>
              </a:solidFill>
            </a:endParaRPr>
          </a:p>
          <a:p>
            <a:endParaRPr lang="en-US" dirty="0" smtClean="0"/>
          </a:p>
        </p:txBody>
      </p:sp>
      <p:pic>
        <p:nvPicPr>
          <p:cNvPr id="2050" name="Picture 2" descr="D:\Dr PRAVEEN  ANATOMY COMPLETE\PRAVEENS ANATOMY WORLD 3.3.2024\PRAVEENS ANATOMY WORLD 22.7.2025\1. ATLAS\2. GROSS ANATOMY\1. UPPER LIMB\Forearm\PosteriorForearmS2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209800"/>
            <a:ext cx="3276600" cy="4433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85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4000" b="1" dirty="0" smtClean="0">
                <a:solidFill>
                  <a:srgbClr val="6C0D73"/>
                </a:solidFill>
              </a:rPr>
              <a:t>2. Extensor </a:t>
            </a:r>
            <a:r>
              <a:rPr lang="en-US" sz="4000" b="1" dirty="0" smtClean="0">
                <a:solidFill>
                  <a:srgbClr val="6C0D73"/>
                </a:solidFill>
              </a:rPr>
              <a:t>Carpi </a:t>
            </a:r>
            <a:r>
              <a:rPr lang="en-US" sz="4000" b="1" dirty="0" err="1" smtClean="0">
                <a:solidFill>
                  <a:srgbClr val="6C0D73"/>
                </a:solidFill>
              </a:rPr>
              <a:t>Radialis</a:t>
            </a:r>
            <a:r>
              <a:rPr lang="en-US" sz="4000" b="1" dirty="0" smtClean="0">
                <a:solidFill>
                  <a:srgbClr val="6C0D73"/>
                </a:solidFill>
              </a:rPr>
              <a:t> </a:t>
            </a:r>
            <a:r>
              <a:rPr lang="en-US" sz="4000" b="1" dirty="0" err="1" smtClean="0">
                <a:solidFill>
                  <a:srgbClr val="6C0D73"/>
                </a:solidFill>
              </a:rPr>
              <a:t>Longus</a:t>
            </a:r>
            <a:endParaRPr lang="en-US" sz="4000" b="1" dirty="0" smtClean="0">
              <a:solidFill>
                <a:srgbClr val="6C0D73"/>
              </a:solidFill>
            </a:endParaRPr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76400"/>
            <a:ext cx="3810000" cy="47244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Origin: lateral </a:t>
            </a:r>
            <a:r>
              <a:rPr lang="en-US" sz="2400" dirty="0" err="1" smtClean="0"/>
              <a:t>supracondylar</a:t>
            </a:r>
            <a:r>
              <a:rPr lang="en-US" sz="2400" dirty="0" smtClean="0"/>
              <a:t> ridge of </a:t>
            </a:r>
            <a:r>
              <a:rPr lang="en-US" sz="2400" dirty="0" err="1" smtClean="0"/>
              <a:t>humerus</a:t>
            </a:r>
            <a:endParaRPr lang="en-US" sz="2400" dirty="0" smtClean="0"/>
          </a:p>
          <a:p>
            <a:pPr eaLnBrk="1" hangingPunct="1"/>
            <a:r>
              <a:rPr lang="en-US" sz="2400" dirty="0" smtClean="0"/>
              <a:t>Insertion: dorsal base of 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metacarpal</a:t>
            </a:r>
          </a:p>
          <a:p>
            <a:pPr eaLnBrk="1" hangingPunct="1"/>
            <a:r>
              <a:rPr lang="en-US" sz="2400" dirty="0" err="1" smtClean="0"/>
              <a:t>Innervation</a:t>
            </a:r>
            <a:r>
              <a:rPr lang="en-US" sz="2400" dirty="0" smtClean="0"/>
              <a:t>: radial nerve</a:t>
            </a:r>
          </a:p>
          <a:p>
            <a:pPr eaLnBrk="1" hangingPunct="1"/>
            <a:r>
              <a:rPr lang="en-US" sz="2400" dirty="0" smtClean="0"/>
              <a:t>Action: extend and abduct/radial deviate the wrist</a:t>
            </a:r>
          </a:p>
        </p:txBody>
      </p:sp>
      <p:pic>
        <p:nvPicPr>
          <p:cNvPr id="38916" name="Picture 1029" descr="extensor carpi radialis longus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62600" y="1600200"/>
            <a:ext cx="1927225" cy="488595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D:\Dr PRAVEEN  ANATOMY COMPLETE\PRAVEENS ANATOMY WORLD 3.3.2024\PRAVEENS ANATOMY WORLD 22.7.2025\1. ATLAS\2. GROSS ANATOMY\1. UPPER LIMB\7. Forearm\2. BR, ECRL, ECRB-PK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409" y="990600"/>
            <a:ext cx="7823200" cy="586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rgbClr val="6C0D73"/>
                </a:solidFill>
              </a:rPr>
              <a:t>3. Extensor </a:t>
            </a:r>
            <a:r>
              <a:rPr lang="en-US" sz="4400" b="1" dirty="0" smtClean="0">
                <a:solidFill>
                  <a:srgbClr val="6C0D73"/>
                </a:solidFill>
              </a:rPr>
              <a:t>Carpi </a:t>
            </a:r>
            <a:r>
              <a:rPr lang="en-US" sz="4400" b="1" dirty="0" err="1" smtClean="0">
                <a:solidFill>
                  <a:srgbClr val="6C0D73"/>
                </a:solidFill>
              </a:rPr>
              <a:t>Radialis</a:t>
            </a:r>
            <a:r>
              <a:rPr lang="en-US" sz="4400" b="1" dirty="0" smtClean="0">
                <a:solidFill>
                  <a:srgbClr val="6C0D73"/>
                </a:solidFill>
              </a:rPr>
              <a:t> </a:t>
            </a:r>
            <a:r>
              <a:rPr lang="en-US" sz="4400" b="1" dirty="0" err="1" smtClean="0">
                <a:solidFill>
                  <a:srgbClr val="6C0D73"/>
                </a:solidFill>
              </a:rPr>
              <a:t>Longus</a:t>
            </a:r>
            <a:endParaRPr lang="en-US" sz="4000" dirty="0"/>
          </a:p>
        </p:txBody>
      </p:sp>
      <p:pic>
        <p:nvPicPr>
          <p:cNvPr id="6146" name="Picture 2" descr="D:\Dr PRAVEEN  ANATOMY COMPLETE\PRAVEENS ANATOMY WORLD 3.3.2024\PRAVEENS ANATOMY WORLD 22.7.2025\1. ATLAS\2. GROSS ANATOMY\1. UPPER LIMB\7. Forearm\21. ECRL -pk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098" y="2286000"/>
            <a:ext cx="7858125" cy="4191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096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600" b="1" dirty="0" smtClean="0">
                <a:solidFill>
                  <a:srgbClr val="6C0D73"/>
                </a:solidFill>
                <a:latin typeface="Arial Rounded MT Bold" pitchFamily="34" charset="0"/>
              </a:rPr>
              <a:t>4. Extensor </a:t>
            </a:r>
            <a:r>
              <a:rPr lang="en-US" sz="3600" b="1" dirty="0" smtClean="0">
                <a:solidFill>
                  <a:srgbClr val="6C0D73"/>
                </a:solidFill>
                <a:latin typeface="Arial Rounded MT Bold" pitchFamily="34" charset="0"/>
              </a:rPr>
              <a:t>Carpi </a:t>
            </a:r>
            <a:r>
              <a:rPr lang="en-US" sz="3600" b="1" dirty="0" err="1" smtClean="0">
                <a:solidFill>
                  <a:srgbClr val="6C0D73"/>
                </a:solidFill>
                <a:latin typeface="Arial Rounded MT Bold" pitchFamily="34" charset="0"/>
              </a:rPr>
              <a:t>Radialis</a:t>
            </a:r>
            <a:r>
              <a:rPr lang="en-US" sz="3600" b="1" dirty="0" smtClean="0">
                <a:solidFill>
                  <a:srgbClr val="6C0D73"/>
                </a:solidFill>
                <a:latin typeface="Arial Rounded MT Bold" pitchFamily="34" charset="0"/>
              </a:rPr>
              <a:t> </a:t>
            </a:r>
            <a:r>
              <a:rPr lang="en-US" sz="3600" b="1" dirty="0" err="1" smtClean="0">
                <a:solidFill>
                  <a:srgbClr val="6C0D73"/>
                </a:solidFill>
                <a:latin typeface="Arial Rounded MT Bold" pitchFamily="34" charset="0"/>
              </a:rPr>
              <a:t>Brevis</a:t>
            </a:r>
            <a:endParaRPr lang="en-US" sz="3600" b="1" dirty="0" smtClean="0">
              <a:solidFill>
                <a:srgbClr val="6C0D73"/>
              </a:solidFill>
              <a:latin typeface="Arial Rounded MT Bold" pitchFamily="34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52600"/>
            <a:ext cx="3810000" cy="48006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Origin: common extensor tendon at lateral </a:t>
            </a:r>
            <a:r>
              <a:rPr lang="en-US" sz="2400" dirty="0" err="1" smtClean="0"/>
              <a:t>epicondyle</a:t>
            </a:r>
            <a:endParaRPr lang="en-US" sz="2400" dirty="0" smtClean="0"/>
          </a:p>
          <a:p>
            <a:pPr eaLnBrk="1" hangingPunct="1"/>
            <a:r>
              <a:rPr lang="en-US" sz="2400" dirty="0" smtClean="0"/>
              <a:t>Insertion: dorsal base of 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metacarpal</a:t>
            </a:r>
          </a:p>
          <a:p>
            <a:pPr eaLnBrk="1" hangingPunct="1"/>
            <a:r>
              <a:rPr lang="en-US" sz="2400" dirty="0" err="1" smtClean="0"/>
              <a:t>Innervation</a:t>
            </a:r>
            <a:r>
              <a:rPr lang="en-US" sz="2400" dirty="0" smtClean="0"/>
              <a:t>: radial nerve</a:t>
            </a:r>
          </a:p>
          <a:p>
            <a:pPr eaLnBrk="1" hangingPunct="1"/>
            <a:r>
              <a:rPr lang="en-US" sz="2400" dirty="0" smtClean="0"/>
              <a:t>Action: extend and abduct/radial deviate the wrist</a:t>
            </a:r>
          </a:p>
        </p:txBody>
      </p:sp>
      <p:pic>
        <p:nvPicPr>
          <p:cNvPr id="39940" name="Picture 5" descr="extensor carpi radialis brevis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62600" y="1524000"/>
            <a:ext cx="1957387" cy="500132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6C0D73"/>
                </a:solidFill>
              </a:rPr>
              <a:t>Medial Muscles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Extensor digitorum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Extensor carpi ulnaris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Extensor digiti minimi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09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4400" b="1" dirty="0" smtClean="0">
                <a:solidFill>
                  <a:srgbClr val="7A065C"/>
                </a:solidFill>
                <a:latin typeface="Arial Rounded MT Bold" pitchFamily="34" charset="0"/>
              </a:rPr>
              <a:t>5. Extensor </a:t>
            </a:r>
            <a:r>
              <a:rPr lang="en-US" sz="4400" b="1" dirty="0" err="1" smtClean="0">
                <a:solidFill>
                  <a:srgbClr val="7A065C"/>
                </a:solidFill>
                <a:latin typeface="Arial Rounded MT Bold" pitchFamily="34" charset="0"/>
              </a:rPr>
              <a:t>Digitorum</a:t>
            </a:r>
            <a:endParaRPr lang="en-US" sz="4400" b="1" dirty="0" smtClean="0">
              <a:solidFill>
                <a:srgbClr val="7A065C"/>
              </a:solidFill>
              <a:latin typeface="Arial Rounded MT Bold" pitchFamily="34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981200"/>
            <a:ext cx="3962400" cy="43434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Origin: common tendon from lateral </a:t>
            </a:r>
            <a:r>
              <a:rPr lang="en-US" sz="2400" dirty="0" err="1" smtClean="0"/>
              <a:t>epicondyle</a:t>
            </a:r>
            <a:endParaRPr lang="en-US" sz="2400" dirty="0" smtClean="0"/>
          </a:p>
          <a:p>
            <a:pPr eaLnBrk="1" hangingPunct="1"/>
            <a:r>
              <a:rPr lang="en-US" sz="2400" dirty="0" smtClean="0"/>
              <a:t>Insertion: bases of middle and distal phalanges via bands of 4 tendons</a:t>
            </a:r>
          </a:p>
          <a:p>
            <a:pPr eaLnBrk="1" hangingPunct="1"/>
            <a:r>
              <a:rPr lang="en-US" sz="2400" dirty="0" err="1" smtClean="0"/>
              <a:t>Innervation</a:t>
            </a:r>
            <a:r>
              <a:rPr lang="en-US" sz="2400" dirty="0" smtClean="0"/>
              <a:t>: radial nerve</a:t>
            </a:r>
          </a:p>
          <a:p>
            <a:pPr eaLnBrk="1" hangingPunct="1"/>
            <a:r>
              <a:rPr lang="en-US" sz="2400" dirty="0" smtClean="0"/>
              <a:t>Action: MCP/IP joint extension</a:t>
            </a:r>
          </a:p>
        </p:txBody>
      </p:sp>
      <p:pic>
        <p:nvPicPr>
          <p:cNvPr id="41988" name="Picture 5" descr="extensor digitorum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10200" y="1676400"/>
            <a:ext cx="1766888" cy="4912749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51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solidFill>
                  <a:srgbClr val="7A065C"/>
                </a:solidFill>
                <a:latin typeface="Arial Rounded MT Bold" pitchFamily="34" charset="0"/>
              </a:rPr>
              <a:t>Extensor </a:t>
            </a:r>
            <a:r>
              <a:rPr lang="en-US" sz="4000" b="1" dirty="0" err="1" smtClean="0">
                <a:solidFill>
                  <a:srgbClr val="7A065C"/>
                </a:solidFill>
                <a:latin typeface="Arial Rounded MT Bold" pitchFamily="34" charset="0"/>
              </a:rPr>
              <a:t>Digitorum</a:t>
            </a:r>
            <a:endParaRPr lang="en-US" sz="4000" dirty="0"/>
          </a:p>
        </p:txBody>
      </p:sp>
      <p:pic>
        <p:nvPicPr>
          <p:cNvPr id="4099" name="Picture 3" descr="D:\Dr PRAVEEN  ANATOMY COMPLETE\PRAVEENS ANATOMY WORLD 3.3.2024\PRAVEENS ANATOMY WORLD 22.7.2025\1. ATLAS\2. GROSS ANATOMY\1. UPPER LIMB\7. Forearm\14. Extensor-digitorum, EDM- pkk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76400"/>
            <a:ext cx="2743200" cy="4857049"/>
          </a:xfrm>
          <a:prstGeom prst="rect">
            <a:avLst/>
          </a:prstGeom>
          <a:noFill/>
        </p:spPr>
      </p:pic>
      <p:pic>
        <p:nvPicPr>
          <p:cNvPr id="4100" name="Picture 4" descr="D:\Dr PRAVEEN  ANATOMY COMPLETE\PRAVEENS ANATOMY WORLD 3.3.2024\PRAVEENS ANATOMY WORLD 22.7.2025\1. ATLAS\2. GROSS ANATOMY\1. UPPER LIMB\7. Forearm\15. extensor-digitorum -pkk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507303"/>
            <a:ext cx="3048000" cy="48474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09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3600" b="1" dirty="0" smtClean="0">
                <a:solidFill>
                  <a:srgbClr val="6C0D73"/>
                </a:solidFill>
                <a:latin typeface="Arial Rounded MT Bold" pitchFamily="34" charset="0"/>
              </a:rPr>
              <a:t>6. Extensor </a:t>
            </a:r>
            <a:r>
              <a:rPr lang="en-US" sz="3600" b="1" dirty="0" smtClean="0">
                <a:solidFill>
                  <a:srgbClr val="6C0D73"/>
                </a:solidFill>
                <a:latin typeface="Arial Rounded MT Bold" pitchFamily="34" charset="0"/>
              </a:rPr>
              <a:t>Carpi </a:t>
            </a:r>
            <a:r>
              <a:rPr lang="en-US" sz="3600" b="1" dirty="0" err="1" smtClean="0">
                <a:solidFill>
                  <a:srgbClr val="6C0D73"/>
                </a:solidFill>
                <a:latin typeface="Arial Rounded MT Bold" pitchFamily="34" charset="0"/>
              </a:rPr>
              <a:t>Ulnaris</a:t>
            </a:r>
            <a:endParaRPr lang="en-US" sz="3600" b="1" dirty="0" smtClean="0">
              <a:solidFill>
                <a:srgbClr val="6C0D73"/>
              </a:solidFill>
              <a:latin typeface="Arial Rounded MT Bold" pitchFamily="34" charset="0"/>
            </a:endParaRPr>
          </a:p>
        </p:txBody>
      </p:sp>
      <p:sp>
        <p:nvSpPr>
          <p:cNvPr id="43011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52600"/>
            <a:ext cx="3810000" cy="43434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Origin: common extensor tendon at lateral </a:t>
            </a:r>
            <a:r>
              <a:rPr lang="en-US" sz="2400" dirty="0" err="1" smtClean="0"/>
              <a:t>epicondyle</a:t>
            </a:r>
            <a:endParaRPr lang="en-US" sz="2400" dirty="0" smtClean="0"/>
          </a:p>
          <a:p>
            <a:pPr eaLnBrk="1" hangingPunct="1"/>
            <a:r>
              <a:rPr lang="en-US" sz="2400" dirty="0" smtClean="0"/>
              <a:t>Insertion: ulnar side of base of 5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metacarpal</a:t>
            </a:r>
          </a:p>
          <a:p>
            <a:pPr eaLnBrk="1" hangingPunct="1"/>
            <a:r>
              <a:rPr lang="en-US" sz="2400" dirty="0" err="1" smtClean="0"/>
              <a:t>Innervation</a:t>
            </a:r>
            <a:r>
              <a:rPr lang="en-US" sz="2400" dirty="0" smtClean="0"/>
              <a:t>: radial nerve</a:t>
            </a:r>
          </a:p>
          <a:p>
            <a:pPr eaLnBrk="1" hangingPunct="1"/>
            <a:r>
              <a:rPr lang="en-US" sz="2400" dirty="0" smtClean="0"/>
              <a:t>Action: extend and adduct/ulnar deviate the wrist</a:t>
            </a:r>
          </a:p>
        </p:txBody>
      </p:sp>
      <p:pic>
        <p:nvPicPr>
          <p:cNvPr id="43012" name="Picture 1029" descr="extensor carpi ulnaris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62600" y="1675626"/>
            <a:ext cx="2362200" cy="48222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387B05"/>
                </a:solidFill>
                <a:latin typeface="Arial Rounded MT Bold" pitchFamily="34" charset="0"/>
              </a:rPr>
              <a:t>Extensor Carpi </a:t>
            </a:r>
            <a:r>
              <a:rPr lang="en-US" sz="4000" b="1" dirty="0" err="1" smtClean="0">
                <a:solidFill>
                  <a:srgbClr val="387B05"/>
                </a:solidFill>
                <a:latin typeface="Arial Rounded MT Bold" pitchFamily="34" charset="0"/>
              </a:rPr>
              <a:t>Ulnaris</a:t>
            </a:r>
            <a:endParaRPr lang="en-US" sz="4000" dirty="0">
              <a:solidFill>
                <a:srgbClr val="387B05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3" name="Picture 3" descr="D:\Dr PRAVEEN  ANATOMY COMPLETE\PRAVEENS ANATOMY WORLD 3.3.2024\PRAVEENS ANATOMY WORLD 22.7.2025\1. ATLAS\2. GROSS ANATOMY\1. UPPER LIMB\7. Forearm\20. Extensor-Carpi-Ulnaris-pk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550" y="1872723"/>
            <a:ext cx="3371850" cy="4528077"/>
          </a:xfrm>
          <a:prstGeom prst="rect">
            <a:avLst/>
          </a:prstGeom>
          <a:noFill/>
        </p:spPr>
      </p:pic>
      <p:pic>
        <p:nvPicPr>
          <p:cNvPr id="5124" name="Picture 4" descr="D:\Dr PRAVEEN  ANATOMY COMPLETE\PRAVEENS ANATOMY WORLD 3.3.2024\PRAVEENS ANATOMY WORLD 22.7.2025\1. ATLAS\2. GROSS ANATOMY\1. UPPER LIMB\7. Forearm\19. Extensor-Carpi-Ulnaris-pkk.pn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0032" y="1981199"/>
            <a:ext cx="1836168" cy="4545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62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4400" b="1" dirty="0" smtClean="0">
                <a:solidFill>
                  <a:srgbClr val="6C0D73"/>
                </a:solidFill>
                <a:latin typeface="Arial Rounded MT Bold" pitchFamily="34" charset="0"/>
              </a:rPr>
              <a:t>7. Extensor </a:t>
            </a:r>
            <a:r>
              <a:rPr lang="en-US" sz="4400" b="1" dirty="0" err="1" smtClean="0">
                <a:solidFill>
                  <a:srgbClr val="6C0D73"/>
                </a:solidFill>
                <a:latin typeface="Arial Rounded MT Bold" pitchFamily="34" charset="0"/>
              </a:rPr>
              <a:t>Digiti</a:t>
            </a:r>
            <a:r>
              <a:rPr lang="en-US" sz="4400" b="1" dirty="0" smtClean="0">
                <a:solidFill>
                  <a:srgbClr val="6C0D73"/>
                </a:solidFill>
                <a:latin typeface="Arial Rounded MT Bold" pitchFamily="34" charset="0"/>
              </a:rPr>
              <a:t> </a:t>
            </a:r>
            <a:r>
              <a:rPr lang="en-US" sz="4400" b="1" dirty="0" err="1" smtClean="0">
                <a:solidFill>
                  <a:srgbClr val="6C0D73"/>
                </a:solidFill>
                <a:latin typeface="Arial Rounded MT Bold" pitchFamily="34" charset="0"/>
              </a:rPr>
              <a:t>Minimi</a:t>
            </a:r>
            <a:endParaRPr lang="en-US" sz="4400" b="1" dirty="0" smtClean="0">
              <a:solidFill>
                <a:srgbClr val="6C0D73"/>
              </a:solidFill>
              <a:latin typeface="Arial Rounded MT Bold" pitchFamily="34" charset="0"/>
            </a:endParaRPr>
          </a:p>
        </p:txBody>
      </p:sp>
      <p:sp>
        <p:nvSpPr>
          <p:cNvPr id="44035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752600"/>
            <a:ext cx="4572000" cy="5105400"/>
          </a:xfrm>
        </p:spPr>
        <p:txBody>
          <a:bodyPr>
            <a:normAutofit/>
          </a:bodyPr>
          <a:lstStyle/>
          <a:p>
            <a:pPr fontAlgn="ctr"/>
            <a:r>
              <a:rPr lang="en-US" sz="2400" b="1" dirty="0" smtClean="0"/>
              <a:t>Origin:</a:t>
            </a:r>
            <a:r>
              <a:rPr lang="en-US" sz="2400" dirty="0" smtClean="0"/>
              <a:t> Lateral </a:t>
            </a:r>
            <a:r>
              <a:rPr lang="en-US" sz="2400" dirty="0" err="1" smtClean="0"/>
              <a:t>epicondyle</a:t>
            </a:r>
            <a:r>
              <a:rPr lang="en-US" sz="2400" dirty="0" smtClean="0"/>
              <a:t> of the </a:t>
            </a:r>
            <a:r>
              <a:rPr lang="en-US" sz="2400" dirty="0" err="1" smtClean="0"/>
              <a:t>humerus</a:t>
            </a:r>
            <a:r>
              <a:rPr lang="en-US" sz="2400" dirty="0" smtClean="0"/>
              <a:t> </a:t>
            </a:r>
          </a:p>
          <a:p>
            <a:pPr fontAlgn="ctr"/>
            <a:r>
              <a:rPr lang="en-US" sz="2400" b="1" dirty="0" smtClean="0"/>
              <a:t>Insertion:</a:t>
            </a:r>
            <a:r>
              <a:rPr lang="en-US" sz="2400" dirty="0" smtClean="0"/>
              <a:t> Extensor expansion of the little finger (5th digit) </a:t>
            </a:r>
          </a:p>
          <a:p>
            <a:pPr fontAlgn="ctr"/>
            <a:r>
              <a:rPr lang="en-US" sz="2400" b="1" dirty="0" err="1" smtClean="0"/>
              <a:t>Actions:</a:t>
            </a:r>
            <a:r>
              <a:rPr lang="en-US" sz="2400" dirty="0" err="1" smtClean="0"/>
              <a:t>Extends</a:t>
            </a:r>
            <a:r>
              <a:rPr lang="en-US" sz="2400" dirty="0" smtClean="0"/>
              <a:t> the little finger at the </a:t>
            </a:r>
            <a:r>
              <a:rPr lang="en-US" sz="2400" dirty="0" err="1" smtClean="0"/>
              <a:t>metacarpophalangeal</a:t>
            </a:r>
            <a:r>
              <a:rPr lang="en-US" sz="2400" dirty="0" smtClean="0"/>
              <a:t> and </a:t>
            </a:r>
            <a:r>
              <a:rPr lang="en-US" sz="2400" dirty="0" err="1" smtClean="0"/>
              <a:t>interphalangeal</a:t>
            </a:r>
            <a:r>
              <a:rPr lang="en-US" sz="2400" dirty="0" smtClean="0"/>
              <a:t> joints</a:t>
            </a:r>
          </a:p>
          <a:p>
            <a:pPr fontAlgn="ctr"/>
            <a:r>
              <a:rPr lang="en-US" sz="2400" dirty="0" smtClean="0"/>
              <a:t>Assists in extending the wrist </a:t>
            </a:r>
          </a:p>
          <a:p>
            <a:r>
              <a:rPr lang="en-US" sz="2400" b="1" dirty="0" err="1" smtClean="0"/>
              <a:t>Innervation</a:t>
            </a:r>
            <a:r>
              <a:rPr lang="en-US" sz="2400" b="1" dirty="0" smtClean="0"/>
              <a:t>:</a:t>
            </a:r>
            <a:r>
              <a:rPr lang="en-US" sz="2400" dirty="0" smtClean="0"/>
              <a:t> Posterior </a:t>
            </a:r>
            <a:r>
              <a:rPr lang="en-US" sz="2400" dirty="0" err="1" smtClean="0"/>
              <a:t>interosseous</a:t>
            </a:r>
            <a:r>
              <a:rPr lang="en-US" sz="2400" dirty="0" smtClean="0"/>
              <a:t> nerve (C7, C8) </a:t>
            </a:r>
            <a:endParaRPr lang="en-US" sz="2400" dirty="0"/>
          </a:p>
        </p:txBody>
      </p:sp>
      <p:pic>
        <p:nvPicPr>
          <p:cNvPr id="44036" name="Picture 6" descr="extensor digiti minimi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72200" y="1828800"/>
            <a:ext cx="1257300" cy="4597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-Anatomy-Back-of-forearm-2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380999"/>
            <a:ext cx="8686800" cy="617220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solidFill>
                  <a:srgbClr val="387B05"/>
                </a:solidFill>
                <a:latin typeface="Arial Rounded MT Bold" pitchFamily="34" charset="0"/>
              </a:rPr>
              <a:t>Extensor </a:t>
            </a:r>
            <a:r>
              <a:rPr lang="en-US" sz="4000" b="1" dirty="0" err="1" smtClean="0">
                <a:solidFill>
                  <a:srgbClr val="387B05"/>
                </a:solidFill>
                <a:latin typeface="Arial Rounded MT Bold" pitchFamily="34" charset="0"/>
              </a:rPr>
              <a:t>Digiti</a:t>
            </a:r>
            <a:r>
              <a:rPr lang="en-US" sz="4000" b="1" dirty="0" smtClean="0">
                <a:solidFill>
                  <a:srgbClr val="387B05"/>
                </a:solidFill>
                <a:latin typeface="Arial Rounded MT Bold" pitchFamily="34" charset="0"/>
              </a:rPr>
              <a:t> </a:t>
            </a:r>
            <a:r>
              <a:rPr lang="en-US" sz="4000" b="1" dirty="0" err="1" smtClean="0">
                <a:solidFill>
                  <a:srgbClr val="387B05"/>
                </a:solidFill>
                <a:latin typeface="Arial Rounded MT Bold" pitchFamily="34" charset="0"/>
              </a:rPr>
              <a:t>Minimi</a:t>
            </a:r>
            <a:endParaRPr lang="en-US" sz="4000" dirty="0">
              <a:solidFill>
                <a:srgbClr val="387B05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1026" name="Picture 2" descr="D:\Dr PRAVEEN  ANATOMY COMPLETE\PRAVEENS ANATOMY WORLD 3.3.2024\PRAVEENS ANATOMY WORLD 22.7.2025\1. ATLAS\2. GROSS ANATOMY\1. UPPER LIMB\7. Forearm\16. Extensor-Digiti-Minimi_-pk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981200"/>
            <a:ext cx="2238737" cy="4648200"/>
          </a:xfrm>
          <a:prstGeom prst="rect">
            <a:avLst/>
          </a:prstGeom>
          <a:noFill/>
        </p:spPr>
      </p:pic>
      <p:pic>
        <p:nvPicPr>
          <p:cNvPr id="1027" name="Picture 3" descr="D:\Dr PRAVEEN  ANATOMY COMPLETE\PRAVEENS ANATOMY WORLD 3.3.2024\PRAVEENS ANATOMY WORLD 22.7.2025\1. ATLAS\2. GROSS ANATOMY\1. UPPER LIMB\7. Forearm\17. extensor-digiti-minimi-pkk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74" y="1665486"/>
            <a:ext cx="2824976" cy="48877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“</a:t>
            </a:r>
            <a:r>
              <a:rPr lang="en-US" sz="4400" b="1" dirty="0" smtClean="0">
                <a:solidFill>
                  <a:srgbClr val="C00000"/>
                </a:solidFill>
              </a:rPr>
              <a:t>Outcropping” Muscles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Abductor </a:t>
            </a:r>
            <a:r>
              <a:rPr lang="en-US" dirty="0" err="1" smtClean="0"/>
              <a:t>pollicis</a:t>
            </a:r>
            <a:r>
              <a:rPr lang="en-US" dirty="0" smtClean="0"/>
              <a:t> </a:t>
            </a:r>
            <a:r>
              <a:rPr lang="en-US" dirty="0" err="1" smtClean="0"/>
              <a:t>longus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Extensor </a:t>
            </a:r>
            <a:r>
              <a:rPr lang="en-US" dirty="0" err="1" smtClean="0"/>
              <a:t>pollicis</a:t>
            </a:r>
            <a:r>
              <a:rPr lang="en-US" dirty="0" smtClean="0"/>
              <a:t> </a:t>
            </a:r>
            <a:r>
              <a:rPr lang="en-US" dirty="0" err="1" smtClean="0"/>
              <a:t>longus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Extensor </a:t>
            </a:r>
            <a:r>
              <a:rPr lang="en-US" dirty="0" err="1" smtClean="0"/>
              <a:t>pollicis</a:t>
            </a:r>
            <a:r>
              <a:rPr lang="en-US" dirty="0" smtClean="0"/>
              <a:t> </a:t>
            </a:r>
            <a:r>
              <a:rPr lang="en-US" dirty="0" err="1" smtClean="0"/>
              <a:t>brevis</a:t>
            </a:r>
            <a:endParaRPr lang="en-US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85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4000" b="1" dirty="0" smtClean="0">
                <a:solidFill>
                  <a:srgbClr val="00B050"/>
                </a:solidFill>
                <a:latin typeface="Arial Rounded MT Bold" pitchFamily="34" charset="0"/>
              </a:rPr>
              <a:t>8. Abductor </a:t>
            </a:r>
            <a:r>
              <a:rPr lang="en-US" sz="4000" b="1" dirty="0" err="1" smtClean="0">
                <a:solidFill>
                  <a:srgbClr val="00B050"/>
                </a:solidFill>
                <a:latin typeface="Arial Rounded MT Bold" pitchFamily="34" charset="0"/>
              </a:rPr>
              <a:t>Pollicis</a:t>
            </a:r>
            <a:r>
              <a:rPr lang="en-US" sz="4000" b="1" dirty="0" smtClean="0">
                <a:solidFill>
                  <a:srgbClr val="00B050"/>
                </a:solidFill>
                <a:latin typeface="Arial Rounded MT Bold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Arial Rounded MT Bold" pitchFamily="34" charset="0"/>
              </a:rPr>
              <a:t>Longus</a:t>
            </a:r>
            <a:endParaRPr lang="en-US" sz="4000" b="1" dirty="0" smtClean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46083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Origin: posterior, distal radius and ulna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Insertion: base of 1</a:t>
            </a:r>
            <a:r>
              <a:rPr lang="en-US" sz="2400" baseline="30000" smtClean="0"/>
              <a:t>st</a:t>
            </a:r>
            <a:r>
              <a:rPr lang="en-US" sz="2400" smtClean="0"/>
              <a:t> metacarpal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Innervation: median nerve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Action: extension, abduction of 1</a:t>
            </a:r>
            <a:r>
              <a:rPr lang="en-US" sz="2400" baseline="30000" smtClean="0"/>
              <a:t>st</a:t>
            </a:r>
            <a:r>
              <a:rPr lang="en-US" sz="2400" smtClean="0"/>
              <a:t> carpometacarpal joint</a:t>
            </a:r>
          </a:p>
        </p:txBody>
      </p:sp>
      <p:pic>
        <p:nvPicPr>
          <p:cNvPr id="46084" name="Picture 6" descr="abductor pollicis long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5000" y="1828800"/>
            <a:ext cx="1677988" cy="4559300"/>
          </a:xfr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solidFill>
                  <a:srgbClr val="7A065C"/>
                </a:solidFill>
                <a:latin typeface="Arial Rounded MT Bold" pitchFamily="34" charset="0"/>
              </a:rPr>
              <a:t>Abductor </a:t>
            </a:r>
            <a:r>
              <a:rPr lang="en-US" sz="4000" b="1" dirty="0" err="1" smtClean="0">
                <a:solidFill>
                  <a:srgbClr val="7A065C"/>
                </a:solidFill>
                <a:latin typeface="Arial Rounded MT Bold" pitchFamily="34" charset="0"/>
              </a:rPr>
              <a:t>Pollicis</a:t>
            </a:r>
            <a:r>
              <a:rPr lang="en-US" sz="4000" b="1" dirty="0" smtClean="0">
                <a:solidFill>
                  <a:srgbClr val="7A065C"/>
                </a:solidFill>
                <a:latin typeface="Arial Rounded MT Bold" pitchFamily="34" charset="0"/>
              </a:rPr>
              <a:t> </a:t>
            </a:r>
            <a:r>
              <a:rPr lang="en-US" sz="4000" b="1" dirty="0" err="1" smtClean="0">
                <a:solidFill>
                  <a:srgbClr val="7A065C"/>
                </a:solidFill>
                <a:latin typeface="Arial Rounded MT Bold" pitchFamily="34" charset="0"/>
              </a:rPr>
              <a:t>Longus</a:t>
            </a:r>
            <a:endParaRPr lang="en-US" sz="3600" dirty="0">
              <a:solidFill>
                <a:srgbClr val="7A065C"/>
              </a:solidFill>
            </a:endParaRPr>
          </a:p>
        </p:txBody>
      </p:sp>
      <p:pic>
        <p:nvPicPr>
          <p:cNvPr id="2050" name="Picture 2" descr="D:\Dr PRAVEEN  ANATOMY COMPLETE\PRAVEENS ANATOMY WORLD 3.3.2024\PRAVEENS ANATOMY WORLD 22.7.2025\1. ATLAS\2. GROSS ANATOMY\1. UPPER LIMB\7. Forearm\23. Abductor-Pollicis-Longus_-pk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676400"/>
            <a:ext cx="2439597" cy="4953000"/>
          </a:xfrm>
          <a:prstGeom prst="rect">
            <a:avLst/>
          </a:prstGeom>
          <a:noFill/>
        </p:spPr>
      </p:pic>
      <p:pic>
        <p:nvPicPr>
          <p:cNvPr id="2051" name="Picture 3" descr="D:\Dr PRAVEEN  ANATOMY COMPLETE\PRAVEENS ANATOMY WORLD 3.3.2024\PRAVEENS ANATOMY WORLD 22.7.2025\1. ATLAS\2. GROSS ANATOMY\1. UPPER LIMB\7. Forearm\24. abductor-pollicis-longus-pkk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1539239"/>
            <a:ext cx="1828800" cy="49987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62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600" b="1" dirty="0" smtClean="0">
                <a:solidFill>
                  <a:srgbClr val="7B057E"/>
                </a:solidFill>
                <a:latin typeface="Arial Rounded MT Bold" pitchFamily="34" charset="0"/>
              </a:rPr>
              <a:t>9. Extensor </a:t>
            </a:r>
            <a:r>
              <a:rPr lang="en-US" sz="3600" b="1" dirty="0" err="1" smtClean="0">
                <a:solidFill>
                  <a:srgbClr val="7B057E"/>
                </a:solidFill>
                <a:latin typeface="Arial Rounded MT Bold" pitchFamily="34" charset="0"/>
              </a:rPr>
              <a:t>Pollicis</a:t>
            </a:r>
            <a:r>
              <a:rPr lang="en-US" sz="3600" b="1" dirty="0" smtClean="0">
                <a:solidFill>
                  <a:srgbClr val="7B057E"/>
                </a:solidFill>
                <a:latin typeface="Arial Rounded MT Bold" pitchFamily="34" charset="0"/>
              </a:rPr>
              <a:t> </a:t>
            </a:r>
            <a:r>
              <a:rPr lang="en-US" sz="3600" b="1" dirty="0" err="1" smtClean="0">
                <a:solidFill>
                  <a:srgbClr val="7B057E"/>
                </a:solidFill>
                <a:latin typeface="Arial Rounded MT Bold" pitchFamily="34" charset="0"/>
              </a:rPr>
              <a:t>Longus</a:t>
            </a:r>
            <a:r>
              <a:rPr lang="en-US" sz="3600" b="1" dirty="0" smtClean="0">
                <a:solidFill>
                  <a:srgbClr val="7B057E"/>
                </a:solidFill>
                <a:latin typeface="Arial Rounded MT Bold" pitchFamily="34" charset="0"/>
              </a:rPr>
              <a:t>/</a:t>
            </a:r>
            <a:r>
              <a:rPr lang="en-US" sz="3600" b="1" dirty="0" err="1" smtClean="0">
                <a:solidFill>
                  <a:srgbClr val="7B057E"/>
                </a:solidFill>
                <a:latin typeface="Arial Rounded MT Bold" pitchFamily="34" charset="0"/>
              </a:rPr>
              <a:t>Brevis</a:t>
            </a:r>
            <a:endParaRPr lang="en-US" sz="3600" b="1" dirty="0" smtClean="0">
              <a:solidFill>
                <a:srgbClr val="7B057E"/>
              </a:solidFill>
              <a:latin typeface="Arial Rounded MT Bold" pitchFamily="34" charset="0"/>
            </a:endParaRPr>
          </a:p>
        </p:txBody>
      </p:sp>
      <p:sp>
        <p:nvSpPr>
          <p:cNvPr id="47107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US" sz="2000" smtClean="0"/>
          </a:p>
          <a:p>
            <a:pPr eaLnBrk="1" hangingPunct="1"/>
            <a:r>
              <a:rPr lang="en-US" sz="2000" smtClean="0"/>
              <a:t>Origin: longus – posterior, middle ulna, brevis – posterior, distal radius</a:t>
            </a:r>
          </a:p>
          <a:p>
            <a:pPr eaLnBrk="1" hangingPunct="1"/>
            <a:r>
              <a:rPr lang="en-US" sz="2000" smtClean="0"/>
              <a:t>Insertion: dorsal aspect of base of distal phalanx of thumb</a:t>
            </a:r>
          </a:p>
          <a:p>
            <a:pPr eaLnBrk="1" hangingPunct="1"/>
            <a:r>
              <a:rPr lang="en-US" sz="2000" smtClean="0"/>
              <a:t>Innervation: deep radial nerve</a:t>
            </a:r>
          </a:p>
          <a:p>
            <a:pPr eaLnBrk="1" hangingPunct="1"/>
            <a:r>
              <a:rPr lang="en-US" sz="2000" smtClean="0"/>
              <a:t>Action: extension of 1</a:t>
            </a:r>
            <a:r>
              <a:rPr lang="en-US" sz="2000" baseline="30000" smtClean="0"/>
              <a:t>st</a:t>
            </a:r>
            <a:r>
              <a:rPr lang="en-US" sz="2000" smtClean="0"/>
              <a:t> carpometacarpal and metacarpophalangeal joints</a:t>
            </a:r>
          </a:p>
          <a:p>
            <a:pPr eaLnBrk="1" hangingPunct="1"/>
            <a:endParaRPr lang="en-US" sz="2000" smtClean="0"/>
          </a:p>
        </p:txBody>
      </p:sp>
      <p:pic>
        <p:nvPicPr>
          <p:cNvPr id="47108" name="Picture 6" descr="extensor pollicis brevi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62600" y="1905000"/>
            <a:ext cx="1947863" cy="4165600"/>
          </a:xfr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solidFill>
                  <a:srgbClr val="7B057E"/>
                </a:solidFill>
                <a:latin typeface="Arial Rounded MT Bold" pitchFamily="34" charset="0"/>
              </a:rPr>
              <a:t>Extensor </a:t>
            </a:r>
            <a:r>
              <a:rPr lang="en-US" sz="3600" b="1" dirty="0" err="1" smtClean="0">
                <a:solidFill>
                  <a:srgbClr val="7B057E"/>
                </a:solidFill>
                <a:latin typeface="Arial Rounded MT Bold" pitchFamily="34" charset="0"/>
              </a:rPr>
              <a:t>Pollicis</a:t>
            </a:r>
            <a:r>
              <a:rPr lang="en-US" sz="3600" b="1" dirty="0" smtClean="0">
                <a:solidFill>
                  <a:srgbClr val="7B057E"/>
                </a:solidFill>
                <a:latin typeface="Arial Rounded MT Bold" pitchFamily="34" charset="0"/>
              </a:rPr>
              <a:t> </a:t>
            </a:r>
            <a:r>
              <a:rPr lang="en-US" sz="3600" b="1" dirty="0" err="1" smtClean="0">
                <a:solidFill>
                  <a:srgbClr val="7B057E"/>
                </a:solidFill>
                <a:latin typeface="Arial Rounded MT Bold" pitchFamily="34" charset="0"/>
              </a:rPr>
              <a:t>Longus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D:\Dr PRAVEEN  ANATOMY COMPLETE\PRAVEENS ANATOMY WORLD 3.3.2024\PRAVEENS ANATOMY WORLD 22.7.2025\1. ATLAS\2. GROSS ANATOMY\1. UPPER LIMB\7. Forearm\7. Extensor-Pollicis-Longus_-pk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066800"/>
            <a:ext cx="2647950" cy="5613292"/>
          </a:xfrm>
          <a:prstGeom prst="rect">
            <a:avLst/>
          </a:prstGeom>
          <a:noFill/>
        </p:spPr>
      </p:pic>
      <p:pic>
        <p:nvPicPr>
          <p:cNvPr id="3075" name="Picture 3" descr="D:\Dr PRAVEEN  ANATOMY COMPLETE\PRAVEENS ANATOMY WORLD 3.3.2024\PRAVEENS ANATOMY WORLD 22.7.2025\1. ATLAS\2. GROSS ANATOMY\1. UPPER LIMB\7. Forearm\8. extensor-pollicis-longus-pkk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453818"/>
            <a:ext cx="3810000" cy="31695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solidFill>
                  <a:srgbClr val="7B057E"/>
                </a:solidFill>
                <a:latin typeface="Arial Rounded MT Bold" pitchFamily="34" charset="0"/>
              </a:rPr>
              <a:t>10. Extensor </a:t>
            </a:r>
            <a:r>
              <a:rPr lang="en-US" sz="4000" b="1" dirty="0" err="1" smtClean="0">
                <a:solidFill>
                  <a:srgbClr val="7B057E"/>
                </a:solidFill>
                <a:latin typeface="Arial Rounded MT Bold" pitchFamily="34" charset="0"/>
              </a:rPr>
              <a:t>Pollicis</a:t>
            </a:r>
            <a:r>
              <a:rPr lang="en-US" sz="4000" b="1" dirty="0" smtClean="0">
                <a:solidFill>
                  <a:srgbClr val="7B057E"/>
                </a:solidFill>
                <a:latin typeface="Arial Rounded MT Bold" pitchFamily="34" charset="0"/>
              </a:rPr>
              <a:t> </a:t>
            </a:r>
            <a:r>
              <a:rPr lang="en-US" sz="4000" b="1" dirty="0" err="1" smtClean="0">
                <a:solidFill>
                  <a:srgbClr val="7B057E"/>
                </a:solidFill>
                <a:latin typeface="Arial Rounded MT Bold" pitchFamily="34" charset="0"/>
              </a:rPr>
              <a:t>Brevis</a:t>
            </a:r>
            <a:endParaRPr lang="en-US" sz="3600" dirty="0"/>
          </a:p>
        </p:txBody>
      </p:sp>
      <p:pic>
        <p:nvPicPr>
          <p:cNvPr id="4098" name="Picture 2" descr="D:\Dr PRAVEEN  ANATOMY COMPLETE\PRAVEENS ANATOMY WORLD 3.3.2024\PRAVEENS ANATOMY WORLD 22.7.2025\1. ATLAS\2. GROSS ANATOMY\1. UPPER LIMB\7. Forearm\9. Extensor-Pollicis-Brevis-pk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0" y="1477027"/>
            <a:ext cx="2171700" cy="5232085"/>
          </a:xfrm>
          <a:prstGeom prst="rect">
            <a:avLst/>
          </a:prstGeom>
          <a:noFill/>
        </p:spPr>
      </p:pic>
      <p:pic>
        <p:nvPicPr>
          <p:cNvPr id="4099" name="Picture 3" descr="D:\Dr PRAVEEN  ANATOMY COMPLETE\PRAVEENS ANATOMY WORLD 3.3.2024\PRAVEENS ANATOMY WORLD 22.7.2025\1. ATLAS\2. GROSS ANATOMY\1. UPPER LIMB\7. Forearm\10. extensor-pollicis-brevis-pkk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6113" y="2286000"/>
            <a:ext cx="4429607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/>
              <a:t>“</a:t>
            </a:r>
            <a:r>
              <a:rPr lang="en-US" b="1" dirty="0" smtClean="0">
                <a:solidFill>
                  <a:srgbClr val="00B050"/>
                </a:solidFill>
              </a:rPr>
              <a:t>Accessory” Muscles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Supinator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Anconeus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Extensor indicis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9144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4400" b="1" dirty="0" smtClean="0">
                <a:solidFill>
                  <a:srgbClr val="387B05"/>
                </a:solidFill>
                <a:latin typeface="Algerian" pitchFamily="82" charset="0"/>
              </a:rPr>
              <a:t>11. </a:t>
            </a:r>
            <a:r>
              <a:rPr lang="en-US" sz="4400" b="1" dirty="0" err="1" smtClean="0">
                <a:solidFill>
                  <a:srgbClr val="387B05"/>
                </a:solidFill>
                <a:latin typeface="Algerian" pitchFamily="82" charset="0"/>
              </a:rPr>
              <a:t>Supinator</a:t>
            </a:r>
            <a:endParaRPr lang="en-US" sz="4400" b="1" dirty="0" smtClean="0">
              <a:solidFill>
                <a:srgbClr val="387B05"/>
              </a:solidFill>
              <a:latin typeface="Algerian" pitchFamily="82" charset="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191000" cy="4495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dirty="0" smtClean="0"/>
              <a:t>Origin: lateral </a:t>
            </a:r>
            <a:r>
              <a:rPr lang="en-US" sz="2400" dirty="0" err="1" smtClean="0"/>
              <a:t>epicondyle</a:t>
            </a:r>
            <a:r>
              <a:rPr lang="en-US" sz="2400" dirty="0" smtClean="0"/>
              <a:t>, annular ligament/RCL and </a:t>
            </a:r>
            <a:r>
              <a:rPr lang="en-US" sz="2400" dirty="0" err="1" smtClean="0"/>
              <a:t>supinator</a:t>
            </a:r>
            <a:r>
              <a:rPr lang="en-US" sz="2400" dirty="0" smtClean="0"/>
              <a:t> crest of ulna</a:t>
            </a:r>
          </a:p>
          <a:p>
            <a:pPr eaLnBrk="1" hangingPunct="1"/>
            <a:r>
              <a:rPr lang="en-US" sz="2400" dirty="0" smtClean="0"/>
              <a:t>Insertion: lateral proximal 1/3 of radius</a:t>
            </a:r>
          </a:p>
          <a:p>
            <a:pPr eaLnBrk="1" hangingPunct="1"/>
            <a:r>
              <a:rPr lang="en-US" sz="2400" dirty="0" err="1" smtClean="0"/>
              <a:t>Innervation</a:t>
            </a:r>
            <a:r>
              <a:rPr lang="en-US" sz="2400" dirty="0" smtClean="0"/>
              <a:t>: posterior </a:t>
            </a:r>
            <a:r>
              <a:rPr lang="en-US" sz="2400" dirty="0" err="1" smtClean="0"/>
              <a:t>interosseous</a:t>
            </a:r>
            <a:r>
              <a:rPr lang="en-US" sz="2400" dirty="0" smtClean="0"/>
              <a:t> nerve (deep branch of radial nerve)</a:t>
            </a:r>
          </a:p>
          <a:p>
            <a:pPr eaLnBrk="1" hangingPunct="1"/>
            <a:r>
              <a:rPr lang="en-US" sz="2400" dirty="0" smtClean="0"/>
              <a:t>Action: forearm </a:t>
            </a:r>
            <a:r>
              <a:rPr lang="en-US" sz="2400" dirty="0" err="1" smtClean="0"/>
              <a:t>supination</a:t>
            </a:r>
            <a:endParaRPr lang="en-US" sz="2400" dirty="0" smtClean="0"/>
          </a:p>
        </p:txBody>
      </p:sp>
      <p:pic>
        <p:nvPicPr>
          <p:cNvPr id="49156" name="Picture 5" descr="supinator 2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76863" y="1981200"/>
            <a:ext cx="2351087" cy="4114800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62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b="1" dirty="0" smtClean="0">
                <a:solidFill>
                  <a:srgbClr val="00B050"/>
                </a:solidFill>
                <a:latin typeface="Algerian" pitchFamily="82" charset="0"/>
              </a:rPr>
              <a:t>12. </a:t>
            </a:r>
            <a:r>
              <a:rPr lang="en-US" b="1" dirty="0" err="1" smtClean="0">
                <a:solidFill>
                  <a:srgbClr val="00B050"/>
                </a:solidFill>
                <a:latin typeface="Algerian" pitchFamily="82" charset="0"/>
              </a:rPr>
              <a:t>Anconeus</a:t>
            </a:r>
            <a:endParaRPr lang="en-US" b="1" dirty="0" smtClean="0">
              <a:solidFill>
                <a:srgbClr val="00B050"/>
              </a:solidFill>
              <a:latin typeface="Algerian" pitchFamily="82" charset="0"/>
            </a:endParaRPr>
          </a:p>
        </p:txBody>
      </p:sp>
      <p:sp>
        <p:nvSpPr>
          <p:cNvPr id="50179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sz="2800" smtClean="0"/>
              <a:t>Anconeus</a:t>
            </a:r>
          </a:p>
          <a:p>
            <a:pPr lvl="1" eaLnBrk="1" hangingPunct="1"/>
            <a:r>
              <a:rPr lang="en-US" sz="2400" smtClean="0"/>
              <a:t>Origin: lateral epicondyle of humerus</a:t>
            </a:r>
          </a:p>
          <a:p>
            <a:pPr lvl="1" eaLnBrk="1" hangingPunct="1"/>
            <a:r>
              <a:rPr lang="en-US" sz="2400" smtClean="0"/>
              <a:t>Insertion: lateral aspect of olecranon and posterior ulna</a:t>
            </a:r>
          </a:p>
          <a:p>
            <a:pPr lvl="1" eaLnBrk="1" hangingPunct="1"/>
            <a:r>
              <a:rPr lang="en-US" sz="2400" smtClean="0"/>
              <a:t>Innervation: radial nerve</a:t>
            </a:r>
          </a:p>
          <a:p>
            <a:pPr lvl="1" eaLnBrk="1" hangingPunct="1"/>
            <a:r>
              <a:rPr lang="en-US" sz="2400" smtClean="0"/>
              <a:t>Action: assists elbow extension</a:t>
            </a:r>
          </a:p>
        </p:txBody>
      </p:sp>
      <p:pic>
        <p:nvPicPr>
          <p:cNvPr id="50180" name="Picture 6" descr="ANCONE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19738" y="1981200"/>
            <a:ext cx="2066925" cy="411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-Anatomy-Back-of-forearm-3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90321"/>
            <a:ext cx="8763000" cy="657225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62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b="1" dirty="0" smtClean="0">
                <a:solidFill>
                  <a:srgbClr val="00B0F0"/>
                </a:solidFill>
                <a:latin typeface="Arial Rounded MT Bold" pitchFamily="34" charset="0"/>
              </a:rPr>
              <a:t>13. Extensor </a:t>
            </a:r>
            <a:r>
              <a:rPr lang="en-US" b="1" dirty="0" err="1" smtClean="0">
                <a:solidFill>
                  <a:srgbClr val="00B0F0"/>
                </a:solidFill>
                <a:latin typeface="Arial Rounded MT Bold" pitchFamily="34" charset="0"/>
              </a:rPr>
              <a:t>Indicis</a:t>
            </a:r>
            <a:endParaRPr lang="en-US" b="1" dirty="0" smtClean="0">
              <a:solidFill>
                <a:srgbClr val="00B0F0"/>
              </a:solidFill>
              <a:latin typeface="Arial Rounded MT Bold" pitchFamily="34" charset="0"/>
            </a:endParaRPr>
          </a:p>
        </p:txBody>
      </p:sp>
      <p:sp>
        <p:nvSpPr>
          <p:cNvPr id="51203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524000"/>
            <a:ext cx="4343400" cy="5105400"/>
          </a:xfrm>
        </p:spPr>
        <p:txBody>
          <a:bodyPr>
            <a:normAutofit/>
          </a:bodyPr>
          <a:lstStyle/>
          <a:p>
            <a:pPr fontAlgn="ctr"/>
            <a:r>
              <a:rPr lang="en-US" sz="2000" b="1" dirty="0" smtClean="0">
                <a:solidFill>
                  <a:srgbClr val="7A065C"/>
                </a:solidFill>
                <a:latin typeface="Arial" pitchFamily="34" charset="0"/>
                <a:cs typeface="Arial" pitchFamily="34" charset="0"/>
              </a:rPr>
              <a:t>Origin: 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Posterior surface of the ulna and the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interosseous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membrane. </a:t>
            </a:r>
          </a:p>
          <a:p>
            <a:pPr fontAlgn="ctr"/>
            <a:r>
              <a:rPr lang="en-US" sz="2000" b="1" dirty="0" smtClean="0">
                <a:solidFill>
                  <a:srgbClr val="7A065C"/>
                </a:solidFill>
                <a:latin typeface="Arial" pitchFamily="34" charset="0"/>
                <a:cs typeface="Arial" pitchFamily="34" charset="0"/>
              </a:rPr>
              <a:t>Insertion: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 The extensor expansion of the index finger. </a:t>
            </a:r>
          </a:p>
          <a:p>
            <a:r>
              <a:rPr lang="en-US" sz="2000" b="1" dirty="0" err="1" smtClean="0">
                <a:solidFill>
                  <a:srgbClr val="7A065C"/>
                </a:solidFill>
                <a:latin typeface="Arial" pitchFamily="34" charset="0"/>
                <a:cs typeface="Arial" pitchFamily="34" charset="0"/>
              </a:rPr>
              <a:t>Innervation</a:t>
            </a:r>
            <a:r>
              <a:rPr lang="en-US" sz="2000" b="1" dirty="0" smtClean="0">
                <a:solidFill>
                  <a:srgbClr val="7A065C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 Supplied by the posterior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interosseous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nerve, a branch of the radial nerve. 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fontAlgn="ctr"/>
            <a:r>
              <a:rPr lang="en-US" sz="2000" b="1" dirty="0" smtClean="0">
                <a:solidFill>
                  <a:srgbClr val="7A065C"/>
                </a:solidFill>
                <a:latin typeface="Arial" pitchFamily="34" charset="0"/>
                <a:cs typeface="Arial" pitchFamily="34" charset="0"/>
              </a:rPr>
              <a:t>Action-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Primary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Action: Extends the index finger at the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metacarpophalangeal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proximal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interphalangeal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and distal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interphalangeal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joints. 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Secondary Action: Assists in wrist extension. 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4" name="Picture 6" descr="extensor indici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943600" y="2133600"/>
            <a:ext cx="1639888" cy="3797300"/>
          </a:xfr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solidFill>
                  <a:srgbClr val="00B0F0"/>
                </a:solidFill>
                <a:latin typeface="Arial Rounded MT Bold" pitchFamily="34" charset="0"/>
              </a:rPr>
              <a:t>Extensor </a:t>
            </a:r>
            <a:r>
              <a:rPr lang="en-US" sz="4000" b="1" dirty="0" err="1" smtClean="0">
                <a:solidFill>
                  <a:srgbClr val="00B0F0"/>
                </a:solidFill>
                <a:latin typeface="Arial Rounded MT Bold" pitchFamily="34" charset="0"/>
              </a:rPr>
              <a:t>Indicis</a:t>
            </a:r>
            <a:endParaRPr lang="en-US" sz="4000" dirty="0"/>
          </a:p>
        </p:txBody>
      </p:sp>
      <p:pic>
        <p:nvPicPr>
          <p:cNvPr id="5122" name="Picture 2" descr="D:\Dr PRAVEEN  ANATOMY COMPLETE\PRAVEENS ANATOMY WORLD 3.3.2024\PRAVEENS ANATOMY WORLD 22.7.2025\1. ATLAS\2. GROSS ANATOMY\1. UPPER LIMB\7. Forearm\11. Extensor-Indicis_-pk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219200"/>
            <a:ext cx="2349695" cy="4972050"/>
          </a:xfrm>
          <a:prstGeom prst="rect">
            <a:avLst/>
          </a:prstGeom>
          <a:noFill/>
        </p:spPr>
      </p:pic>
      <p:pic>
        <p:nvPicPr>
          <p:cNvPr id="5123" name="Picture 3" descr="D:\Dr PRAVEEN  ANATOMY COMPLETE\PRAVEENS ANATOMY WORLD 3.3.2024\PRAVEENS ANATOMY WORLD 22.7.2025\1. ATLAS\2. GROSS ANATOMY\1. UPPER LIMB\7. Forearm\12. extensor-indicis-pkk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9337" y="1905000"/>
            <a:ext cx="4494177" cy="41147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09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b="1" dirty="0" smtClean="0">
                <a:solidFill>
                  <a:srgbClr val="C00000"/>
                </a:solidFill>
              </a:rPr>
              <a:t>Blood Vessels</a:t>
            </a:r>
            <a:endParaRPr lang="en-US" b="1" dirty="0" smtClean="0">
              <a:solidFill>
                <a:srgbClr val="C00000"/>
              </a:solidFill>
            </a:endParaRPr>
          </a:p>
        </p:txBody>
      </p:sp>
      <p:sp>
        <p:nvSpPr>
          <p:cNvPr id="55299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Radial artery</a:t>
            </a:r>
          </a:p>
          <a:p>
            <a:pPr lvl="1" eaLnBrk="1" hangingPunct="1"/>
            <a:r>
              <a:rPr lang="en-US" sz="2400" dirty="0" smtClean="0"/>
              <a:t>Originates at radial head, emerges from </a:t>
            </a:r>
            <a:r>
              <a:rPr lang="en-US" sz="2400" dirty="0" err="1" smtClean="0"/>
              <a:t>antecubital</a:t>
            </a:r>
            <a:r>
              <a:rPr lang="en-US" sz="2400" dirty="0" smtClean="0"/>
              <a:t> </a:t>
            </a:r>
            <a:r>
              <a:rPr lang="en-US" sz="2400" dirty="0" err="1" smtClean="0"/>
              <a:t>fossa</a:t>
            </a:r>
            <a:r>
              <a:rPr lang="en-US" sz="2400" dirty="0" smtClean="0"/>
              <a:t> between </a:t>
            </a:r>
            <a:r>
              <a:rPr lang="en-US" sz="2400" dirty="0" err="1" smtClean="0"/>
              <a:t>brachioradialis</a:t>
            </a:r>
            <a:r>
              <a:rPr lang="en-US" sz="2400" dirty="0" smtClean="0"/>
              <a:t> and </a:t>
            </a:r>
            <a:r>
              <a:rPr lang="en-US" sz="2400" dirty="0" err="1" smtClean="0"/>
              <a:t>pronator</a:t>
            </a:r>
            <a:r>
              <a:rPr lang="en-US" sz="2400" dirty="0" smtClean="0"/>
              <a:t> </a:t>
            </a:r>
            <a:r>
              <a:rPr lang="en-US" sz="2400" dirty="0" err="1" smtClean="0"/>
              <a:t>teres</a:t>
            </a:r>
            <a:r>
              <a:rPr lang="en-US" sz="2400" dirty="0" smtClean="0"/>
              <a:t> muscles</a:t>
            </a:r>
          </a:p>
          <a:p>
            <a:pPr lvl="1" eaLnBrk="1" hangingPunct="1"/>
            <a:r>
              <a:rPr lang="en-US" sz="2400" dirty="0" smtClean="0"/>
              <a:t>Continues laterally along forearm deep to </a:t>
            </a:r>
            <a:r>
              <a:rPr lang="en-US" sz="2400" dirty="0" err="1" smtClean="0"/>
              <a:t>brachioradialis</a:t>
            </a:r>
            <a:r>
              <a:rPr lang="en-US" sz="2400" dirty="0" smtClean="0"/>
              <a:t> muscle</a:t>
            </a:r>
          </a:p>
        </p:txBody>
      </p:sp>
      <p:pic>
        <p:nvPicPr>
          <p:cNvPr id="55300" name="Picture 7" descr="radial and ulnar arteri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05400" y="1653518"/>
            <a:ext cx="2971800" cy="49227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8382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Blood Vessels</a:t>
            </a:r>
            <a:endParaRPr lang="en-US" dirty="0" smtClean="0"/>
          </a:p>
        </p:txBody>
      </p:sp>
      <p:sp>
        <p:nvSpPr>
          <p:cNvPr id="56323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US" sz="2800" smtClean="0"/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smtClean="0"/>
              <a:t>Ulnar artery</a:t>
            </a:r>
          </a:p>
          <a:p>
            <a:pPr lvl="1" eaLnBrk="1" hangingPunct="1"/>
            <a:r>
              <a:rPr lang="en-US" sz="2400" smtClean="0"/>
              <a:t>Originates at radial head, continues medially down forearm</a:t>
            </a:r>
          </a:p>
        </p:txBody>
      </p:sp>
      <p:pic>
        <p:nvPicPr>
          <p:cNvPr id="56324" name="Picture 6" descr="ulnar arte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676400"/>
            <a:ext cx="30353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3"/>
          <p:cNvSpPr txBox="1">
            <a:spLocks noChangeArrowheads="1"/>
          </p:cNvSpPr>
          <p:nvPr/>
        </p:nvSpPr>
        <p:spPr bwMode="auto">
          <a:xfrm flipH="1">
            <a:off x="9144000" y="1066800"/>
            <a:ext cx="22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2133600" y="1447800"/>
            <a:ext cx="3124200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Aconeus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Brachioradialis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ECRL </a:t>
            </a:r>
          </a:p>
          <a:p>
            <a:pPr>
              <a:spcBef>
                <a:spcPct val="50000"/>
              </a:spcBef>
            </a:pPr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0" y="0"/>
            <a:ext cx="9144000" cy="1114425"/>
            <a:chOff x="0" y="0"/>
            <a:chExt cx="5760" cy="702"/>
          </a:xfrm>
        </p:grpSpPr>
        <p:sp>
          <p:nvSpPr>
            <p:cNvPr id="6152" name="Text Box 8"/>
            <p:cNvSpPr txBox="1">
              <a:spLocks noChangeArrowheads="1"/>
            </p:cNvSpPr>
            <p:nvPr/>
          </p:nvSpPr>
          <p:spPr bwMode="auto">
            <a:xfrm>
              <a:off x="0" y="0"/>
              <a:ext cx="5760" cy="702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CC3300">
                    <a:gamma/>
                    <a:shade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280000"/>
                </a:lnSpc>
                <a:spcBef>
                  <a:spcPct val="50000"/>
                </a:spcBef>
              </a:pPr>
              <a:endParaRPr lang="en-US" i="1" u="sng">
                <a:solidFill>
                  <a:schemeClr val="bg1"/>
                </a:solidFill>
              </a:endParaRPr>
            </a:p>
          </p:txBody>
        </p:sp>
        <p:sp>
          <p:nvSpPr>
            <p:cNvPr id="6153" name="Text Box 9"/>
            <p:cNvSpPr txBox="1">
              <a:spLocks noChangeArrowheads="1"/>
            </p:cNvSpPr>
            <p:nvPr/>
          </p:nvSpPr>
          <p:spPr bwMode="auto">
            <a:xfrm>
              <a:off x="480" y="96"/>
              <a:ext cx="4848" cy="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en-US" sz="2200" i="1">
                  <a:solidFill>
                    <a:schemeClr val="bg1"/>
                  </a:solidFill>
                  <a:effectLst>
                    <a:outerShdw blurRad="38100" dist="38100" dir="2700000" algn="tl">
                      <a:srgbClr val="808080"/>
                    </a:outerShdw>
                  </a:effectLst>
                </a:rPr>
                <a:t>EXTENSOR COMPARTMENT : NERVE SUPPLY</a:t>
              </a:r>
              <a:endParaRPr lang="en-US"/>
            </a:p>
          </p:txBody>
        </p:sp>
      </p:grp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5334000" y="1981200"/>
            <a:ext cx="5105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</a:rPr>
              <a:t>Radial nerve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5181600" y="4419600"/>
            <a:ext cx="3962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</a:rPr>
              <a:t>Posterior </a:t>
            </a:r>
            <a:r>
              <a:rPr lang="en-US" sz="2800" b="1" dirty="0" err="1">
                <a:solidFill>
                  <a:srgbClr val="FF0000"/>
                </a:solidFill>
              </a:rPr>
              <a:t>interosseous</a:t>
            </a:r>
            <a:r>
              <a:rPr lang="en-US" sz="2800" b="1" dirty="0">
                <a:solidFill>
                  <a:srgbClr val="FF0000"/>
                </a:solidFill>
              </a:rPr>
              <a:t> nerve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1143000" y="1371600"/>
            <a:ext cx="3124200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ECRB</a:t>
            </a:r>
          </a:p>
          <a:p>
            <a:pPr>
              <a:spcBef>
                <a:spcPct val="50000"/>
              </a:spcBef>
            </a:pPr>
            <a:r>
              <a:rPr lang="en-US" sz="2400" b="1" dirty="0"/>
              <a:t>ED</a:t>
            </a:r>
          </a:p>
          <a:p>
            <a:pPr>
              <a:spcBef>
                <a:spcPct val="50000"/>
              </a:spcBef>
            </a:pPr>
            <a:r>
              <a:rPr lang="en-US" sz="2400" b="1" dirty="0"/>
              <a:t>EDM</a:t>
            </a:r>
          </a:p>
          <a:p>
            <a:pPr>
              <a:spcBef>
                <a:spcPct val="50000"/>
              </a:spcBef>
            </a:pPr>
            <a:r>
              <a:rPr lang="en-US" sz="2400" b="1" dirty="0"/>
              <a:t>ECU</a:t>
            </a:r>
          </a:p>
          <a:p>
            <a:pPr>
              <a:spcBef>
                <a:spcPct val="50000"/>
              </a:spcBef>
            </a:pPr>
            <a:r>
              <a:rPr lang="en-US" sz="2400" b="1" dirty="0"/>
              <a:t>S</a:t>
            </a:r>
          </a:p>
          <a:p>
            <a:pPr>
              <a:spcBef>
                <a:spcPct val="50000"/>
              </a:spcBef>
            </a:pPr>
            <a:r>
              <a:rPr lang="en-US" sz="2400" b="1" dirty="0"/>
              <a:t>APL</a:t>
            </a:r>
          </a:p>
          <a:p>
            <a:pPr>
              <a:spcBef>
                <a:spcPct val="50000"/>
              </a:spcBef>
            </a:pPr>
            <a:r>
              <a:rPr lang="en-US" sz="2400" b="1" dirty="0"/>
              <a:t>EPB</a:t>
            </a:r>
          </a:p>
          <a:p>
            <a:pPr>
              <a:spcBef>
                <a:spcPct val="50000"/>
              </a:spcBef>
            </a:pPr>
            <a:r>
              <a:rPr lang="en-US" sz="2400" b="1" dirty="0"/>
              <a:t>EPL</a:t>
            </a:r>
          </a:p>
          <a:p>
            <a:pPr>
              <a:spcBef>
                <a:spcPct val="50000"/>
              </a:spcBef>
            </a:pPr>
            <a:r>
              <a:rPr lang="en-US" sz="2400" b="1" dirty="0"/>
              <a:t>EI</a:t>
            </a:r>
          </a:p>
          <a:p>
            <a:pPr>
              <a:spcBef>
                <a:spcPct val="50000"/>
              </a:spcBef>
            </a:pPr>
            <a:endParaRPr lang="en-US" sz="4000" b="1" dirty="0"/>
          </a:p>
        </p:txBody>
      </p:sp>
      <p:sp>
        <p:nvSpPr>
          <p:cNvPr id="6157" name="AutoShape 13"/>
          <p:cNvSpPr>
            <a:spLocks/>
          </p:cNvSpPr>
          <p:nvPr/>
        </p:nvSpPr>
        <p:spPr bwMode="auto">
          <a:xfrm>
            <a:off x="4572000" y="1219200"/>
            <a:ext cx="304800" cy="1981200"/>
          </a:xfrm>
          <a:prstGeom prst="rightBrace">
            <a:avLst>
              <a:gd name="adj1" fmla="val 54167"/>
              <a:gd name="adj2" fmla="val 50000"/>
            </a:avLst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158" name="AutoShape 14"/>
          <p:cNvSpPr>
            <a:spLocks/>
          </p:cNvSpPr>
          <p:nvPr/>
        </p:nvSpPr>
        <p:spPr bwMode="auto">
          <a:xfrm>
            <a:off x="4572000" y="3581400"/>
            <a:ext cx="457200" cy="2819400"/>
          </a:xfrm>
          <a:prstGeom prst="rightBrace">
            <a:avLst>
              <a:gd name="adj1" fmla="val 51389"/>
              <a:gd name="adj2" fmla="val 50000"/>
            </a:avLst>
          </a:prstGeom>
          <a:noFill/>
          <a:ln w="9525">
            <a:solidFill>
              <a:srgbClr val="FFCC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US" sz="4400" b="1" dirty="0" smtClean="0">
                <a:solidFill>
                  <a:srgbClr val="387B05"/>
                </a:solidFill>
              </a:rPr>
              <a:t>APPLIED ANATOMY </a:t>
            </a:r>
            <a:endParaRPr lang="en-US" sz="4400" b="1" dirty="0" smtClean="0">
              <a:solidFill>
                <a:srgbClr val="387B05"/>
              </a:solidFill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Carrying angle</a:t>
            </a:r>
          </a:p>
          <a:p>
            <a:pPr lvl="1" eaLnBrk="1" hangingPunct="1"/>
            <a:r>
              <a:rPr lang="en-US" dirty="0" err="1" smtClean="0"/>
              <a:t>Cubitus</a:t>
            </a:r>
            <a:r>
              <a:rPr lang="en-US" dirty="0" smtClean="0"/>
              <a:t> </a:t>
            </a:r>
            <a:r>
              <a:rPr lang="en-US" dirty="0" err="1" smtClean="0"/>
              <a:t>valgus</a:t>
            </a:r>
            <a:r>
              <a:rPr lang="en-US" dirty="0" smtClean="0"/>
              <a:t> (carrying angle)</a:t>
            </a:r>
          </a:p>
          <a:p>
            <a:pPr lvl="1" eaLnBrk="1" hangingPunct="1"/>
            <a:r>
              <a:rPr lang="en-US" dirty="0" err="1" smtClean="0"/>
              <a:t>Cubitus</a:t>
            </a:r>
            <a:r>
              <a:rPr lang="en-US" dirty="0" smtClean="0"/>
              <a:t> </a:t>
            </a:r>
            <a:r>
              <a:rPr lang="en-US" dirty="0" err="1" smtClean="0"/>
              <a:t>varus</a:t>
            </a:r>
            <a:r>
              <a:rPr lang="en-US" dirty="0" smtClean="0"/>
              <a:t> (gunstock deformity)</a:t>
            </a:r>
          </a:p>
          <a:p>
            <a:pPr eaLnBrk="1" hangingPunct="1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85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3600" b="1" dirty="0" smtClean="0">
                <a:solidFill>
                  <a:srgbClr val="7A2206"/>
                </a:solidFill>
              </a:rPr>
              <a:t>Carrying Angle/</a:t>
            </a:r>
            <a:r>
              <a:rPr lang="en-US" sz="3600" b="1" dirty="0" err="1" smtClean="0">
                <a:solidFill>
                  <a:srgbClr val="7A2206"/>
                </a:solidFill>
              </a:rPr>
              <a:t>Cubitus</a:t>
            </a:r>
            <a:r>
              <a:rPr lang="en-US" sz="3600" b="1" dirty="0" smtClean="0">
                <a:solidFill>
                  <a:srgbClr val="7A2206"/>
                </a:solidFill>
              </a:rPr>
              <a:t> </a:t>
            </a:r>
            <a:r>
              <a:rPr lang="en-US" sz="3600" b="1" dirty="0" err="1" smtClean="0">
                <a:solidFill>
                  <a:srgbClr val="7A2206"/>
                </a:solidFill>
              </a:rPr>
              <a:t>Valgus</a:t>
            </a:r>
            <a:endParaRPr lang="en-US" sz="3600" b="1" dirty="0" smtClean="0">
              <a:solidFill>
                <a:srgbClr val="7A2206"/>
              </a:solidFill>
            </a:endParaRPr>
          </a:p>
        </p:txBody>
      </p:sp>
      <p:sp>
        <p:nvSpPr>
          <p:cNvPr id="80899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Formed by long axis of humerus and midline of forearm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Male norms – 11-14 degrees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Female norms – 13-16 degrees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Larger angles are considered abnormal</a:t>
            </a:r>
          </a:p>
        </p:txBody>
      </p:sp>
      <p:pic>
        <p:nvPicPr>
          <p:cNvPr id="80900" name="Picture 6" descr="cubitus valg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35575" y="1981200"/>
            <a:ext cx="2633663" cy="411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09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4000" b="1" dirty="0" smtClean="0">
                <a:solidFill>
                  <a:srgbClr val="BE323F"/>
                </a:solidFill>
              </a:rPr>
              <a:t>Gunstock Deformity/</a:t>
            </a:r>
            <a:r>
              <a:rPr lang="en-US" sz="4000" b="1" dirty="0" err="1" smtClean="0">
                <a:solidFill>
                  <a:srgbClr val="BE323F"/>
                </a:solidFill>
              </a:rPr>
              <a:t>Cubitus</a:t>
            </a:r>
            <a:r>
              <a:rPr lang="en-US" sz="4000" b="1" dirty="0" smtClean="0">
                <a:solidFill>
                  <a:srgbClr val="BE323F"/>
                </a:solidFill>
              </a:rPr>
              <a:t> </a:t>
            </a:r>
            <a:r>
              <a:rPr lang="en-US" sz="4000" b="1" dirty="0" err="1" smtClean="0">
                <a:solidFill>
                  <a:srgbClr val="BE323F"/>
                </a:solidFill>
              </a:rPr>
              <a:t>Varus</a:t>
            </a:r>
            <a:endParaRPr lang="en-US" sz="4000" b="1" dirty="0" smtClean="0">
              <a:solidFill>
                <a:srgbClr val="BE323F"/>
              </a:solidFill>
            </a:endParaRPr>
          </a:p>
        </p:txBody>
      </p:sp>
      <p:sp>
        <p:nvSpPr>
          <p:cNvPr id="81923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US" sz="2800" smtClean="0"/>
          </a:p>
          <a:p>
            <a:pPr eaLnBrk="1" hangingPunct="1">
              <a:buFontTx/>
              <a:buNone/>
            </a:pPr>
            <a:endParaRPr lang="en-US" sz="2800" smtClean="0"/>
          </a:p>
          <a:p>
            <a:pPr eaLnBrk="1" hangingPunct="1"/>
            <a:r>
              <a:rPr lang="en-US" sz="2800" smtClean="0"/>
              <a:t>Usually develops secondary to condylar humerus fracture</a:t>
            </a:r>
          </a:p>
        </p:txBody>
      </p:sp>
      <p:pic>
        <p:nvPicPr>
          <p:cNvPr id="81924" name="Picture 5" descr="cubitus var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00600" y="1981200"/>
            <a:ext cx="3048000" cy="411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BE323F"/>
                </a:solidFill>
                <a:latin typeface="Algerian" pitchFamily="82" charset="0"/>
              </a:rPr>
              <a:t>WRIST  DROP</a:t>
            </a:r>
            <a:endParaRPr lang="en-US" sz="4000" b="1" dirty="0">
              <a:solidFill>
                <a:srgbClr val="BE323F"/>
              </a:solidFill>
              <a:latin typeface="Algerian" pitchFamily="8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smtClean="0">
                <a:latin typeface="Arial" pitchFamily="34" charset="0"/>
                <a:cs typeface="Arial" pitchFamily="34" charset="0"/>
              </a:rPr>
              <a:t>Radial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nerve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palsy - A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condition where the wrist and fingers cannot be actively extended, causing the hand to hang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flaccidly.</a:t>
            </a:r>
          </a:p>
          <a:p>
            <a:pPr algn="just"/>
            <a:r>
              <a:rPr lang="en-US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Symptoms</a:t>
            </a:r>
          </a:p>
          <a:p>
            <a:pPr algn="just" fontAlgn="ctr"/>
            <a:r>
              <a:rPr lang="en-US" dirty="0" smtClean="0">
                <a:latin typeface="Arial" pitchFamily="34" charset="0"/>
                <a:cs typeface="Arial" pitchFamily="34" charset="0"/>
              </a:rPr>
              <a:t>Difficulty or inability to extend the wrist upward </a:t>
            </a:r>
          </a:p>
          <a:p>
            <a:pPr algn="just" fontAlgn="ctr"/>
            <a:r>
              <a:rPr lang="en-US" dirty="0" smtClean="0">
                <a:latin typeface="Arial" pitchFamily="34" charset="0"/>
                <a:cs typeface="Arial" pitchFamily="34" charset="0"/>
              </a:rPr>
              <a:t>Weakness or paralysis of the hand, wrist, and finger extensors </a:t>
            </a:r>
          </a:p>
          <a:p>
            <a:pPr algn="just" fontAlgn="ctr"/>
            <a:r>
              <a:rPr lang="en-US" dirty="0" smtClean="0">
                <a:latin typeface="Arial" pitchFamily="34" charset="0"/>
                <a:cs typeface="Arial" pitchFamily="34" charset="0"/>
              </a:rPr>
              <a:t>The hand appears to drop or hang in a flexed position </a:t>
            </a:r>
          </a:p>
          <a:p>
            <a:pPr algn="just" fontAlgn="ctr"/>
            <a:r>
              <a:rPr lang="en-US" dirty="0" smtClean="0">
                <a:latin typeface="Arial" pitchFamily="34" charset="0"/>
                <a:cs typeface="Arial" pitchFamily="34" charset="0"/>
              </a:rPr>
              <a:t>Weakness of the extensors in the fingers and thumb </a:t>
            </a:r>
          </a:p>
          <a:p>
            <a:pPr algn="just"/>
            <a:r>
              <a:rPr lang="en-US" dirty="0" smtClean="0">
                <a:latin typeface="Arial" pitchFamily="34" charset="0"/>
                <a:cs typeface="Arial" pitchFamily="34" charset="0"/>
              </a:rPr>
              <a:t>Potential for numbness on the back of the hand, along the radial side </a:t>
            </a:r>
          </a:p>
          <a:p>
            <a:pPr algn="just"/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913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00B0F0"/>
                </a:solidFill>
                <a:latin typeface="Arial Rounded MT Bold" pitchFamily="34" charset="0"/>
              </a:rPr>
              <a:t>WRIST  DROP</a:t>
            </a:r>
            <a:endParaRPr lang="en-US" b="1" dirty="0">
              <a:solidFill>
                <a:srgbClr val="00B0F0"/>
              </a:solidFill>
              <a:latin typeface="Arial Rounded MT Bold" pitchFamily="34" charset="0"/>
            </a:endParaRPr>
          </a:p>
        </p:txBody>
      </p:sp>
      <p:pic>
        <p:nvPicPr>
          <p:cNvPr id="6147" name="Picture 3" descr="D:\Dr PRAVEEN  ANATOMY COMPLETE\PRAVEENS ANATOMY WORLD 3.3.2024\PRAVEENS ANATOMY WORLD 22.7.2025\1. ATLAS\2. GROSS ANATOMY\1. UPPER LIMB\7. Forearm\wrist-drop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719" y="2613818"/>
            <a:ext cx="3748881" cy="3748881"/>
          </a:xfrm>
          <a:prstGeom prst="rect">
            <a:avLst/>
          </a:prstGeom>
          <a:noFill/>
        </p:spPr>
      </p:pic>
      <p:pic>
        <p:nvPicPr>
          <p:cNvPr id="6148" name="Picture 4" descr="D:\Dr PRAVEEN  ANATOMY COMPLETE\PRAVEENS ANATOMY WORLD 3.3.2024\PRAVEENS ANATOMY WORLD 22.7.2025\1. ATLAS\2. GROSS ANATOMY\1. UPPER LIMB\7. Forearm\wrist-drop2.jpg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2209800"/>
            <a:ext cx="2819400" cy="43542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Dr PRAVEEN  ANATOMY COMPLETE\PRAVEENS ANATOMY WORLD 3.3.2024\PRAVEENS ANATOMY WORLD 22.7.2025\1. ATLAS\2. GROSS ANATOMY\1. UPPER LIMB\7. Forearm\3. Muscles-in-the-Superficial-Layer FOREARM -PK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4636" y="533401"/>
            <a:ext cx="5287164" cy="61790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51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  <a:latin typeface="Arial Rounded MT Bold" pitchFamily="34" charset="0"/>
              </a:rPr>
              <a:t>HAMMER  THUMB  DEFORMITY</a:t>
            </a:r>
            <a:endParaRPr lang="en-US" sz="3600" b="1" dirty="0">
              <a:solidFill>
                <a:srgbClr val="0070C0"/>
              </a:solidFill>
              <a:latin typeface="Arial Rounded MT Bold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allet Thumb Deformity- 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is a condition where the end of the thumb droops because the extensor tendon that straightens it has been torn. 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rgbClr val="FF66FF"/>
                </a:solidFill>
                <a:latin typeface="Arial" pitchFamily="34" charset="0"/>
                <a:cs typeface="Arial" pitchFamily="34" charset="0"/>
              </a:rPr>
              <a:t>EPL- Extensor </a:t>
            </a:r>
            <a:r>
              <a:rPr lang="en-US" b="1" dirty="0" err="1" smtClean="0">
                <a:solidFill>
                  <a:srgbClr val="FF66FF"/>
                </a:solidFill>
                <a:latin typeface="Arial" pitchFamily="34" charset="0"/>
                <a:cs typeface="Arial" pitchFamily="34" charset="0"/>
              </a:rPr>
              <a:t>Pollicis</a:t>
            </a:r>
            <a:r>
              <a:rPr lang="en-US" b="1" dirty="0" smtClean="0">
                <a:solidFill>
                  <a:srgbClr val="FF66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FF66FF"/>
                </a:solidFill>
                <a:latin typeface="Arial" pitchFamily="34" charset="0"/>
                <a:cs typeface="Arial" pitchFamily="34" charset="0"/>
              </a:rPr>
              <a:t>Longus</a:t>
            </a:r>
            <a:r>
              <a:rPr lang="en-US" b="1" dirty="0" smtClean="0">
                <a:solidFill>
                  <a:srgbClr val="FF66FF"/>
                </a:solidFill>
                <a:latin typeface="Arial" pitchFamily="34" charset="0"/>
                <a:cs typeface="Arial" pitchFamily="34" charset="0"/>
              </a:rPr>
              <a:t> tendon</a:t>
            </a:r>
            <a:endParaRPr lang="en-US" b="1" dirty="0">
              <a:solidFill>
                <a:srgbClr val="FF66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D:\Dr PRAVEEN  ANATOMY COMPLETE\PRAVEENS ANATOMY WORLD 3.3.2024\PRAVEENS ANATOMY WORLD 22.7.2025\1. ATLAS\2. GROSS ANATOMY\1. UPPER LIMB\7. Forearm\screen shot 2012-01-31 at 8.34.53 pm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7775" y="1994694"/>
            <a:ext cx="321945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Users\DELL\Desktop\Slideshare Downloades -PKK\Thank you notes\shutterstock_1329200630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144000" cy="58824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-Anatomy-Back-of-forearm-18-6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4799"/>
            <a:ext cx="9144000" cy="655777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r PRAVEEN  ANATOMY COMPLETE\PRAVEENS ANATOMY WORLD 3.3.2024\PRAVEENS ANATOMY WORLD 22.7.2025\1. ATLAS\2. GROSS ANATOMY\1. UPPER LIMB\7. Forearm\4. forearm-muscles-deeper-layer-PK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9144000" cy="670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0" y="1524000"/>
            <a:ext cx="40386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. 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Aconeus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2.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Brachioaradialis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-(BR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3. Extensor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carpi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radialis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longus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			(ECRL)</a:t>
            </a:r>
          </a:p>
          <a:p>
            <a:pPr>
              <a:spcBef>
                <a:spcPct val="50000"/>
              </a:spcBef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4. Extensor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carpi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radialis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brevis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			(ECRB)</a:t>
            </a:r>
          </a:p>
          <a:p>
            <a:pPr>
              <a:spcBef>
                <a:spcPct val="50000"/>
              </a:spcBef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5. Extensor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digitorum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-(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ED)</a:t>
            </a:r>
          </a:p>
          <a:p>
            <a:pPr>
              <a:spcBef>
                <a:spcPct val="50000"/>
              </a:spcBef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6. Extensor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digiti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minimi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--(EDM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7.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Rxtensor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carpi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ulnaris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--(ECU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8.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Supinator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			</a:t>
            </a:r>
          </a:p>
          <a:p>
            <a:pPr>
              <a:spcBef>
                <a:spcPct val="50000"/>
              </a:spcBef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9. Abductor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pollicis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longus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--(APL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) </a:t>
            </a:r>
          </a:p>
          <a:p>
            <a:pPr>
              <a:spcBef>
                <a:spcPct val="50000"/>
              </a:spcBef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10. Extensor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pollicis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brevis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-(EPB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11. Extensor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pollicis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longus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--(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EPL)</a:t>
            </a:r>
          </a:p>
          <a:p>
            <a:pPr>
              <a:spcBef>
                <a:spcPct val="50000"/>
              </a:spcBef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12 Extensor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indicis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--(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EI)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0" y="0"/>
            <a:ext cx="9144000" cy="1114425"/>
            <a:chOff x="0" y="0"/>
            <a:chExt cx="5760" cy="702"/>
          </a:xfrm>
        </p:grpSpPr>
        <p:sp>
          <p:nvSpPr>
            <p:cNvPr id="13316" name="Text Box 4"/>
            <p:cNvSpPr txBox="1">
              <a:spLocks noChangeArrowheads="1"/>
            </p:cNvSpPr>
            <p:nvPr/>
          </p:nvSpPr>
          <p:spPr bwMode="auto">
            <a:xfrm>
              <a:off x="0" y="0"/>
              <a:ext cx="5760" cy="702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CC3300">
                    <a:gamma/>
                    <a:shade val="0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280000"/>
                </a:lnSpc>
                <a:spcBef>
                  <a:spcPct val="50000"/>
                </a:spcBef>
              </a:pPr>
              <a:endParaRPr lang="en-US" i="1" u="sng">
                <a:solidFill>
                  <a:schemeClr val="bg1"/>
                </a:solidFill>
              </a:endParaRPr>
            </a:p>
          </p:txBody>
        </p:sp>
        <p:sp>
          <p:nvSpPr>
            <p:cNvPr id="13317" name="Text Box 5"/>
            <p:cNvSpPr txBox="1">
              <a:spLocks noChangeArrowheads="1"/>
            </p:cNvSpPr>
            <p:nvPr/>
          </p:nvSpPr>
          <p:spPr bwMode="auto">
            <a:xfrm>
              <a:off x="480" y="96"/>
              <a:ext cx="4848" cy="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lang="en-US" sz="2400" b="1" dirty="0">
                  <a:solidFill>
                    <a:schemeClr val="bg1"/>
                  </a:solidFill>
                </a:rPr>
                <a:t>EXTENSOR COMPARTMENT : BACK OF FOREARM</a:t>
              </a:r>
              <a:endParaRPr lang="en-US" sz="2000" b="1" dirty="0"/>
            </a:p>
          </p:txBody>
        </p:sp>
      </p:grpSp>
      <p:pic>
        <p:nvPicPr>
          <p:cNvPr id="13321" name="Picture 9" descr="A:\extensor retinaculum.jpg"/>
          <p:cNvPicPr>
            <a:picLocks noChangeAspect="1" noChangeArrowheads="1"/>
          </p:cNvPicPr>
          <p:nvPr/>
        </p:nvPicPr>
        <p:blipFill>
          <a:blip r:embed="rId2" cstate="print">
            <a:lum bright="6000" contrast="-18000"/>
          </a:blip>
          <a:srcRect l="1334" t="8955" r="14642"/>
          <a:stretch>
            <a:fillRect/>
          </a:stretch>
        </p:blipFill>
        <p:spPr bwMode="auto">
          <a:xfrm>
            <a:off x="4002088" y="1181100"/>
            <a:ext cx="4875212" cy="5505450"/>
          </a:xfrm>
          <a:prstGeom prst="rect">
            <a:avLst/>
          </a:prstGeom>
          <a:noFill/>
          <a:ln w="38100">
            <a:solidFill>
              <a:srgbClr val="CC33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00B0F0"/>
                </a:solidFill>
                <a:latin typeface="Arial Rounded MT Bold" pitchFamily="34" charset="0"/>
              </a:rPr>
              <a:t>Lateral  Muscles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Brachioradialis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Extensor carpi radialis longus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Extensor carpi radialis brevis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09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b="1" dirty="0" smtClean="0">
                <a:solidFill>
                  <a:srgbClr val="BE323F"/>
                </a:solidFill>
                <a:latin typeface="Arial Rounded MT Bold" pitchFamily="34" charset="0"/>
              </a:rPr>
              <a:t>1. </a:t>
            </a:r>
            <a:r>
              <a:rPr lang="en-US" b="1" dirty="0" err="1" smtClean="0">
                <a:solidFill>
                  <a:srgbClr val="BE323F"/>
                </a:solidFill>
                <a:latin typeface="Arial Rounded MT Bold" pitchFamily="34" charset="0"/>
              </a:rPr>
              <a:t>Brachioradialis</a:t>
            </a:r>
            <a:endParaRPr lang="en-US" b="1" dirty="0" smtClean="0">
              <a:solidFill>
                <a:srgbClr val="BE323F"/>
              </a:solidFill>
              <a:latin typeface="Arial Rounded MT Bold" pitchFamily="34" charset="0"/>
            </a:endParaRPr>
          </a:p>
        </p:txBody>
      </p:sp>
      <p:sp>
        <p:nvSpPr>
          <p:cNvPr id="37891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47800"/>
            <a:ext cx="3810000" cy="5029200"/>
          </a:xfrm>
        </p:spPr>
        <p:txBody>
          <a:bodyPr>
            <a:normAutofit lnSpcReduction="10000"/>
          </a:bodyPr>
          <a:lstStyle/>
          <a:p>
            <a:pPr lvl="1" eaLnBrk="1" hangingPunct="1">
              <a:lnSpc>
                <a:spcPct val="12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Origin: lateral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supracondylar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ridge of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humerus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Insertion: lateral aspect of radial styloid process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Innervation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radial nerve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Action: elbow flexion, especially w/ forearm in neutral position</a:t>
            </a:r>
          </a:p>
        </p:txBody>
      </p:sp>
      <p:pic>
        <p:nvPicPr>
          <p:cNvPr id="37892" name="Picture 6" descr="brachioradiali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91200" y="1447800"/>
            <a:ext cx="2667000" cy="464574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150</TotalTime>
  <Words>584</Words>
  <Application>Microsoft Office PowerPoint</Application>
  <PresentationFormat>On-screen Show (4:3)</PresentationFormat>
  <Paragraphs>164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Flow</vt:lpstr>
      <vt:lpstr>GROSS  ANATOMY  back  of  forearm</vt:lpstr>
      <vt:lpstr>Slide 2</vt:lpstr>
      <vt:lpstr>Slide 3</vt:lpstr>
      <vt:lpstr>Slide 4</vt:lpstr>
      <vt:lpstr>Slide 5</vt:lpstr>
      <vt:lpstr>Slide 6</vt:lpstr>
      <vt:lpstr>Slide 7</vt:lpstr>
      <vt:lpstr>Lateral  Muscles</vt:lpstr>
      <vt:lpstr>1. Brachioradialis</vt:lpstr>
      <vt:lpstr>2. Extensor Carpi Radialis Longus</vt:lpstr>
      <vt:lpstr>Slide 11</vt:lpstr>
      <vt:lpstr>3. Extensor Carpi Radialis Longus</vt:lpstr>
      <vt:lpstr>4. Extensor Carpi Radialis Brevis</vt:lpstr>
      <vt:lpstr>Medial Muscles</vt:lpstr>
      <vt:lpstr>5. Extensor Digitorum</vt:lpstr>
      <vt:lpstr>Extensor Digitorum</vt:lpstr>
      <vt:lpstr>6. Extensor Carpi Ulnaris</vt:lpstr>
      <vt:lpstr>Extensor Carpi Ulnaris</vt:lpstr>
      <vt:lpstr>7. Extensor Digiti Minimi</vt:lpstr>
      <vt:lpstr>Extensor Digiti Minimi</vt:lpstr>
      <vt:lpstr>“Outcropping” Muscles</vt:lpstr>
      <vt:lpstr>8. Abductor Pollicis Longus</vt:lpstr>
      <vt:lpstr>Abductor Pollicis Longus</vt:lpstr>
      <vt:lpstr>9. Extensor Pollicis Longus/Brevis</vt:lpstr>
      <vt:lpstr>Extensor Pollicis Longus</vt:lpstr>
      <vt:lpstr>10. Extensor Pollicis Brevis</vt:lpstr>
      <vt:lpstr>“Accessory” Muscles</vt:lpstr>
      <vt:lpstr>11. Supinator</vt:lpstr>
      <vt:lpstr>12. Anconeus</vt:lpstr>
      <vt:lpstr>13. Extensor Indicis</vt:lpstr>
      <vt:lpstr>Extensor Indicis</vt:lpstr>
      <vt:lpstr>Blood Vessels</vt:lpstr>
      <vt:lpstr>Blood Vessels</vt:lpstr>
      <vt:lpstr>Slide 34</vt:lpstr>
      <vt:lpstr>APPLIED ANATOMY </vt:lpstr>
      <vt:lpstr>Carrying Angle/Cubitus Valgus</vt:lpstr>
      <vt:lpstr>Gunstock Deformity/Cubitus Varus</vt:lpstr>
      <vt:lpstr>WRIST  DROP</vt:lpstr>
      <vt:lpstr>WRIST  DROP</vt:lpstr>
      <vt:lpstr>HAMMER  THUMB  DEFORMITY</vt:lpstr>
      <vt:lpstr>Slide 41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53</cp:revision>
  <dcterms:created xsi:type="dcterms:W3CDTF">2006-08-16T00:00:00Z</dcterms:created>
  <dcterms:modified xsi:type="dcterms:W3CDTF">2025-11-20T07:11:44Z</dcterms:modified>
</cp:coreProperties>
</file>