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9"/>
  </p:notesMasterIdLst>
  <p:sldIdLst>
    <p:sldId id="264" r:id="rId2"/>
    <p:sldId id="275" r:id="rId3"/>
    <p:sldId id="276" r:id="rId4"/>
    <p:sldId id="303" r:id="rId5"/>
    <p:sldId id="278" r:id="rId6"/>
    <p:sldId id="279" r:id="rId7"/>
    <p:sldId id="304" r:id="rId8"/>
    <p:sldId id="280" r:id="rId9"/>
    <p:sldId id="281" r:id="rId10"/>
    <p:sldId id="282" r:id="rId11"/>
    <p:sldId id="260" r:id="rId12"/>
    <p:sldId id="257" r:id="rId13"/>
    <p:sldId id="283" r:id="rId14"/>
    <p:sldId id="284" r:id="rId15"/>
    <p:sldId id="285" r:id="rId16"/>
    <p:sldId id="286" r:id="rId17"/>
    <p:sldId id="305" r:id="rId18"/>
    <p:sldId id="287" r:id="rId19"/>
    <p:sldId id="263" r:id="rId20"/>
    <p:sldId id="258" r:id="rId21"/>
    <p:sldId id="288" r:id="rId22"/>
    <p:sldId id="290" r:id="rId23"/>
    <p:sldId id="289" r:id="rId24"/>
    <p:sldId id="291" r:id="rId25"/>
    <p:sldId id="292" r:id="rId26"/>
    <p:sldId id="293" r:id="rId27"/>
    <p:sldId id="294" r:id="rId28"/>
    <p:sldId id="295" r:id="rId29"/>
    <p:sldId id="296" r:id="rId30"/>
    <p:sldId id="306" r:id="rId31"/>
    <p:sldId id="297" r:id="rId32"/>
    <p:sldId id="298" r:id="rId33"/>
    <p:sldId id="299" r:id="rId34"/>
    <p:sldId id="300" r:id="rId35"/>
    <p:sldId id="301" r:id="rId36"/>
    <p:sldId id="302" r:id="rId37"/>
    <p:sldId id="26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0F9208"/>
    <a:srgbClr val="A50021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E4274-FF56-45B4-9C65-741D191E487E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25A20-53CC-47E1-A0F1-FDE59CFA0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08-Nov-25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pectoralis+muscles&amp;oq=nerve+to+rhomboides++applied+anatomy&amp;gs_lcrp=EgZjaHJvbWUyBggAEEUYOTIJCAEQIRgKGKABMgkIAhAhGAoYoAHSAQoxODc2NGowajE1qAIIsAIB8QUtB5YvmPUSEA&amp;sourceid=chrome&amp;ie=UTF-8&amp;mstk=AUtExfBS4_rrYa8WJP3Q1bUeTYtKP-dE6hbTvd2tRp5yvPxU_MFqo8WLCjui7GiC0Ueafmi30HDO2t8I1IRQnZDKLqybvvqPmHw5vIFqZ55zTMvWuA8skAP-4fxkWSVc6RjYdJZIt5yxdim4mEcs_t7594AF9lfzwERpcpqKt0QQkjr_PG0&amp;csui=3&amp;ved=2ahUKEwjRx_mlmeKQAxWETmwGHdZFHZUQgK4QegQIBhAD" TargetMode="External"/><Relationship Id="rId2" Type="http://schemas.openxmlformats.org/officeDocument/2006/relationships/hyperlink" Target="https://www.google.com/search?q=Rhomboid+pain%2Fsyndrome&amp;oq=nerve+to+rhomboides++applied+anatomy&amp;gs_lcrp=EgZjaHJvbWUyBggAEEUYOTIJCAEQIRgKGKABMgkIAhAhGAoYoAHSAQoxODc2NGowajE1qAIIsAIB8QUtB5YvmPUSEA&amp;sourceid=chrome&amp;ie=UTF-8&amp;mstk=AUtExfBS4_rrYa8WJP3Q1bUeTYtKP-dE6hbTvd2tRp5yvPxU_MFqo8WLCjui7GiC0Ueafmi30HDO2t8I1IRQnZDKLqybvvqPmHw5vIFqZ55zTMvWuA8skAP-4fxkWSVc6RjYdJZIt5yxdim4mEcs_t7594AF9lfzwERpcpqKt0QQkjr_PG0&amp;csui=3&amp;ved=2ahUKEwjRx_mlmeKQAxWETmwGHdZFHZUQgK4QegQIBhA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q=Eden%E2%80%93Lange+procedure&amp;oq=nerve+to+rhomboides++applied+anatomy&amp;gs_lcrp=EgZjaHJvbWUyBggAEEUYOTIJCAEQIRgKGKABMgkIAhAhGAoYoAHSAQoxODc2NGowajE1qAIIsAIB8QUtB5YvmPUSEA&amp;sourceid=chrome&amp;ie=UTF-8&amp;mstk=AUtExfBS4_rrYa8WJP3Q1bUeTYtKP-dE6hbTvd2tRp5yvPxU_MFqo8WLCjui7GiC0Ueafmi30HDO2t8I1IRQnZDKLqybvvqPmHw5vIFqZ55zTMvWuA8skAP-4fxkWSVc6RjYdJZIt5yxdim4mEcs_t7594AF9lfzwERpcpqKt0QQkjr_PG0&amp;csui=3&amp;ved=2ahUKEwjRx_mlmeKQAxWETmwGHdZFHZUQgK4QegQIBhAK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MUSCLES  OF  BACK </a:t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lgerian" pitchFamily="82" charset="0"/>
              </a:rPr>
              <a:t>(GROSS ANATOMY)</a:t>
            </a:r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endParaRPr lang="en-IN" sz="22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pic>
        <p:nvPicPr>
          <p:cNvPr id="8" name="Picture 2" descr="C:\Users\DELL_2\Desktop\Muscles of back\anatomy-of-back-muscle-muscles-of-the-lower-back-diagram-human-anatomy-diagra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209800"/>
            <a:ext cx="3521075" cy="4201418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4800599"/>
            <a:ext cx="4495800" cy="1554325"/>
          </a:xfrm>
        </p:spPr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MBBS, MS, BCME, BCBR</a:t>
            </a:r>
          </a:p>
          <a:p>
            <a:pPr>
              <a:buFont typeface="Monotype Sorts" pitchFamily="2" charset="2"/>
              <a:buNone/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Professor  Anatomy</a:t>
            </a:r>
          </a:p>
          <a:p>
            <a:pPr algn="just">
              <a:buFont typeface="Monotype Sorts" pitchFamily="2" charset="2"/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 txBox="1">
            <a:spLocks noGrp="1"/>
          </p:cNvSpPr>
          <p:nvPr>
            <p:ph type="title"/>
          </p:nvPr>
        </p:nvSpPr>
        <p:spPr>
          <a:xfrm>
            <a:off x="685800" y="123964"/>
            <a:ext cx="6858000" cy="86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r>
              <a:rPr lang="en-US" sz="3600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Muscle</a:t>
            </a:r>
            <a:endParaRPr sz="3600" dirty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9"/>
          <p:cNvSpPr txBox="1">
            <a:spLocks noGrp="1"/>
          </p:cNvSpPr>
          <p:nvPr>
            <p:ph idx="1"/>
          </p:nvPr>
        </p:nvSpPr>
        <p:spPr>
          <a:xfrm>
            <a:off x="186086" y="884583"/>
            <a:ext cx="5464310" cy="5546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Actions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Steadies scapula and performs following action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Upper fibers</a:t>
            </a:r>
            <a:endParaRPr dirty="0"/>
          </a:p>
          <a:p>
            <a:pPr marL="11430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-Along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scapulae – elevation of scapula (shrugging of shoulder)</a:t>
            </a:r>
            <a:endParaRPr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Middle fibers </a:t>
            </a:r>
            <a:endParaRPr dirty="0"/>
          </a:p>
          <a:p>
            <a:pPr marL="11430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-Along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rhomboid major and minor – retraction of scapula</a:t>
            </a:r>
            <a:endParaRPr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fibers: </a:t>
            </a:r>
            <a:endParaRPr dirty="0"/>
          </a:p>
          <a:p>
            <a:pPr marL="114300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-Along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serratus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anterior – rotates scapula in overhead abduction of arm</a:t>
            </a:r>
            <a:endParaRPr baseline="30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9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LL_2\Desktop\Muscles of back\anatomy-of-back-muscle-1000-ideas-about-back-muscles-on-pinterest-bar-method-musc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90800" y="-61771"/>
            <a:ext cx="3276600" cy="6932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_2\Desktop\Muscles of back\anatomy-of-back-muscle-muscles-of-the-lower-back-diagram-human-anatomy-diagra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19200" y="130759"/>
            <a:ext cx="5638799" cy="6725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"/>
          <p:cNvSpPr txBox="1"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251" name="Google Shape;251;p20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252" name="Google Shape;252;p20" descr="Diagram, schematic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905000" y="379704"/>
            <a:ext cx="4267200" cy="73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"/>
          <p:cNvSpPr txBox="1">
            <a:spLocks noGrp="1"/>
          </p:cNvSpPr>
          <p:nvPr>
            <p:ph type="title"/>
          </p:nvPr>
        </p:nvSpPr>
        <p:spPr>
          <a:xfrm>
            <a:off x="1066800" y="231153"/>
            <a:ext cx="5638800" cy="44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200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3200" dirty="0" err="1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3200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1"/>
          <p:cNvSpPr txBox="1">
            <a:spLocks noGrp="1"/>
          </p:cNvSpPr>
          <p:nvPr>
            <p:ph idx="1"/>
          </p:nvPr>
        </p:nvSpPr>
        <p:spPr>
          <a:xfrm>
            <a:off x="226117" y="838200"/>
            <a:ext cx="5031684" cy="586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Widest Muscle of Body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Wide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thin sheet-like muscle covers wide area of back (</a:t>
            </a:r>
            <a:r>
              <a:rPr lang="en-US" sz="1900" b="1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latissimi</a:t>
            </a:r>
            <a:r>
              <a:rPr lang="en-US" sz="19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wide, </a:t>
            </a:r>
            <a:r>
              <a:rPr lang="en-US" sz="1900" b="1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sz="19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back, in Latin)</a:t>
            </a:r>
            <a:endParaRPr sz="1900" b="1"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 fan-shaped muscle connects </a:t>
            </a:r>
            <a:r>
              <a:rPr lang="en-US" sz="19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humerus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trunk</a:t>
            </a:r>
            <a:endParaRPr sz="1900" b="1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19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 sz="1900" b="1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Originates from</a:t>
            </a:r>
            <a:endParaRPr sz="1900" b="1"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Spines of lower six thoracic vertebrae (deep to origin of </a:t>
            </a:r>
            <a:r>
              <a:rPr lang="en-US" sz="19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900" b="1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Thoracolumbar</a:t>
            </a: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fascia</a:t>
            </a:r>
            <a:endParaRPr sz="1900" b="1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Outer lip of iliac crest</a:t>
            </a:r>
            <a:endParaRPr sz="1900" b="1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four ribs</a:t>
            </a:r>
            <a:endParaRPr sz="1900" b="1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Inferior angle of scapula</a:t>
            </a:r>
            <a:endParaRPr sz="1900" b="1" dirty="0"/>
          </a:p>
        </p:txBody>
      </p:sp>
      <p:sp>
        <p:nvSpPr>
          <p:cNvPr id="260" name="Google Shape;260;p21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21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638800" y="0"/>
            <a:ext cx="327908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"/>
          <p:cNvSpPr txBox="1">
            <a:spLocks noGrp="1"/>
          </p:cNvSpPr>
          <p:nvPr>
            <p:ph type="title"/>
          </p:nvPr>
        </p:nvSpPr>
        <p:spPr>
          <a:xfrm>
            <a:off x="1524000" y="231153"/>
            <a:ext cx="4626862" cy="44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i="1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3600" i="1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i="1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endParaRPr sz="3600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"/>
          <p:cNvSpPr txBox="1">
            <a:spLocks noGrp="1"/>
          </p:cNvSpPr>
          <p:nvPr>
            <p:ph idx="1"/>
          </p:nvPr>
        </p:nvSpPr>
        <p:spPr>
          <a:xfrm>
            <a:off x="290721" y="974036"/>
            <a:ext cx="4509879" cy="5202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800"/>
              <a:buNone/>
            </a:pPr>
            <a:r>
              <a:rPr lang="en-US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Direction of fibers</a:t>
            </a:r>
            <a:endParaRPr b="1" dirty="0">
              <a:solidFill>
                <a:srgbClr val="6600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Fibers ascend upward and laterally (lowest fibers almost vertical and uppermost fibers are nearly horizontal)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Fibers turn around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inferolateral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border of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teres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major muscle – form posterior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axillary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fold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2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22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257800" y="914400"/>
            <a:ext cx="366008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3"/>
          <p:cNvSpPr txBox="1">
            <a:spLocks noGrp="1"/>
          </p:cNvSpPr>
          <p:nvPr>
            <p:ph type="title"/>
          </p:nvPr>
        </p:nvSpPr>
        <p:spPr>
          <a:xfrm>
            <a:off x="152400" y="171354"/>
            <a:ext cx="6553200" cy="44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dirty="0" err="1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3600" dirty="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smtClean="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endParaRPr sz="3600" dirty="0">
              <a:solidFill>
                <a:srgbClr val="00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3"/>
          <p:cNvSpPr txBox="1">
            <a:spLocks noGrp="1"/>
          </p:cNvSpPr>
          <p:nvPr>
            <p:ph idx="1"/>
          </p:nvPr>
        </p:nvSpPr>
        <p:spPr>
          <a:xfrm>
            <a:off x="231086" y="1033670"/>
            <a:ext cx="4794486" cy="514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Insertion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 inserts in </a:t>
            </a:r>
            <a:r>
              <a:rPr lang="en-US" i="1" dirty="0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floor of </a:t>
            </a:r>
            <a:r>
              <a:rPr lang="en-US" i="1" dirty="0" err="1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bicipital</a:t>
            </a:r>
            <a:r>
              <a:rPr lang="en-US" i="1" dirty="0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 groove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intertubercular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Lowest fibers insert – higher levels and higher fibers insert in lower levels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 dirty="0" err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Thoracodorsal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nerve (nerve –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(C6–C8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</a:t>
            </a:r>
            <a:r>
              <a:rPr lang="en-US" b="1" dirty="0" smtClean="0">
                <a:solidFill>
                  <a:srgbClr val="A50021"/>
                </a:solidFill>
                <a:latin typeface="Arial"/>
                <a:cs typeface="Arial"/>
                <a:sym typeface="Arial"/>
              </a:rPr>
              <a:t>Middle </a:t>
            </a:r>
            <a:r>
              <a:rPr lang="en-US" b="1" dirty="0" err="1" smtClean="0">
                <a:solidFill>
                  <a:srgbClr val="A50021"/>
                </a:solidFill>
                <a:latin typeface="Arial"/>
                <a:cs typeface="Arial"/>
                <a:sym typeface="Arial"/>
              </a:rPr>
              <a:t>Subscapular</a:t>
            </a:r>
            <a:r>
              <a:rPr lang="en-US" b="1" dirty="0" smtClean="0">
                <a:solidFill>
                  <a:srgbClr val="A50021"/>
                </a:solidFill>
                <a:latin typeface="Arial"/>
                <a:cs typeface="Arial"/>
                <a:sym typeface="Arial"/>
              </a:rPr>
              <a:t> Nerve)</a:t>
            </a:r>
            <a:endParaRPr b="1" dirty="0">
              <a:solidFill>
                <a:srgbClr val="A5002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Branch of posterior cord of brachial plexus</a:t>
            </a:r>
            <a:endParaRPr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3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23" descr="Diagram, schematic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085206" y="765079"/>
            <a:ext cx="4058794" cy="6092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CCFF"/>
                </a:solidFill>
              </a:rPr>
              <a:t>LATTISSIMUS DORSI</a:t>
            </a:r>
            <a:endParaRPr lang="en-US" dirty="0">
              <a:solidFill>
                <a:srgbClr val="00CCFF"/>
              </a:solidFill>
            </a:endParaRPr>
          </a:p>
        </p:txBody>
      </p:sp>
      <p:pic>
        <p:nvPicPr>
          <p:cNvPr id="3074" name="Picture 2" descr="D:\Dr PRAVEEN  ANATOMY COMPLETE\PRAVEENS ANATOMY WORLD 3.3.2024\PRAVEENS ANATOMY WORLD 22.7.2025\1. ATLAS\2. GROSS ANATOMY\1. UPPER LIMB\The Back\iStock-155244530-1024x836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6906856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304800" y="171354"/>
            <a:ext cx="5257800" cy="44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200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3200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"/>
          <p:cNvSpPr txBox="1">
            <a:spLocks noGrp="1"/>
          </p:cNvSpPr>
          <p:nvPr>
            <p:ph idx="1"/>
          </p:nvPr>
        </p:nvSpPr>
        <p:spPr>
          <a:xfrm>
            <a:off x="208722" y="805070"/>
            <a:ext cx="4816800" cy="53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Actions</a:t>
            </a:r>
            <a:endParaRPr sz="20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Helps – swimming, rowing, climbing, and pulling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Movements require adduction, extension, and medial rotation of shoulder</a:t>
            </a:r>
            <a:endParaRPr sz="20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Violent expiration: coughing and sneezing</a:t>
            </a:r>
            <a:endParaRPr sz="20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Climbing on rope: this action, humeral attachment (proximal attachment of the muscle) – fixed and trunk moves upward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Pectoralis major muscle also helps – climbing</a:t>
            </a:r>
            <a:endParaRPr/>
          </a:p>
        </p:txBody>
      </p:sp>
      <p:sp>
        <p:nvSpPr>
          <p:cNvPr id="286" name="Google Shape;286;p24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24" descr="Diagram, schematic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025572" y="263430"/>
            <a:ext cx="4058794" cy="6092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_2\Desktop\Muscles of back\muscle-recovery-anatomy-alleviating-atrophy-the-introduction-overcoming-stroke-500x50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14400" y="472282"/>
            <a:ext cx="6172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457200" y="37134"/>
            <a:ext cx="5143501" cy="950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28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SURFACE</a:t>
            </a:r>
            <a:r>
              <a:rPr lang="en-US" sz="32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LANDMARKS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idx="1"/>
          </p:nvPr>
        </p:nvSpPr>
        <p:spPr>
          <a:xfrm>
            <a:off x="131695" y="887831"/>
            <a:ext cx="4364105" cy="581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1800"/>
              <a:buChar char="•"/>
            </a:pPr>
            <a:r>
              <a:rPr lang="en-US" sz="1800" b="1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Eighth rib</a:t>
            </a:r>
            <a:endParaRPr b="1" dirty="0">
              <a:solidFill>
                <a:srgbClr val="0F9208"/>
              </a:solidFill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Lies just below inferior angle of scapula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A0000"/>
              </a:buClr>
              <a:buSzPts val="1800"/>
              <a:buChar char="•"/>
            </a:pPr>
            <a:r>
              <a:rPr lang="en-US" sz="1800" b="1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Iliac crest</a:t>
            </a:r>
            <a:endParaRPr b="1" dirty="0">
              <a:solidFill>
                <a:srgbClr val="0F9208"/>
              </a:solidFill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Curved bony crest of hipbone that lies below waist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A0000"/>
              </a:buClr>
              <a:buSzPts val="1800"/>
              <a:buChar char="•"/>
            </a:pPr>
            <a:r>
              <a:rPr lang="en-US" sz="1800" b="1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Anterior superior iliac spine</a:t>
            </a:r>
            <a:endParaRPr b="1" dirty="0">
              <a:solidFill>
                <a:srgbClr val="0F9208"/>
              </a:solidFill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 end of iliac crest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A0000"/>
              </a:buClr>
              <a:buSzPts val="1800"/>
              <a:buChar char="•"/>
            </a:pPr>
            <a:r>
              <a:rPr lang="en-US" sz="1800" b="1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Posterior superior iliac spine</a:t>
            </a:r>
            <a:endParaRPr b="1" dirty="0">
              <a:solidFill>
                <a:srgbClr val="0F9208"/>
              </a:solidFill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end of iliac crest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be felt in shallow dimple above buttock, about 5 cm from median plane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7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876800" y="457200"/>
            <a:ext cx="4192126" cy="6240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DELL_2\Desktop\Muscles of back\anatomy-of-back-muscle-tag-lumbar-spine-muscle-anatomy-human-anatomy-diagram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6144" y="762001"/>
            <a:ext cx="7296256" cy="5999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pic>
        <p:nvPicPr>
          <p:cNvPr id="304" name="Google Shape;304;p26" descr="Diagram, schematic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534479" y="41987"/>
            <a:ext cx="4449536" cy="6679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8"/>
          <p:cNvSpPr txBox="1">
            <a:spLocks noGrp="1"/>
          </p:cNvSpPr>
          <p:nvPr>
            <p:ph type="title"/>
          </p:nvPr>
        </p:nvSpPr>
        <p:spPr>
          <a:xfrm>
            <a:off x="1600200" y="187739"/>
            <a:ext cx="5562599" cy="986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Clinical</a:t>
            </a:r>
            <a:r>
              <a:rPr lang="en-US" sz="3600" i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anatomy</a:t>
            </a:r>
            <a:endParaRPr dirty="0"/>
          </a:p>
        </p:txBody>
      </p:sp>
      <p:sp>
        <p:nvSpPr>
          <p:cNvPr id="318" name="Google Shape;318;p28"/>
          <p:cNvSpPr txBox="1">
            <a:spLocks noGrp="1"/>
          </p:cNvSpPr>
          <p:nvPr>
            <p:ph idx="1"/>
          </p:nvPr>
        </p:nvSpPr>
        <p:spPr>
          <a:xfrm>
            <a:off x="335447" y="1043610"/>
            <a:ext cx="7741753" cy="513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sz="24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400" b="1" dirty="0" err="1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Cardiomyoplasty</a:t>
            </a:r>
            <a:endParaRPr lang="en-US" sz="2400" b="1" dirty="0" smtClean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endParaRPr lang="en-US" sz="2400" b="1" dirty="0" smtClean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Patients 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low cardiac output but not suitable for heart transplant,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wrapped around the heart and this muscle is stimulated electrically using pacemaker along with </a:t>
            </a:r>
            <a:r>
              <a:rPr lang="en-US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heart</a:t>
            </a:r>
            <a:endParaRPr dirty="0"/>
          </a:p>
        </p:txBody>
      </p:sp>
      <p:sp>
        <p:nvSpPr>
          <p:cNvPr id="320" name="Google Shape;320;p28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>
            <a:spLocks noGrp="1"/>
          </p:cNvSpPr>
          <p:nvPr>
            <p:ph type="title"/>
          </p:nvPr>
        </p:nvSpPr>
        <p:spPr>
          <a:xfrm>
            <a:off x="1371600" y="187739"/>
            <a:ext cx="5410199" cy="986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Clinical</a:t>
            </a:r>
            <a:r>
              <a:rPr lang="en-US" sz="3600" i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anatomy</a:t>
            </a:r>
            <a:endParaRPr dirty="0"/>
          </a:p>
        </p:txBody>
      </p:sp>
      <p:sp>
        <p:nvSpPr>
          <p:cNvPr id="310" name="Google Shape;310;p27"/>
          <p:cNvSpPr txBox="1">
            <a:spLocks noGrp="1"/>
          </p:cNvSpPr>
          <p:nvPr>
            <p:ph idx="1"/>
          </p:nvPr>
        </p:nvSpPr>
        <p:spPr>
          <a:xfrm>
            <a:off x="1" y="990600"/>
            <a:ext cx="8458200" cy="58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0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000" b="1" dirty="0" err="1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Musculocutaneous</a:t>
            </a:r>
            <a:r>
              <a:rPr lang="en-US" sz="20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flap for breast reconstruction</a:t>
            </a:r>
            <a:endParaRPr sz="2000" b="1" dirty="0">
              <a:solidFill>
                <a:srgbClr val="A50021"/>
              </a:solidFill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of carcinoma of breast, breast reconstruction surgery – required after mastectomy (removal of breast)</a:t>
            </a:r>
            <a:endParaRPr sz="1800"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Musculocutaneous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flap of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thoracodorsal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nerve and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thoracodorsal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artery (branch of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subscapular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artery) and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venae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comitantes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may be used for breast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reconstruction</a:t>
            </a:r>
          </a:p>
          <a:p>
            <a:pPr marL="228600" lvl="0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sz="20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3. Injury to </a:t>
            </a:r>
            <a:r>
              <a:rPr lang="en-US" sz="2000" b="1" dirty="0" err="1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Thoracodorsal</a:t>
            </a:r>
            <a:r>
              <a:rPr lang="en-US" sz="2000" b="1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nerve</a:t>
            </a:r>
            <a:endParaRPr lang="en-US" sz="2000" b="1" dirty="0" smtClean="0">
              <a:solidFill>
                <a:srgbClr val="A50021"/>
              </a:solidFill>
            </a:endParaRPr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ts val="280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 occur during mastectomy as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axillary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tail reaches up to nerve</a:t>
            </a:r>
            <a:endParaRPr lang="en-US" sz="1800" dirty="0" smtClean="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ts val="280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 in paralysis of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 and inability – raise trunk during climbing</a:t>
            </a:r>
            <a:endParaRPr lang="en-US" sz="1800" dirty="0" smtClean="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ts val="2800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useful in breast reconstruction surgeries and for filling back defects</a:t>
            </a:r>
            <a:endParaRPr lang="en-US" sz="2000" i="1" baseline="30000" dirty="0" smtClean="0"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sz="1800" dirty="0"/>
          </a:p>
        </p:txBody>
      </p:sp>
      <p:sp>
        <p:nvSpPr>
          <p:cNvPr id="312" name="Google Shape;312;p27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"/>
          <p:cNvSpPr txBox="1">
            <a:spLocks noGrp="1"/>
          </p:cNvSpPr>
          <p:nvPr>
            <p:ph type="title"/>
          </p:nvPr>
        </p:nvSpPr>
        <p:spPr>
          <a:xfrm>
            <a:off x="713133" y="241094"/>
            <a:ext cx="7802218" cy="44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1004D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Deep </a:t>
            </a:r>
            <a:r>
              <a:rPr lang="en-US" sz="3200" b="1" dirty="0" smtClean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Muscles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"/>
          <p:cNvSpPr txBox="1">
            <a:spLocks noGrp="1"/>
          </p:cNvSpPr>
          <p:nvPr>
            <p:ph idx="1"/>
          </p:nvPr>
        </p:nvSpPr>
        <p:spPr>
          <a:xfrm>
            <a:off x="253448" y="1600199"/>
            <a:ext cx="4166152" cy="457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Deep posterior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axio-appendicular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muscles are</a:t>
            </a:r>
            <a:endParaRPr dirty="0"/>
          </a:p>
          <a:p>
            <a:pPr marL="6858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scapulae</a:t>
            </a:r>
            <a:endParaRPr dirty="0"/>
          </a:p>
          <a:p>
            <a:pPr marL="6858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 major</a:t>
            </a:r>
            <a:endParaRPr dirty="0"/>
          </a:p>
          <a:p>
            <a:pPr marL="6858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 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</a:t>
            </a:r>
            <a:endParaRPr dirty="0"/>
          </a:p>
        </p:txBody>
      </p:sp>
      <p:sp>
        <p:nvSpPr>
          <p:cNvPr id="336" name="Google Shape;336;p30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30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96752" y="993914"/>
            <a:ext cx="4054997" cy="536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 descr="D:\Dr PRAVEEN  ANATOMY COMPLETE\PRAVEENS ANATOMY WORLD 3.3.2024\PRAVEENS ANATOMY WORLD 22.7.2025\1. ATLAS\2. GROSS ANATOMY\1. UPPER LIMB\The Back\Superficial-Muscles-of-the-Back-857x1024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4691" y="990600"/>
            <a:ext cx="4469309" cy="5340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 txBox="1">
            <a:spLocks noGrp="1"/>
          </p:cNvSpPr>
          <p:nvPr>
            <p:ph type="title"/>
          </p:nvPr>
        </p:nvSpPr>
        <p:spPr>
          <a:xfrm>
            <a:off x="713133" y="241094"/>
            <a:ext cx="7802218" cy="39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1004D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Deep </a:t>
            </a:r>
            <a:r>
              <a:rPr lang="en-US" sz="3200" b="1" dirty="0" smtClean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 Muscles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1"/>
          <p:cNvSpPr txBox="1">
            <a:spLocks noGrp="1"/>
          </p:cNvSpPr>
          <p:nvPr>
            <p:ph idx="1"/>
          </p:nvPr>
        </p:nvSpPr>
        <p:spPr>
          <a:xfrm>
            <a:off x="231085" y="993914"/>
            <a:ext cx="4765667" cy="518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>
              <a:lnSpc>
                <a:spcPct val="110000"/>
              </a:lnSpc>
              <a:spcBef>
                <a:spcPts val="1000"/>
              </a:spcBef>
              <a:buClr>
                <a:srgbClr val="00C066"/>
              </a:buClr>
              <a:buSzPts val="2400"/>
              <a:buChar char="•"/>
            </a:pPr>
            <a:r>
              <a:rPr lang="en-US" sz="2400" b="1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400" b="1" dirty="0" err="1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sz="2400" b="1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Scapulae</a:t>
            </a:r>
            <a:endParaRPr lang="en-US" b="1" dirty="0" smtClean="0"/>
          </a:p>
          <a:p>
            <a:pPr marL="685800" lvl="1">
              <a:lnSpc>
                <a:spcPct val="110000"/>
              </a:lnSpc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Strap-like muscle situated – back of neck </a:t>
            </a:r>
            <a:endParaRPr lang="en-US" dirty="0" smtClean="0"/>
          </a:p>
          <a:p>
            <a:pPr marL="685800" lvl="1">
              <a:lnSpc>
                <a:spcPct val="110000"/>
              </a:lnSpc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Elevates the scapula, called </a:t>
            </a:r>
            <a:r>
              <a:rPr lang="en-US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scapulae</a:t>
            </a:r>
            <a:endParaRPr lang="en-US" dirty="0" smtClean="0"/>
          </a:p>
          <a:p>
            <a:pPr marL="228600" indent="-228600">
              <a:spcBef>
                <a:spcPts val="1000"/>
              </a:spcBef>
              <a:buClr>
                <a:srgbClr val="000000"/>
              </a:buClr>
              <a:buSzPts val="2400"/>
              <a:buFont typeface="Wingdings 2"/>
              <a:buChar char="•"/>
            </a:pPr>
            <a:r>
              <a:rPr lang="en-US" sz="2400" b="1" dirty="0" smtClean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 lang="en-US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Transverse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processes of </a:t>
            </a:r>
            <a:r>
              <a:rPr lang="en-US" dirty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C1–C2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vertebrae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tubercles of transverse processes of </a:t>
            </a:r>
            <a:r>
              <a:rPr lang="en-US" dirty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C3–C4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vertebrae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Direction of fibers</a:t>
            </a:r>
            <a:endParaRPr sz="2400" b="1" dirty="0">
              <a:solidFill>
                <a:srgbClr val="6600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Runs obliquely downward and laterally</a:t>
            </a:r>
            <a:endParaRPr dirty="0"/>
          </a:p>
        </p:txBody>
      </p:sp>
      <p:sp>
        <p:nvSpPr>
          <p:cNvPr id="345" name="Google Shape;345;p31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31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39602" y="1070113"/>
            <a:ext cx="4054997" cy="5362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2"/>
          <p:cNvSpPr txBox="1">
            <a:spLocks noGrp="1"/>
          </p:cNvSpPr>
          <p:nvPr>
            <p:ph type="title"/>
          </p:nvPr>
        </p:nvSpPr>
        <p:spPr>
          <a:xfrm>
            <a:off x="713133" y="241094"/>
            <a:ext cx="7135467" cy="39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1004D"/>
              </a:buClr>
              <a:buSzPts val="3200"/>
              <a:buFont typeface="Arial"/>
              <a:buNone/>
            </a:pPr>
            <a:r>
              <a:rPr lang="en-US" sz="3200" b="1" dirty="0" smtClean="0">
                <a:solidFill>
                  <a:srgbClr val="F1004D"/>
                </a:solidFill>
                <a:latin typeface="Arial"/>
                <a:ea typeface="Arial"/>
                <a:cs typeface="Arial"/>
                <a:sym typeface="Arial"/>
              </a:rPr>
              <a:t>LEVATOR SCAPULAE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2"/>
          <p:cNvSpPr txBox="1">
            <a:spLocks noGrp="1"/>
          </p:cNvSpPr>
          <p:nvPr>
            <p:ph idx="1"/>
          </p:nvPr>
        </p:nvSpPr>
        <p:spPr>
          <a:xfrm>
            <a:off x="252205" y="755375"/>
            <a:ext cx="8639590" cy="515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Insertion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Inserts on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Superior angle of scapula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surface of </a:t>
            </a:r>
            <a:r>
              <a:rPr lang="en-US" sz="2000" i="1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medial border of scapula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(between superior angle and root of the spine)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Innervations (nerve supply)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Innervated by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Dorsal scapular nerve (C5)</a:t>
            </a:r>
            <a:endParaRPr sz="20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Branches from C3 and C4 nerves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Action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Elevates and steadies scapula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4"/>
          <p:cNvSpPr txBox="1">
            <a:spLocks noGrp="1"/>
          </p:cNvSpPr>
          <p:nvPr>
            <p:ph type="title"/>
          </p:nvPr>
        </p:nvSpPr>
        <p:spPr>
          <a:xfrm>
            <a:off x="1219200" y="85572"/>
            <a:ext cx="6477000" cy="897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3200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3200" dirty="0" err="1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Rhomboideus</a:t>
            </a:r>
            <a:r>
              <a:rPr lang="en-US" sz="3200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Minor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4"/>
          <p:cNvSpPr txBox="1">
            <a:spLocks noGrp="1"/>
          </p:cNvSpPr>
          <p:nvPr>
            <p:ph type="body" idx="1"/>
          </p:nvPr>
        </p:nvSpPr>
        <p:spPr>
          <a:xfrm>
            <a:off x="216176" y="982716"/>
            <a:ext cx="4584424" cy="499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rhomboid-shape lies under cover of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 sz="2400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Originates from</a:t>
            </a:r>
            <a:endParaRPr sz="2400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Lowest part of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nuchae</a:t>
            </a:r>
            <a:endParaRPr sz="2000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Spine of C7 and T1 vertebrae</a:t>
            </a:r>
            <a:endParaRPr sz="2000"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Supraspinous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ligament intervening between C7 and T1 vertebrae</a:t>
            </a:r>
            <a:endParaRPr sz="20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Direction</a:t>
            </a:r>
            <a:endParaRPr sz="2400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 fibers run downward and laterally</a:t>
            </a:r>
            <a:endParaRPr sz="2400" dirty="0"/>
          </a:p>
        </p:txBody>
      </p:sp>
      <p:sp>
        <p:nvSpPr>
          <p:cNvPr id="370" name="Google Shape;370;p3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34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453952" y="1177768"/>
            <a:ext cx="3690048" cy="4879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5"/>
          <p:cNvSpPr txBox="1">
            <a:spLocks noGrp="1"/>
          </p:cNvSpPr>
          <p:nvPr>
            <p:ph type="title"/>
          </p:nvPr>
        </p:nvSpPr>
        <p:spPr>
          <a:xfrm>
            <a:off x="1066800" y="85572"/>
            <a:ext cx="6248400" cy="897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2800" dirty="0" err="1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Rhomboideus</a:t>
            </a:r>
            <a:r>
              <a:rPr lang="en-US" sz="2800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Minor</a:t>
            </a:r>
            <a:endParaRPr sz="2800" dirty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5"/>
          <p:cNvSpPr txBox="1">
            <a:spLocks noGrp="1"/>
          </p:cNvSpPr>
          <p:nvPr>
            <p:ph type="body" idx="1"/>
          </p:nvPr>
        </p:nvSpPr>
        <p:spPr>
          <a:xfrm>
            <a:off x="216176" y="1177769"/>
            <a:ext cx="5181192" cy="499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Insertion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Inserts on medial border of scapula on triangular area – root of spine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Dorsal scapular nerve (C5)</a:t>
            </a:r>
            <a:endParaRPr sz="24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Action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Retracts scapula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35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397368" y="1177768"/>
            <a:ext cx="3690048" cy="4879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"/>
          <p:cNvSpPr txBox="1">
            <a:spLocks noGrp="1"/>
          </p:cNvSpPr>
          <p:nvPr>
            <p:ph type="title"/>
          </p:nvPr>
        </p:nvSpPr>
        <p:spPr>
          <a:xfrm>
            <a:off x="1295400" y="270094"/>
            <a:ext cx="58674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200"/>
              <a:buFont typeface="Arial"/>
              <a:buNone/>
            </a:pPr>
            <a:r>
              <a:rPr lang="en-US" sz="3200" i="1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3200" dirty="0" err="1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Rhomboideus</a:t>
            </a:r>
            <a:r>
              <a:rPr lang="en-US" sz="3200" i="1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Major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6"/>
          <p:cNvSpPr txBox="1">
            <a:spLocks noGrp="1"/>
          </p:cNvSpPr>
          <p:nvPr>
            <p:ph type="body" idx="1"/>
          </p:nvPr>
        </p:nvSpPr>
        <p:spPr>
          <a:xfrm>
            <a:off x="275812" y="1093304"/>
            <a:ext cx="5121557" cy="526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Quadrilateral sheet of muscle lies deep – trapezius and inferior – rhomboid minor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Originates from spines of T1 – T5 vertebra and intervening supraspinous ligaments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Insertion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Inserts on posterior aspects of medial border of scapula below root of spine</a:t>
            </a:r>
            <a:endParaRPr/>
          </a:p>
        </p:txBody>
      </p:sp>
      <p:sp>
        <p:nvSpPr>
          <p:cNvPr id="388" name="Google Shape;388;p3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36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397368" y="1177768"/>
            <a:ext cx="3690048" cy="4879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 txBox="1">
            <a:spLocks noGrp="1"/>
          </p:cNvSpPr>
          <p:nvPr>
            <p:ph type="title"/>
          </p:nvPr>
        </p:nvSpPr>
        <p:spPr>
          <a:xfrm>
            <a:off x="381000" y="136525"/>
            <a:ext cx="5210644" cy="706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MUSCLES OF THE BACK</a:t>
            </a:r>
            <a:endParaRPr sz="3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2"/>
          <p:cNvSpPr txBox="1">
            <a:spLocks noGrp="1"/>
          </p:cNvSpPr>
          <p:nvPr>
            <p:ph idx="1"/>
          </p:nvPr>
        </p:nvSpPr>
        <p:spPr>
          <a:xfrm>
            <a:off x="231085" y="1182757"/>
            <a:ext cx="5307465" cy="4982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Posterior </a:t>
            </a:r>
            <a:r>
              <a:rPr lang="en-US" sz="2400" b="1" dirty="0" err="1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Axio-Appendicular</a:t>
            </a:r>
            <a:r>
              <a:rPr lang="en-US" sz="2400" b="1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muscles</a:t>
            </a:r>
            <a:endParaRPr sz="2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Connect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appendicular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skeleton of upper limb –axial skeleton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Grouped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as-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Superficial layer</a:t>
            </a:r>
            <a:endParaRPr dirty="0">
              <a:solidFill>
                <a:srgbClr val="FF33CC"/>
              </a:solidFill>
            </a:endParaRPr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Latissimus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dorsi</a:t>
            </a:r>
            <a:endParaRPr lang="en-US" dirty="0">
              <a:sym typeface="Arial"/>
            </a:endParaRP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2400"/>
              <a:buChar char="•"/>
            </a:pPr>
            <a:r>
              <a:rPr lang="en-US" sz="2400" dirty="0" smtClean="0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     Deep layer</a:t>
            </a:r>
            <a:endParaRPr lang="en-US" dirty="0" smtClean="0">
              <a:solidFill>
                <a:srgbClr val="FF33CC"/>
              </a:solidFill>
            </a:endParaRPr>
          </a:p>
          <a:p>
            <a:pPr marL="685800" lvl="1">
              <a:lnSpc>
                <a:spcPct val="120000"/>
              </a:lnSpc>
              <a:buClr>
                <a:srgbClr val="000000"/>
              </a:buClr>
              <a:buSzPts val="240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scapulae</a:t>
            </a:r>
            <a:endParaRPr lang="en-US" dirty="0" smtClean="0"/>
          </a:p>
          <a:p>
            <a:pPr marL="685800" lvl="1">
              <a:lnSpc>
                <a:spcPct val="120000"/>
              </a:lnSpc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 major</a:t>
            </a:r>
            <a:endParaRPr lang="en-US" dirty="0" smtClean="0"/>
          </a:p>
          <a:p>
            <a:pPr marL="685800" lvl="1">
              <a:lnSpc>
                <a:spcPct val="120000"/>
              </a:lnSpc>
              <a:buClr>
                <a:srgbClr val="000000"/>
              </a:buClr>
              <a:buSzPts val="2400"/>
              <a:buChar char="•"/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 minor</a:t>
            </a:r>
            <a:endParaRPr lang="en-US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2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12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538550" y="90384"/>
            <a:ext cx="3480965" cy="6631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r PRAVEEN  ANATOMY COMPLETE\PRAVEENS ANATOMY WORLD 3.3.2024\PRAVEENS ANATOMY WORLD 22.7.2025\1. ATLAS\2. GROSS ANATOMY\1. UPPER LIMB\The Back\Superficial-Muscles-of-the-Back-857x1024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7800" y="152400"/>
            <a:ext cx="5557800" cy="6640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7"/>
          <p:cNvSpPr txBox="1">
            <a:spLocks noGrp="1"/>
          </p:cNvSpPr>
          <p:nvPr>
            <p:ph type="title"/>
          </p:nvPr>
        </p:nvSpPr>
        <p:spPr>
          <a:xfrm>
            <a:off x="1371600" y="270094"/>
            <a:ext cx="58674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200"/>
              <a:buFont typeface="Arial"/>
              <a:buNone/>
            </a:pPr>
            <a:r>
              <a:rPr lang="en-US" sz="3200" dirty="0" err="1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Rhomboideus</a:t>
            </a:r>
            <a:r>
              <a:rPr lang="en-US" sz="3200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Major</a:t>
            </a:r>
            <a:endParaRPr sz="3200" dirty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7"/>
          <p:cNvSpPr txBox="1">
            <a:spLocks noGrp="1"/>
          </p:cNvSpPr>
          <p:nvPr>
            <p:ph type="body" idx="1"/>
          </p:nvPr>
        </p:nvSpPr>
        <p:spPr>
          <a:xfrm>
            <a:off x="253448" y="1177769"/>
            <a:ext cx="5143921" cy="499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Dorsal scapular nerve (C5)</a:t>
            </a:r>
            <a:endParaRPr sz="2400" i="1" baseline="3000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400"/>
              <a:buNone/>
            </a:pPr>
            <a:r>
              <a:rPr lang="en-US" sz="24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Actions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 minor and major, and middle fibers of trapezius retract scapula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Rhomboids steady scapula with help of serratus anterior muscle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37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397368" y="1177768"/>
            <a:ext cx="3690048" cy="4879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8"/>
          <p:cNvSpPr txBox="1">
            <a:spLocks noGrp="1"/>
          </p:cNvSpPr>
          <p:nvPr>
            <p:ph type="title"/>
          </p:nvPr>
        </p:nvSpPr>
        <p:spPr>
          <a:xfrm>
            <a:off x="514351" y="387626"/>
            <a:ext cx="8207237" cy="52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DORSAL SCAPULAR NERVE</a:t>
            </a:r>
            <a:b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(NERVE TO RHOMBOIDS)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8"/>
          <p:cNvSpPr txBox="1">
            <a:spLocks noGrp="1"/>
          </p:cNvSpPr>
          <p:nvPr>
            <p:ph type="body" idx="1"/>
          </p:nvPr>
        </p:nvSpPr>
        <p:spPr>
          <a:xfrm>
            <a:off x="313083" y="1295400"/>
            <a:ext cx="8617226" cy="556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Branch From Root of Brachial Plexus</a:t>
            </a:r>
          </a:p>
          <a:p>
            <a:pPr marL="2286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Dorsal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scapular nerve arises from ventral primary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ramus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C5 spinal nerve in neck </a:t>
            </a:r>
            <a:endParaRPr sz="2400" dirty="0"/>
          </a:p>
          <a:p>
            <a:pPr marL="22860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Enters in posterior triangle of neck between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scalenus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anterior and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scalenus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muscles (in neck)</a:t>
            </a:r>
            <a:endParaRPr sz="2400" dirty="0"/>
          </a:p>
          <a:p>
            <a:pPr marL="22860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Nerve passes laterally for short distance and pierces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scalenus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medius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muscle</a:t>
            </a:r>
            <a:endParaRPr sz="2400" dirty="0"/>
          </a:p>
          <a:p>
            <a:pPr marL="22860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Then, passes downward on the anterior surface of the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scapular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</a:t>
            </a:r>
            <a:endParaRPr sz="2400" dirty="0"/>
          </a:p>
        </p:txBody>
      </p:sp>
      <p:sp>
        <p:nvSpPr>
          <p:cNvPr id="406" name="Google Shape;406;p3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"/>
          <p:cNvSpPr txBox="1">
            <a:spLocks noGrp="1"/>
          </p:cNvSpPr>
          <p:nvPr>
            <p:ph type="title"/>
          </p:nvPr>
        </p:nvSpPr>
        <p:spPr>
          <a:xfrm>
            <a:off x="514351" y="387626"/>
            <a:ext cx="8207237" cy="52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DORSAL SCAPULAR NERVE</a:t>
            </a:r>
            <a:b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(NERVE TO RHOMBOIDS)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9"/>
          <p:cNvSpPr txBox="1">
            <a:spLocks noGrp="1"/>
          </p:cNvSpPr>
          <p:nvPr>
            <p:ph type="body" idx="1"/>
          </p:nvPr>
        </p:nvSpPr>
        <p:spPr>
          <a:xfrm>
            <a:off x="380173" y="1282149"/>
            <a:ext cx="8527773" cy="5188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Dorsal scapular nerve and deep branch of transverse cervical artery lie deep –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scapulae muscle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dirty="0">
              <a:solidFill>
                <a:srgbClr val="A50021"/>
              </a:solidFill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Dorsal scapular nerve </a:t>
            </a:r>
            <a:r>
              <a:rPr lang="en-US" dirty="0" smtClean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supplies-</a:t>
            </a:r>
            <a:endParaRPr i="1" baseline="30000" dirty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lvl="2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Levator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scapulae</a:t>
            </a:r>
            <a:endParaRPr dirty="0"/>
          </a:p>
          <a:p>
            <a:pPr marL="1143000" lvl="2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-Rhomboid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</a:t>
            </a:r>
            <a:endParaRPr dirty="0"/>
          </a:p>
          <a:p>
            <a:pPr marL="1143000" lvl="2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-Rhomboid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major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  <p:pic>
        <p:nvPicPr>
          <p:cNvPr id="429" name="Google Shape;429;p41" descr="Graphical user interface, text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" y="1131683"/>
            <a:ext cx="9143396" cy="4101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/>
          <a:lstStyle/>
          <a:p>
            <a:pPr algn="ctr"/>
            <a:r>
              <a:rPr lang="en-US" dirty="0" smtClean="0"/>
              <a:t>APPLIED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084136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2"/>
              </a:rPr>
              <a:t>1.Rhomboid pain/syndrome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 Pain or tightness between the shoulder blades can be caused by dysfunction or trigger points in the rhomboid muscles. The rhomboids can become stretched and overactive to compensate for tight </a:t>
            </a:r>
            <a:r>
              <a:rPr lang="en-US" sz="2200" dirty="0" err="1" smtClean="0">
                <a:latin typeface="Arial" pitchFamily="34" charset="0"/>
                <a:cs typeface="Arial" pitchFamily="34" charset="0"/>
                <a:hlinkClick r:id="rId3"/>
              </a:rPr>
              <a:t>pectoralis</a:t>
            </a:r>
            <a:r>
              <a:rPr lang="en-US" sz="2200" dirty="0" smtClean="0">
                <a:latin typeface="Arial" pitchFamily="34" charset="0"/>
                <a:cs typeface="Arial" pitchFamily="34" charset="0"/>
                <a:hlinkClick r:id="rId3"/>
              </a:rPr>
              <a:t> muscles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leading to pain and discomfort.</a:t>
            </a:r>
          </a:p>
          <a:p>
            <a:pPr algn="just">
              <a:lnSpc>
                <a:spcPct val="160000"/>
              </a:lnSpc>
              <a:buNone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2. Muscle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transfer procedures: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 In some cases, like the </a:t>
            </a:r>
            <a:r>
              <a:rPr lang="en-US" sz="2200" dirty="0" smtClean="0">
                <a:latin typeface="Arial" pitchFamily="34" charset="0"/>
                <a:cs typeface="Arial" pitchFamily="34" charset="0"/>
                <a:hlinkClick r:id="rId4"/>
              </a:rPr>
              <a:t>Eden–Lange procedure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the DSN's preservation is crucial when transferring the rhomboid and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levator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scapulae muscles. </a:t>
            </a:r>
          </a:p>
          <a:p>
            <a:pPr algn="just">
              <a:lnSpc>
                <a:spcPct val="160000"/>
              </a:lnSpc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latin typeface="Arial" pitchFamily="34" charset="0"/>
                <a:cs typeface="Arial" pitchFamily="34" charset="0"/>
              </a:rPr>
            </a:b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/>
          <a:lstStyle/>
          <a:p>
            <a:pPr algn="ctr"/>
            <a:r>
              <a:rPr lang="en-US" dirty="0" smtClean="0"/>
              <a:t>APPLIED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3</a:t>
            </a:r>
            <a:r>
              <a:rPr lang="en-US" b="1" dirty="0" smtClean="0">
                <a:solidFill>
                  <a:srgbClr val="0F9208"/>
                </a:solidFill>
              </a:rPr>
              <a:t>.  Hypertrophied </a:t>
            </a:r>
            <a:r>
              <a:rPr lang="en-US" b="1" dirty="0" smtClean="0">
                <a:solidFill>
                  <a:srgbClr val="0F9208"/>
                </a:solidFill>
              </a:rPr>
              <a:t>middle scalene muscle</a:t>
            </a:r>
            <a:r>
              <a:rPr lang="en-US" dirty="0" smtClean="0"/>
              <a:t>. DSN compression/entrapment neuropathy can present with a spectrum of clinical conditions:</a:t>
            </a:r>
          </a:p>
          <a:p>
            <a:pPr algn="just"/>
            <a:r>
              <a:rPr lang="en-US" dirty="0" smtClean="0"/>
              <a:t>Pain</a:t>
            </a:r>
          </a:p>
          <a:p>
            <a:pPr algn="just"/>
            <a:r>
              <a:rPr lang="en-US" dirty="0" smtClean="0"/>
              <a:t>Muscle spasms/tightness (involving the </a:t>
            </a:r>
            <a:r>
              <a:rPr lang="en-US" dirty="0" err="1" smtClean="0"/>
              <a:t>levator</a:t>
            </a:r>
            <a:r>
              <a:rPr lang="en-US" dirty="0" smtClean="0"/>
              <a:t> and/or rhomboids)</a:t>
            </a:r>
          </a:p>
          <a:p>
            <a:pPr algn="just"/>
            <a:r>
              <a:rPr lang="en-US" dirty="0" err="1" smtClean="0"/>
              <a:t>Midscapular</a:t>
            </a:r>
            <a:r>
              <a:rPr lang="en-US" dirty="0" smtClean="0"/>
              <a:t> </a:t>
            </a:r>
            <a:r>
              <a:rPr lang="en-US" dirty="0" err="1" smtClean="0"/>
              <a:t>dysesthesia</a:t>
            </a:r>
            <a:endParaRPr lang="en-US" dirty="0" smtClean="0"/>
          </a:p>
          <a:p>
            <a:pPr algn="just"/>
            <a:r>
              <a:rPr lang="en-US" dirty="0" smtClean="0"/>
              <a:t>In the chronic setting, scapular winging secondary to atrophic changes and muscle </a:t>
            </a:r>
            <a:r>
              <a:rPr lang="en-US" dirty="0" err="1" smtClean="0"/>
              <a:t>denervation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71563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0070C0"/>
                </a:solidFill>
              </a:rPr>
              <a:t>THANK  YOU</a:t>
            </a:r>
          </a:p>
        </p:txBody>
      </p:sp>
      <p:pic>
        <p:nvPicPr>
          <p:cNvPr id="51203" name="Picture 2" descr="C:\Users\DELL_2\Desktop\thx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7650" y="1428750"/>
            <a:ext cx="8539163" cy="533400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r PRAVEEN  ANATOMY COMPLETE\PRAVEENS ANATOMY WORLD 3.3.2024\PRAVEENS ANATOMY WORLD 22.7.2025\1. ATLAS\2. GROSS ANATOMY\1. UPPER LIMB\The Back\C0598489-Back_muscles,_illustr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3348" y="457200"/>
            <a:ext cx="5224652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201" name="Google Shape;201;p14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202" name="Google Shape;202;p14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15908" y="1"/>
            <a:ext cx="4118292" cy="784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304801" y="136526"/>
            <a:ext cx="4495800" cy="757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800" dirty="0" err="1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r>
              <a:rPr lang="en-US" sz="2800" i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Muscle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6"/>
          <p:cNvSpPr txBox="1">
            <a:spLocks noGrp="1"/>
          </p:cNvSpPr>
          <p:nvPr>
            <p:ph idx="1"/>
          </p:nvPr>
        </p:nvSpPr>
        <p:spPr>
          <a:xfrm>
            <a:off x="201268" y="894523"/>
            <a:ext cx="4294532" cy="5282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800"/>
              <a:buNone/>
            </a:pPr>
            <a:r>
              <a:rPr lang="en-US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 pitchFamily="49" charset="0"/>
              <a:buChar char="o"/>
            </a:pPr>
            <a:r>
              <a:rPr lang="en-US" sz="28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Superior </a:t>
            </a:r>
            <a:r>
              <a:rPr lang="en-US" sz="2800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nuchal</a:t>
            </a: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line (medial one-third)</a:t>
            </a:r>
            <a:endParaRPr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External occipital protuberance</a:t>
            </a:r>
            <a:endParaRPr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Ligamentum</a:t>
            </a: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nuchae</a:t>
            </a:r>
            <a:endParaRPr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Spine of C7 vertebra</a:t>
            </a:r>
            <a:endParaRPr dirty="0">
              <a:solidFill>
                <a:schemeClr val="tx1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 New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Spines of T1 to T12 vertebrae</a:t>
            </a:r>
            <a:endParaRPr sz="2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6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6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876800" y="18830"/>
            <a:ext cx="3909701" cy="7601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CCFF"/>
                </a:solidFill>
              </a:rPr>
              <a:t>TRAPEZIUS</a:t>
            </a:r>
            <a:endParaRPr lang="en-US" dirty="0">
              <a:solidFill>
                <a:srgbClr val="00CCFF"/>
              </a:solidFill>
            </a:endParaRPr>
          </a:p>
        </p:txBody>
      </p:sp>
      <p:pic>
        <p:nvPicPr>
          <p:cNvPr id="2050" name="Picture 2" descr="D:\Dr PRAVEEN  ANATOMY COMPLETE\PRAVEENS ANATOMY WORLD 3.3.2024\PRAVEENS ANATOMY WORLD 22.7.2025\1. ATLAS\2. GROSS ANATOMY\1. UPPER LIMB\The Back\depositphotos_345670104-stock-photo-human-body-muscles-anatomy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3381" y="1609725"/>
            <a:ext cx="4846638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"/>
          <p:cNvSpPr txBox="1"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226" name="Google Shape;226;p17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227" name="Google Shape;227;p17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828800" y="0"/>
            <a:ext cx="4724400" cy="76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>
            <a:spLocks noGrp="1"/>
          </p:cNvSpPr>
          <p:nvPr>
            <p:ph type="title"/>
          </p:nvPr>
        </p:nvSpPr>
        <p:spPr>
          <a:xfrm>
            <a:off x="990600" y="127805"/>
            <a:ext cx="4619821" cy="509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2800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Trapezius</a:t>
            </a:r>
            <a:r>
              <a:rPr lang="en-US" sz="3600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Muscle</a:t>
            </a:r>
            <a:endParaRPr sz="3600" dirty="0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8"/>
          <p:cNvSpPr txBox="1">
            <a:spLocks noGrp="1"/>
          </p:cNvSpPr>
          <p:nvPr>
            <p:ph idx="1"/>
          </p:nvPr>
        </p:nvSpPr>
        <p:spPr>
          <a:xfrm>
            <a:off x="201269" y="637321"/>
            <a:ext cx="5540354" cy="591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Insertion</a:t>
            </a:r>
            <a:endParaRPr sz="2000" i="1" baseline="30000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 smtClean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Upper </a:t>
            </a:r>
            <a:r>
              <a:rPr lang="en-US" sz="2000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fibers </a:t>
            </a:r>
            <a:r>
              <a:rPr lang="en-US" sz="20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posterior border of lateral one-third of clavicle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Middle fibers </a:t>
            </a:r>
            <a:r>
              <a:rPr lang="en-US" sz="20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medial border of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acromion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process and upper lip of crest of spine of scapula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F9208"/>
                </a:solidFill>
                <a:latin typeface="Arial"/>
                <a:ea typeface="Arial"/>
                <a:cs typeface="Arial"/>
                <a:sym typeface="Arial"/>
              </a:rPr>
              <a:t>Lower fibers </a:t>
            </a:r>
            <a:r>
              <a:rPr lang="en-US" sz="20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apex of triangular area at medial end of spine of scapula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Innervations (nerve supply)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Supplied by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Spinal part of spinal accessory nerve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Proprioception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by ventral primary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rami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C3 and C4</a:t>
            </a:r>
            <a:endParaRPr dirty="0"/>
          </a:p>
        </p:txBody>
      </p:sp>
      <p:sp>
        <p:nvSpPr>
          <p:cNvPr id="235" name="Google Shape;235;p18"/>
          <p:cNvSpPr txBox="1"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18" descr="Diagram, schematic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741623" y="1"/>
            <a:ext cx="321629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134</TotalTime>
  <Words>1041</Words>
  <Application>Microsoft Office PowerPoint</Application>
  <PresentationFormat>On-screen Show (4:3)</PresentationFormat>
  <Paragraphs>200</Paragraphs>
  <Slides>37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Opulent</vt:lpstr>
      <vt:lpstr>MUSCLES  OF  BACK   (GROSS ANATOMY) </vt:lpstr>
      <vt:lpstr>SURFACE LANDMARKS</vt:lpstr>
      <vt:lpstr>MUSCLES OF THE BACK</vt:lpstr>
      <vt:lpstr>Slide 4</vt:lpstr>
      <vt:lpstr>Slide 5</vt:lpstr>
      <vt:lpstr>1. Trapezius  Muscle</vt:lpstr>
      <vt:lpstr>TRAPEZIUS</vt:lpstr>
      <vt:lpstr>Slide 8</vt:lpstr>
      <vt:lpstr>Trapezius Muscle</vt:lpstr>
      <vt:lpstr>Trapezius  Muscle</vt:lpstr>
      <vt:lpstr>Slide 11</vt:lpstr>
      <vt:lpstr>Slide 12</vt:lpstr>
      <vt:lpstr>Slide 13</vt:lpstr>
      <vt:lpstr>2. Latissimus Dorsi</vt:lpstr>
      <vt:lpstr>Latissimus Dorsi</vt:lpstr>
      <vt:lpstr>Latissimus  Dorsi</vt:lpstr>
      <vt:lpstr>LATTISSIMUS DORSI</vt:lpstr>
      <vt:lpstr>Latissimus Dorsi</vt:lpstr>
      <vt:lpstr>Slide 19</vt:lpstr>
      <vt:lpstr>Slide 20</vt:lpstr>
      <vt:lpstr>Slide 21</vt:lpstr>
      <vt:lpstr>Clinical anatomy</vt:lpstr>
      <vt:lpstr>Clinical anatomy</vt:lpstr>
      <vt:lpstr>Deep Muscles</vt:lpstr>
      <vt:lpstr>Deep  Muscles</vt:lpstr>
      <vt:lpstr>LEVATOR SCAPULAE</vt:lpstr>
      <vt:lpstr>2. Rhomboideus Minor</vt:lpstr>
      <vt:lpstr>Rhomboideus Minor</vt:lpstr>
      <vt:lpstr>3. Rhomboideus  Major</vt:lpstr>
      <vt:lpstr>Slide 30</vt:lpstr>
      <vt:lpstr>Rhomboideus Major</vt:lpstr>
      <vt:lpstr>DORSAL SCAPULAR NERVE (NERVE TO RHOMBOIDS)</vt:lpstr>
      <vt:lpstr>DORSAL SCAPULAR NERVE (NERVE TO RHOMBOIDS)</vt:lpstr>
      <vt:lpstr>Slide 34</vt:lpstr>
      <vt:lpstr>APPLIED ANATOMY</vt:lpstr>
      <vt:lpstr>APPLIED ANATOMY</vt:lpstr>
      <vt:lpstr>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32</cp:revision>
  <dcterms:created xsi:type="dcterms:W3CDTF">2006-08-16T00:00:00Z</dcterms:created>
  <dcterms:modified xsi:type="dcterms:W3CDTF">2025-11-08T09:29:28Z</dcterms:modified>
</cp:coreProperties>
</file>