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61"/>
  </p:notesMasterIdLst>
  <p:sldIdLst>
    <p:sldId id="344" r:id="rId2"/>
    <p:sldId id="309" r:id="rId3"/>
    <p:sldId id="310" r:id="rId4"/>
    <p:sldId id="345" r:id="rId5"/>
    <p:sldId id="325" r:id="rId6"/>
    <p:sldId id="348" r:id="rId7"/>
    <p:sldId id="349" r:id="rId8"/>
    <p:sldId id="324" r:id="rId9"/>
    <p:sldId id="302" r:id="rId10"/>
    <p:sldId id="271" r:id="rId11"/>
    <p:sldId id="350" r:id="rId12"/>
    <p:sldId id="311" r:id="rId13"/>
    <p:sldId id="342" r:id="rId14"/>
    <p:sldId id="332" r:id="rId15"/>
    <p:sldId id="319" r:id="rId16"/>
    <p:sldId id="346" r:id="rId17"/>
    <p:sldId id="347" r:id="rId18"/>
    <p:sldId id="307" r:id="rId19"/>
    <p:sldId id="312" r:id="rId20"/>
    <p:sldId id="351" r:id="rId21"/>
    <p:sldId id="339" r:id="rId22"/>
    <p:sldId id="361" r:id="rId23"/>
    <p:sldId id="306" r:id="rId24"/>
    <p:sldId id="320" r:id="rId25"/>
    <p:sldId id="275" r:id="rId26"/>
    <p:sldId id="313" r:id="rId27"/>
    <p:sldId id="352" r:id="rId28"/>
    <p:sldId id="304" r:id="rId29"/>
    <p:sldId id="314" r:id="rId30"/>
    <p:sldId id="360" r:id="rId31"/>
    <p:sldId id="335" r:id="rId32"/>
    <p:sldId id="353" r:id="rId33"/>
    <p:sldId id="354" r:id="rId34"/>
    <p:sldId id="315" r:id="rId35"/>
    <p:sldId id="355" r:id="rId36"/>
    <p:sldId id="356" r:id="rId37"/>
    <p:sldId id="336" r:id="rId38"/>
    <p:sldId id="321" r:id="rId39"/>
    <p:sldId id="318" r:id="rId40"/>
    <p:sldId id="316" r:id="rId41"/>
    <p:sldId id="317" r:id="rId42"/>
    <p:sldId id="277" r:id="rId43"/>
    <p:sldId id="326" r:id="rId44"/>
    <p:sldId id="322" r:id="rId45"/>
    <p:sldId id="357" r:id="rId46"/>
    <p:sldId id="323" r:id="rId47"/>
    <p:sldId id="358" r:id="rId48"/>
    <p:sldId id="330" r:id="rId49"/>
    <p:sldId id="337" r:id="rId50"/>
    <p:sldId id="334" r:id="rId51"/>
    <p:sldId id="331" r:id="rId52"/>
    <p:sldId id="338" r:id="rId53"/>
    <p:sldId id="295" r:id="rId54"/>
    <p:sldId id="359" r:id="rId55"/>
    <p:sldId id="340" r:id="rId56"/>
    <p:sldId id="327" r:id="rId57"/>
    <p:sldId id="328" r:id="rId58"/>
    <p:sldId id="333" r:id="rId59"/>
    <p:sldId id="341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CC"/>
    <a:srgbClr val="66FFFF"/>
    <a:srgbClr val="3366CC"/>
    <a:srgbClr val="990000"/>
    <a:srgbClr val="FF99FF"/>
    <a:srgbClr val="FFFF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11" autoAdjust="0"/>
  </p:normalViewPr>
  <p:slideViewPr>
    <p:cSldViewPr>
      <p:cViewPr>
        <p:scale>
          <a:sx n="60" d="100"/>
          <a:sy n="60" d="100"/>
        </p:scale>
        <p:origin x="-16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649A11-7CD1-4F7B-9C0C-D750521C2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6C1FD-E9D8-451D-A172-013A15BD5B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07FC6-A215-4266-8197-DBC4AA79B9C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AB923-F56C-4310-9FBC-74CF51B9CE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761C-698B-40B1-8205-945530EE87C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ED28B-D668-490C-8560-DCC9A50ACA6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7778F-154B-43F3-822C-38368772B3B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C915A-2CEF-48F8-BF1E-2C1D51F9FA2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57161-A59A-47AE-8622-CC778F8A255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011AF-6FBA-47C6-A631-9E0571121F1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05E06-A319-4E30-B29B-9A9C8A47E95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531C0-B9D5-4064-AE3D-9C6CD365EE8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10E9B-545D-41ED-8547-63D5F24CAB4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0BB40-C7AB-4D07-9CA6-52C0C4E566D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7E688-16B5-40B3-982D-B936EB9E6D6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D18FD-83A4-4409-9917-129F70B3BA1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1DEBC-BE15-4555-B800-DFEDF273777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15D7C-18CD-4609-B298-0C208F91220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85FA2-7A29-41DB-9128-0D80BB29DCE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00576-619A-4F0C-ADB6-EA676409746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AB6BA-1A34-4209-92E4-E2A7D494976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1B0FC-918D-4089-9A9D-1E88AA6CD9E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15CF1-22E5-4ABD-84A7-AC1CBE074C7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2E4A9-C235-49DB-8715-29918F7815A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2CC7E-A992-4C8A-8277-8F210E84A6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BC69C-C694-4185-95EC-0D33019E6C8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BA471-45F0-45B0-90E9-006F0879C2B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D2434-FF22-414F-BE5E-6F5916FFD4F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0AE24-935E-4A82-93BE-2F838C86AA8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DED51-DAF1-412F-A4D4-68C90CA996E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E344B-E748-4AFA-B4CD-3E052DB93E8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A28A4-DB46-4B82-9C8C-3C3CB2779B1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E9F6B-FE54-4927-8846-EF39CFCFE15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B78EF-5F1E-4078-BC33-72633746B3D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1C610-3C6F-42DB-A52B-9090822C0131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BDA29-62A7-4252-B47A-9A1817EEAB5D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6C4F1-84B6-40FD-8BFD-6BC22FA98D1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D6A12-837A-4791-8344-B6EA9467EC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4BF9E-1F9E-4C71-911A-35BCB2503EB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DC921-1942-46FF-93B6-5C076982E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28541AB-08FC-4C81-8E9E-49A5CBA6CC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40146F-EBF6-466A-AF68-944FCDB0FF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8E2C76-C242-41D2-B8D3-7DF9C8498A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 Sept 04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SK  DEPT OF ANATOMY  AFMC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5552-EEFE-4B61-BA1B-F715C7170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 Sept 04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SK  DEPT OF ANATOMY  AFMC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0858-E2F8-4C0D-A1B9-FCA0CD919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D6DB46-8A71-4884-9364-FB756E3B93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864267C-5199-4F22-91EF-9880E52DB4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739865-9CC5-4288-B43B-C308A08477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029819-B0EB-4E77-8117-4CE601AF12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A1339A-E6B4-4972-A9CE-49BD91069D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4E96F-E0CA-47B5-9F41-C8A97E36F8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69BD5B-E626-46B0-A484-CCEB6932FF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E48F61-966F-4635-A204-7FECFA2E53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04 Sept 04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 smtClean="0"/>
              <a:t>SK  DEPT OF ANATOMY  AFMC</a:t>
            </a: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9926FAD-7C9C-4F57-A122-EDC97F64E0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%172422_MammaryGland_3.jpg%20%20%20%20%20%20%20%20%20%20%20%20%20%20%20%20%20%20%20%20%20%20%20%20%20%20%20%20%20%20%20%20%20%20%20%20%20%20%20%200002EFDC%0cMacintosh%20HD%20%20%20%20%20%20%20%20%20%20%20%20%20%20%20%20%20%20%20ABA78158: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143256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66FFFF"/>
                </a:solidFill>
                <a:latin typeface="Arial Black" pitchFamily="34" charset="0"/>
              </a:rPr>
              <a:t>UPPER  LIMB</a:t>
            </a:r>
            <a:br>
              <a:rPr lang="en-US" sz="4000" dirty="0" smtClean="0">
                <a:solidFill>
                  <a:srgbClr val="66FFFF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>THE  </a:t>
            </a:r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>MAMMARY  GLAND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0427" b="4143"/>
          <a:stretch>
            <a:fillRect/>
          </a:stretch>
        </p:blipFill>
        <p:spPr>
          <a:xfrm>
            <a:off x="228600" y="2314575"/>
            <a:ext cx="4114800" cy="4186238"/>
          </a:xfrm>
          <a:noFill/>
          <a:ln>
            <a:solidFill>
              <a:schemeClr val="bg1"/>
            </a:solidFill>
          </a:ln>
        </p:spPr>
      </p:pic>
      <p:sp>
        <p:nvSpPr>
          <p:cNvPr id="6147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267200"/>
            <a:ext cx="4495800" cy="1066800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Dr. Praveen Kumar Kurrey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M.B.B.S., M.S.,BCME, BCBR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Professor  Anatomy</a:t>
            </a:r>
          </a:p>
          <a:p>
            <a:endParaRPr lang="en-US" sz="2400" dirty="0" smtClean="0">
              <a:solidFill>
                <a:srgbClr val="00B050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457200"/>
          </a:xfrm>
        </p:spPr>
        <p:txBody>
          <a:bodyPr/>
          <a:lstStyle/>
          <a:p>
            <a:pPr algn="ctr" eaLnBrk="1" hangingPunct="1"/>
            <a:r>
              <a:rPr lang="en-US" sz="2300" smtClean="0">
                <a:solidFill>
                  <a:srgbClr val="3366CC"/>
                </a:solidFill>
              </a:rPr>
              <a:t>Mammary Gland : Surface and Structure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1ACA59-838D-45CE-B94E-1359D1748FD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 b="4999"/>
          <a:stretch>
            <a:fillRect/>
          </a:stretch>
        </p:blipFill>
        <p:spPr bwMode="auto">
          <a:xfrm>
            <a:off x="152400" y="762000"/>
            <a:ext cx="8701088" cy="5310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 l="63054" t="36807" r="22934" b="41380"/>
          <a:stretch>
            <a:fillRect/>
          </a:stretch>
        </p:blipFill>
        <p:spPr bwMode="auto">
          <a:xfrm>
            <a:off x="304800" y="4343400"/>
            <a:ext cx="2438400" cy="2438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448550" cy="85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Skin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556789" y="1374668"/>
            <a:ext cx="4814180" cy="480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800"/>
              <a:buNone/>
            </a:pPr>
            <a:r>
              <a:rPr lang="en-US" i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Areola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Circular pigmented area that surrounds the nipple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numerous modified sebaceous glands that produces oily secretions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Skin of nipple and areola is devoid of hairs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color of areola becomes darker during pregnancy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2" descr="Diagram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610885" y="1027906"/>
            <a:ext cx="3533115" cy="549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2238"/>
            <a:ext cx="7543800" cy="3349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en-US" sz="21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09600"/>
            <a:ext cx="4724400" cy="6096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Areola 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Circular pigmented area. Pink or brown.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Periphery 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sebaceous glands.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Enlarged as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Tubercles of MONTGOMERY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during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Lubrication of nipple and areola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Deep to areola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Lactiferous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sinus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duct dilated to form sinus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Lymphatic plexus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Sappey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below areola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 lymph from areola and nipple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57EFA3-7F15-4784-A112-81C63791DBB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11269" name="Picture 7" descr="scan0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4210050" cy="503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7620000" y="5105400"/>
            <a:ext cx="1143000" cy="68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620000" y="2819400"/>
            <a:ext cx="1371600" cy="533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7772400" y="3810000"/>
            <a:ext cx="1143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4876800" y="3962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F00BA-CFFD-4F51-BB83-C00EE0DCB218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 r="17155"/>
          <a:stretch>
            <a:fillRect/>
          </a:stretch>
        </p:blipFill>
        <p:spPr bwMode="auto">
          <a:xfrm>
            <a:off x="76200" y="838200"/>
            <a:ext cx="5105400" cy="563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292" name="Rectangle 3" descr="Purple mesh"/>
          <p:cNvSpPr>
            <a:spLocks noChangeArrowheads="1"/>
          </p:cNvSpPr>
          <p:nvPr/>
        </p:nvSpPr>
        <p:spPr bwMode="auto">
          <a:xfrm>
            <a:off x="533400" y="228600"/>
            <a:ext cx="7924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366CC"/>
                </a:solidFill>
              </a:rPr>
              <a:t>Mammary Gland: Lymphatics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4864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3366CC"/>
                </a:solidFill>
              </a:rPr>
              <a:t>Subareolar lymphatic plexus of Sappey</a:t>
            </a: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V="1">
            <a:off x="4114800" y="2743200"/>
            <a:ext cx="1371600" cy="16764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11162"/>
          </a:xfrm>
          <a:noFill/>
        </p:spPr>
        <p:txBody>
          <a:bodyPr/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09600"/>
            <a:ext cx="3657600" cy="6248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2"/>
            </a:pPr>
            <a:r>
              <a:rPr lang="en-US" sz="3400" b="1" dirty="0" smtClean="0"/>
              <a:t>deep</a:t>
            </a:r>
          </a:p>
          <a:p>
            <a:pPr marL="839788" lvl="1" indent="-495300" eaLnBrk="1" hangingPunct="1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1"/>
                </a:solidFill>
              </a:rPr>
              <a:t>LAKE OF MERCILLE</a:t>
            </a:r>
            <a:r>
              <a:rPr lang="en-US" dirty="0" smtClean="0">
                <a:solidFill>
                  <a:schemeClr val="tx1"/>
                </a:solidFill>
              </a:rPr>
              <a:t> (recto mammary space) - separates MG from </a:t>
            </a:r>
            <a:r>
              <a:rPr lang="en-US" dirty="0" err="1" smtClean="0">
                <a:solidFill>
                  <a:schemeClr val="tx1"/>
                </a:solidFill>
              </a:rPr>
              <a:t>Pect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maj</a:t>
            </a:r>
            <a:r>
              <a:rPr lang="en-US" dirty="0" smtClean="0">
                <a:solidFill>
                  <a:schemeClr val="tx1"/>
                </a:solidFill>
              </a:rPr>
              <a:t> fascia. </a:t>
            </a:r>
          </a:p>
          <a:p>
            <a:pPr marL="839788" lvl="1" indent="-495300" eaLnBrk="1" hangingPunct="1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Pect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maj</a:t>
            </a:r>
            <a:r>
              <a:rPr lang="en-US" dirty="0" smtClean="0">
                <a:solidFill>
                  <a:schemeClr val="tx1"/>
                </a:solidFill>
              </a:rPr>
              <a:t> muscle</a:t>
            </a:r>
          </a:p>
          <a:p>
            <a:pPr marL="839788" lvl="1" indent="-4953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Contain </a:t>
            </a:r>
            <a:r>
              <a:rPr lang="en-US" dirty="0" err="1" smtClean="0">
                <a:solidFill>
                  <a:schemeClr val="tx1"/>
                </a:solidFill>
              </a:rPr>
              <a:t>areolar</a:t>
            </a:r>
            <a:r>
              <a:rPr lang="en-US" dirty="0" smtClean="0">
                <a:solidFill>
                  <a:schemeClr val="tx1"/>
                </a:solidFill>
              </a:rPr>
              <a:t> tissue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33CC"/>
                </a:solidFill>
              </a:rPr>
              <a:t>Recto mammary space</a:t>
            </a:r>
          </a:p>
          <a:p>
            <a:pPr marL="839788" lvl="1" indent="-495300" eaLnBrk="1" hangingPunct="1"/>
            <a:r>
              <a:rPr lang="en-US" sz="1800" b="1" dirty="0" smtClean="0">
                <a:solidFill>
                  <a:schemeClr val="tx1"/>
                </a:solidFill>
              </a:rPr>
              <a:t>Helps in mobility of breast</a:t>
            </a:r>
          </a:p>
          <a:p>
            <a:pPr marL="839788" lvl="1" indent="-495300" eaLnBrk="1" hangingPunct="1"/>
            <a:r>
              <a:rPr lang="en-US" sz="1800" b="1" dirty="0" smtClean="0">
                <a:solidFill>
                  <a:schemeClr val="tx1"/>
                </a:solidFill>
              </a:rPr>
              <a:t>Space for breast implants</a:t>
            </a:r>
          </a:p>
          <a:p>
            <a:pPr marL="839788" lvl="1" indent="-495300" eaLnBrk="1" hangingPunct="1">
              <a:buFont typeface="Wingdings" pitchFamily="2" charset="2"/>
              <a:buNone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1131888" lvl="2" indent="-438150" eaLnBrk="1" hangingPunct="1"/>
            <a:endParaRPr lang="en-US" sz="2500" dirty="0" smtClean="0"/>
          </a:p>
          <a:p>
            <a:pPr marL="1131888" lvl="2" indent="-438150" eaLnBrk="1" hangingPunct="1"/>
            <a:endParaRPr lang="en-US" sz="2100" dirty="0" smtClean="0"/>
          </a:p>
          <a:p>
            <a:pPr marL="571500" indent="-571500" eaLnBrk="1" hangingPunct="1"/>
            <a:endParaRPr lang="en-US" dirty="0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6F9845-21DC-41E6-988B-42357B700A96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13317" name="Picture 4" descr="scan0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09600"/>
            <a:ext cx="5334000" cy="624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7467600" y="5562600"/>
            <a:ext cx="1295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7543800" y="2743200"/>
            <a:ext cx="1524000" cy="825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Recto mammary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914400"/>
            <a:ext cx="5181600" cy="533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en-US" sz="2100" b="0" smtClean="0">
                <a:solidFill>
                  <a:srgbClr val="3366CC"/>
                </a:solidFill>
              </a:rPr>
              <a:t>MAMMARY GLAND </a:t>
            </a:r>
            <a:r>
              <a:rPr lang="en-US" sz="2100" smtClean="0">
                <a:solidFill>
                  <a:srgbClr val="3366CC"/>
                </a:solidFill>
              </a:rPr>
              <a:t>– MAMMARY BED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3886200" cy="6705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FF3300"/>
                </a:solidFill>
                <a:latin typeface="Bodoni MT Black" pitchFamily="18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FF3300"/>
                </a:solidFill>
                <a:latin typeface="Bodoni MT Black" pitchFamily="18" charset="0"/>
              </a:rPr>
              <a:t>DEEP  RELATIONS</a:t>
            </a:r>
            <a:endParaRPr lang="en-US" sz="2600" b="1" dirty="0" smtClean="0">
              <a:solidFill>
                <a:srgbClr val="FF3300"/>
              </a:solidFill>
              <a:latin typeface="Bodoni MT Black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Covered by loose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conn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tissue of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retromammary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space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Pect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major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Medial 2/3,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Serratus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Anterior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Upper two digitations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Lat 1/3,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EO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aponeurosis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inferomedially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–separate it from rectus sheath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tail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Projection from upper and outer quad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axilla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thro opening of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fascia called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Foramen of Langer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contact with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LN (d/d –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lipoma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6E153F-DDAA-4B99-9272-85DB0910B6D7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14341" name="Picture 4" descr="scan0027"/>
          <p:cNvPicPr>
            <a:picLocks noChangeAspect="1" noChangeArrowheads="1"/>
          </p:cNvPicPr>
          <p:nvPr/>
        </p:nvPicPr>
        <p:blipFill>
          <a:blip r:embed="rId3" cstate="print"/>
          <a:srcRect b="7202"/>
          <a:stretch>
            <a:fillRect/>
          </a:stretch>
        </p:blipFill>
        <p:spPr bwMode="auto">
          <a:xfrm>
            <a:off x="3962400" y="1905000"/>
            <a:ext cx="50292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848600" y="2514600"/>
            <a:ext cx="1219200" cy="381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800600" y="3886200"/>
            <a:ext cx="762000" cy="457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7848600" y="4419600"/>
            <a:ext cx="1219200" cy="228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191000" y="2971800"/>
            <a:ext cx="914400" cy="304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038600" y="3581400"/>
            <a:ext cx="1447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237422" y="346716"/>
            <a:ext cx="37249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4000"/>
              <a:buFont typeface="Arial"/>
              <a:buNone/>
            </a:pPr>
            <a:r>
              <a:rPr lang="en-US" sz="3200" b="1" dirty="0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Deep Relations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237423" y="1417629"/>
            <a:ext cx="3834640" cy="474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None/>
            </a:pPr>
            <a:r>
              <a:rPr lang="en-US" sz="32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 fascia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3200"/>
              <a:buNone/>
            </a:pPr>
            <a:r>
              <a:rPr lang="en-US" sz="32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Muscles: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Pectoralis major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Serratus anterior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External oblique muscle of abdomen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3200"/>
              <a:buNone/>
            </a:pPr>
            <a:r>
              <a:rPr lang="en-US" sz="32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Loose areolar tissue </a:t>
            </a:r>
            <a:r>
              <a:rPr lang="en-US" sz="320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i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retromammary space</a:t>
            </a:r>
            <a:r>
              <a:rPr lang="en-US" sz="320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734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1101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Human Anatomy/Yogesh Sontakke</a:t>
            </a: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072062" y="0"/>
            <a:ext cx="5111495" cy="672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Anatomy/Yogesh Sontakke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" y="0"/>
            <a:ext cx="9151730" cy="67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792CCE-32B8-4098-BCAF-33FAD09F04F5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5943600" cy="594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4" name="Rectangle 5" descr="Purple mesh"/>
          <p:cNvSpPr>
            <a:spLocks noChangeArrowheads="1"/>
          </p:cNvSpPr>
          <p:nvPr/>
        </p:nvSpPr>
        <p:spPr bwMode="auto">
          <a:xfrm>
            <a:off x="533400" y="762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366CC"/>
                </a:solidFill>
              </a:rPr>
              <a:t>Mammary Gland : Bed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>
            <a:off x="4800600" y="335280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315200" y="31845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CC"/>
                </a:solidFill>
              </a:rPr>
              <a:t>Pectoralis Major</a:t>
            </a: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1447800" y="4267200"/>
            <a:ext cx="281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76200" y="40386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CC"/>
                </a:solidFill>
              </a:rPr>
              <a:t>Serratus Anterior</a:t>
            </a: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5410200" y="5943600"/>
            <a:ext cx="1828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7315200" y="56991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CC"/>
                </a:solidFill>
              </a:rPr>
              <a:t>External Oblique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953000" y="228600"/>
            <a:ext cx="3276600" cy="411163"/>
          </a:xfrm>
          <a:noFill/>
        </p:spPr>
        <p:txBody>
          <a:bodyPr/>
          <a:lstStyle/>
          <a:p>
            <a:pPr algn="ctr" eaLnBrk="1" hangingPunct="1"/>
            <a:r>
              <a:rPr lang="en-US" sz="21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4724400" cy="6629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en-US" sz="2400" b="1" u="sng" dirty="0" smtClean="0"/>
              <a:t>STRUCTURE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000" dirty="0" smtClean="0"/>
              <a:t>Glandular portion with parenchyma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000" dirty="0" smtClean="0"/>
              <a:t>Connective tissue </a:t>
            </a:r>
            <a:r>
              <a:rPr lang="en-US" sz="2000" dirty="0" err="1" smtClean="0"/>
              <a:t>i.e</a:t>
            </a:r>
            <a:r>
              <a:rPr lang="en-US" sz="2000" dirty="0" smtClean="0"/>
              <a:t> stroma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2.</a:t>
            </a:r>
            <a:r>
              <a:rPr lang="en-US" sz="2400" b="1" dirty="0" smtClean="0"/>
              <a:t>	Glandular portion with parenchyma</a:t>
            </a:r>
          </a:p>
          <a:p>
            <a:pPr marL="839788" lvl="1" indent="-495300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15 -20 lobes</a:t>
            </a:r>
            <a:r>
              <a:rPr lang="en-US" sz="2000" dirty="0" smtClean="0">
                <a:solidFill>
                  <a:schemeClr val="tx1"/>
                </a:solidFill>
              </a:rPr>
              <a:t> each with multiple </a:t>
            </a:r>
            <a:r>
              <a:rPr lang="en-US" sz="2000" b="1" dirty="0" smtClean="0">
                <a:solidFill>
                  <a:schemeClr val="tx1"/>
                </a:solidFill>
              </a:rPr>
              <a:t>lobules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1131888" lvl="2" indent="-438150" eaLnBrk="1" hangingPunct="1">
              <a:defRPr/>
            </a:pPr>
            <a:r>
              <a:rPr lang="en-US" sz="1900" dirty="0" smtClean="0"/>
              <a:t>containing </a:t>
            </a:r>
            <a:r>
              <a:rPr lang="en-US" sz="1900" dirty="0" err="1" smtClean="0"/>
              <a:t>acini</a:t>
            </a:r>
            <a:r>
              <a:rPr lang="en-US" sz="1900" dirty="0" smtClean="0"/>
              <a:t> or alveoli</a:t>
            </a:r>
          </a:p>
          <a:p>
            <a:pPr marL="839788" lvl="1" indent="-495300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lactiferous duct-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1131888" lvl="2" indent="-438150" eaLnBrk="1" hangingPunct="1">
              <a:defRPr/>
            </a:pPr>
            <a:r>
              <a:rPr lang="en-US" sz="1900" dirty="0" smtClean="0"/>
              <a:t>commence toward nipple from </a:t>
            </a:r>
            <a:r>
              <a:rPr lang="en-US" sz="1900" u="sng" dirty="0" smtClean="0"/>
              <a:t>each lobe</a:t>
            </a:r>
          </a:p>
          <a:p>
            <a:pPr marL="839788" lvl="1" indent="-495300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lactiferous sinus –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1131888" lvl="2" indent="-438150" eaLnBrk="1" hangingPunct="1">
              <a:defRPr/>
            </a:pPr>
            <a:r>
              <a:rPr lang="en-US" sz="1900" dirty="0" smtClean="0"/>
              <a:t>which open into tip of nipple </a:t>
            </a:r>
          </a:p>
          <a:p>
            <a:pPr marL="839788" lvl="1" indent="-495300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Lobes </a:t>
            </a:r>
            <a:r>
              <a:rPr lang="en-US" sz="2000" u="sng" dirty="0" smtClean="0">
                <a:solidFill>
                  <a:schemeClr val="tx1"/>
                </a:solidFill>
              </a:rPr>
              <a:t>radially arranged</a:t>
            </a:r>
            <a:r>
              <a:rPr lang="en-US" sz="2000" dirty="0" smtClean="0">
                <a:solidFill>
                  <a:schemeClr val="tx1"/>
                </a:solidFill>
              </a:rPr>
              <a:t>, hence incision radially given</a:t>
            </a:r>
          </a:p>
          <a:p>
            <a:pPr marL="839788" lvl="1" indent="-495300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Glandular tissue increase during </a:t>
            </a:r>
            <a:r>
              <a:rPr lang="en-US" sz="2000" dirty="0" err="1" smtClean="0">
                <a:solidFill>
                  <a:schemeClr val="tx1"/>
                </a:solidFill>
              </a:rPr>
              <a:t>preg</a:t>
            </a:r>
            <a:r>
              <a:rPr lang="en-US" sz="2000" dirty="0" smtClean="0">
                <a:solidFill>
                  <a:schemeClr val="tx1"/>
                </a:solidFill>
              </a:rPr>
              <a:t> and lactation</a:t>
            </a:r>
          </a:p>
          <a:p>
            <a:pPr marL="571500" indent="-571500" eaLnBrk="1" hangingPunct="1">
              <a:defRPr/>
            </a:pPr>
            <a:endParaRPr lang="en-US" sz="2400" dirty="0" smtClean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096D86-06D6-4DF0-BA55-2965473FA76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953000" y="685800"/>
            <a:ext cx="4191000" cy="315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0" name="Picture 5" descr="20_53"/>
          <p:cNvPicPr>
            <a:picLocks noChangeAspect="1" noChangeArrowheads="1"/>
          </p:cNvPicPr>
          <p:nvPr/>
        </p:nvPicPr>
        <p:blipFill>
          <a:blip r:embed="rId4" cstate="print"/>
          <a:srcRect l="34654" t="28685" r="43564" b="30966"/>
          <a:stretch>
            <a:fillRect/>
          </a:stretch>
        </p:blipFill>
        <p:spPr bwMode="auto">
          <a:xfrm>
            <a:off x="5029200" y="3886200"/>
            <a:ext cx="200025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7391400" y="4722813"/>
            <a:ext cx="1295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3366CC"/>
                </a:solidFill>
              </a:rPr>
              <a:t>Lobules contain acini</a:t>
            </a:r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flipH="1">
            <a:off x="6096000" y="4876800"/>
            <a:ext cx="12192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621B4-40E6-4B3F-B76D-6BEA3232642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pic>
        <p:nvPicPr>
          <p:cNvPr id="7171" name="Picture 2" descr="2422_MammaryGland_3.jpg                                        0002EFDCMacintosh HD                   ABA78158: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 r="58374" b="10365"/>
          <a:stretch>
            <a:fillRect/>
          </a:stretch>
        </p:blipFill>
        <p:spPr bwMode="auto">
          <a:xfrm>
            <a:off x="166688" y="304800"/>
            <a:ext cx="452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grants001-005b"/>
          <p:cNvPicPr>
            <a:picLocks noChangeAspect="1" noChangeArrowheads="1"/>
          </p:cNvPicPr>
          <p:nvPr/>
        </p:nvPicPr>
        <p:blipFill>
          <a:blip r:embed="rId5" cstate="print"/>
          <a:srcRect l="18367" r="18367"/>
          <a:stretch>
            <a:fillRect/>
          </a:stretch>
        </p:blipFill>
        <p:spPr bwMode="auto">
          <a:xfrm>
            <a:off x="4810125" y="304800"/>
            <a:ext cx="39528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5486400" y="2084388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MAMMARY 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Parenchyma (mammary gland)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>
            <a:spLocks noGrp="1"/>
          </p:cNvSpPr>
          <p:nvPr>
            <p:ph type="body" idx="1"/>
          </p:nvPr>
        </p:nvSpPr>
        <p:spPr>
          <a:xfrm>
            <a:off x="628651" y="1787237"/>
            <a:ext cx="3530576" cy="438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lobe consists = </a:t>
            </a:r>
            <a:r>
              <a:rPr lang="en-US">
                <a:solidFill>
                  <a:srgbClr val="2600DA"/>
                </a:solidFill>
                <a:latin typeface="Arial"/>
                <a:ea typeface="Arial"/>
                <a:cs typeface="Arial"/>
                <a:sym typeface="Arial"/>
              </a:rPr>
              <a:t>lactiferous duct +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surrounding clusters of acini or alveoli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lactiferous duct converges toward nipple and open on the tip of nipple</a:t>
            </a:r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0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159227" y="1471391"/>
            <a:ext cx="4984774" cy="470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50427" b="4143"/>
          <a:stretch>
            <a:fillRect/>
          </a:stretch>
        </p:blipFill>
        <p:spPr>
          <a:xfrm>
            <a:off x="304800" y="152400"/>
            <a:ext cx="6324600" cy="6477000"/>
          </a:xfrm>
          <a:noFill/>
          <a:ln>
            <a:solidFill>
              <a:schemeClr val="bg1"/>
            </a:solidFill>
          </a:ln>
        </p:spPr>
      </p:pic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28E17-6A63-4802-A16D-8B2580E9148F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010400" y="2438400"/>
            <a:ext cx="175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6CC"/>
                </a:solidFill>
              </a:rPr>
              <a:t>Lobes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6CC"/>
                </a:solidFill>
              </a:rPr>
              <a:t>Lobules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6CC"/>
                </a:solidFill>
              </a:rPr>
              <a:t>Ducts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6CC"/>
                </a:solidFill>
              </a:rPr>
              <a:t>sinuses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6DB46-8A71-4884-9364-FB756E3B93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54274" name="Picture 2" descr="D:\Dr PRAVEEN  ANATOMY COMPLETE\PRAVEENS ANATOMY WORLD 3.3.2024\PRAVEENS ANATOMY WORLD 22.7.2025\1. ATLAS\2. GROSS ANATOMY\1. UPPER LIMB\2. Pectoral Region\26. Breast_anatomy_-pk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617913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95B06-168D-470D-B0A9-1B7AD4BEC9C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pic>
        <p:nvPicPr>
          <p:cNvPr id="18435" name="Picture 4" descr="20_53"/>
          <p:cNvPicPr>
            <a:picLocks noChangeAspect="1" noChangeArrowheads="1"/>
          </p:cNvPicPr>
          <p:nvPr/>
        </p:nvPicPr>
        <p:blipFill>
          <a:blip r:embed="rId3" cstate="print"/>
          <a:srcRect t="3955"/>
          <a:stretch>
            <a:fillRect/>
          </a:stretch>
        </p:blipFill>
        <p:spPr bwMode="auto">
          <a:xfrm>
            <a:off x="762000" y="914400"/>
            <a:ext cx="7696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 descr="Purple mesh"/>
          <p:cNvSpPr>
            <a:spLocks noChangeArrowheads="1"/>
          </p:cNvSpPr>
          <p:nvPr/>
        </p:nvSpPr>
        <p:spPr bwMode="auto">
          <a:xfrm>
            <a:off x="1066800" y="304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366CC"/>
                </a:solidFill>
              </a:rPr>
              <a:t>Mammary Gland : Structure &amp; Relations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5181600" y="1036638"/>
            <a:ext cx="2971800" cy="411162"/>
          </a:xfrm>
          <a:noFill/>
        </p:spPr>
        <p:txBody>
          <a:bodyPr/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6200"/>
            <a:ext cx="5181600" cy="6705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71500" indent="-571500" eaLnBrk="1" hangingPunct="1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Connective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tissue i.e. stroma</a:t>
            </a:r>
          </a:p>
          <a:p>
            <a:pPr marL="839788" lvl="1" indent="-495300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Consist of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31888" lvl="2" indent="-438150" eaLnBrk="1" hangingPunct="1"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fibrous connective tissue</a:t>
            </a:r>
          </a:p>
          <a:p>
            <a:pPr marL="1131888" lvl="2" indent="-438150" eaLnBrk="1" hangingPunct="1"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adipose tissue.</a:t>
            </a:r>
          </a:p>
          <a:p>
            <a:pPr marL="839788" lvl="1" indent="-495300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Fibrous tissue </a:t>
            </a:r>
          </a:p>
          <a:p>
            <a:pPr marL="1135063" lvl="2" indent="-495300" eaLnBrk="1" hangingPunct="1"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Form septa </a:t>
            </a:r>
          </a:p>
          <a:p>
            <a:pPr marL="1370013" lvl="3" indent="-381000"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 deep surface of gland to skin. </a:t>
            </a:r>
          </a:p>
          <a:p>
            <a:pPr marL="1150938" lvl="2" indent="-457200" eaLnBrk="1" hangingPunct="1">
              <a:buFont typeface="+mj-lt"/>
              <a:buAutoNum type="alphaU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Called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Suspensory ligament of Cooper</a:t>
            </a:r>
          </a:p>
          <a:p>
            <a:pPr marL="1370013" lvl="3" indent="-381000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firmness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gld. </a:t>
            </a:r>
          </a:p>
          <a:p>
            <a:pPr marL="1370013" lvl="3" indent="-381000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Elasticity lost during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pendulous.</a:t>
            </a:r>
          </a:p>
          <a:p>
            <a:pPr marL="1370013" lvl="3" indent="-381000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Involvement in carcinoma, cause dimpling or fixation to PM</a:t>
            </a:r>
          </a:p>
          <a:p>
            <a:pPr marL="836613" lvl="1" indent="-438150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Fatty tissue </a:t>
            </a:r>
          </a:p>
          <a:p>
            <a:pPr marL="1131888" lvl="2" indent="-438150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during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puberty – smooth contour</a:t>
            </a:r>
          </a:p>
          <a:p>
            <a:pPr marL="1131888" lvl="2" indent="-438150" eaLnBrk="1" hangingPunct="1"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Inter lobar in position</a:t>
            </a:r>
          </a:p>
          <a:p>
            <a:pPr marL="571500" indent="-571500" eaLnBrk="1" hangingPunct="1"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992993-0867-40CE-9CC3-0D86F80F329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r="17647" b="7527"/>
          <a:stretch>
            <a:fillRect/>
          </a:stretch>
        </p:blipFill>
        <p:spPr bwMode="auto">
          <a:xfrm>
            <a:off x="5257800" y="1992313"/>
            <a:ext cx="3886200" cy="3409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486400" y="3048000"/>
            <a:ext cx="914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6477000" y="2514600"/>
            <a:ext cx="381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10703-AFBF-42ED-8162-82F4048D4C81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4578" name="Rectangle 2" descr="Purple mesh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228600"/>
            <a:ext cx="6172200" cy="503238"/>
          </a:xfrm>
          <a:noFill/>
        </p:spPr>
        <p:txBody>
          <a:bodyPr>
            <a:spAutoFit/>
          </a:bodyPr>
          <a:lstStyle/>
          <a:p>
            <a:pPr algn="ctr" eaLnBrk="1" hangingPunct="1"/>
            <a:r>
              <a:rPr lang="en-US" sz="2700" smtClean="0">
                <a:solidFill>
                  <a:srgbClr val="3366CC"/>
                </a:solidFill>
              </a:rPr>
              <a:t>Mammary Gland: Structure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915400" cy="5326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200400" y="22860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6172200" y="64008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66CC"/>
                </a:solidFill>
              </a:rPr>
              <a:t>Alveoli opening into duct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04800" y="640080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66CC"/>
                </a:solidFill>
              </a:rPr>
              <a:t>Suspensory ligament running from skin to P Major</a:t>
            </a:r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 flipV="1">
            <a:off x="1447800" y="4419600"/>
            <a:ext cx="609600" cy="19812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5181600" y="914400"/>
            <a:ext cx="2971800" cy="4572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9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"/>
            <a:ext cx="4419600" cy="6705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BLOOD SUPPLY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thoracic 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perforating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2,3,4 ICS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 from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 thoracic Art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Thoraco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acromial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pectoral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 thoracic art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Subscapular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art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Intercostal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2,3,4th ICS lat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39788" lvl="1" indent="-4953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IC Art largest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1131888" lvl="2" indent="-438150" eaLnBrk="1" hangingPunct="1">
              <a:lnSpc>
                <a:spcPct val="90000"/>
              </a:lnSpc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supply upper breast, Nipple and areola)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29200" y="2057400"/>
          <a:ext cx="3733800" cy="3733800"/>
        </p:xfrm>
        <a:graphic>
          <a:graphicData uri="http://schemas.openxmlformats.org/presentationml/2006/ole">
            <p:oleObj spid="_x0000_s3074" name="Photo Editor Photo" r:id="rId4" imgW="1333333" imgH="1333333" progId="">
              <p:embed/>
            </p:oleObj>
          </a:graphicData>
        </a:graphic>
      </p:graphicFrame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22575-8890-4A7A-8A05-581A5B6E4520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962400" y="1219200"/>
            <a:ext cx="32004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200400" y="2438400"/>
            <a:ext cx="2971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420987" y="27459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066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 Supply </a:t>
            </a:r>
            <a:endParaRPr sz="3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420987" y="1403288"/>
            <a:ext cx="4332082" cy="477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2000"/>
              <a:buNone/>
            </a:pPr>
            <a:r>
              <a:rPr lang="en-US" sz="2000" b="1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Arterial supply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Lateral thoracic artery – main artery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Internal mammary artery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3. Lateral branches of posterior intercostal arteries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4. Pectoral branch of thoracoacromial artery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5. Superior thoracic artery.</a:t>
            </a:r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0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8" descr="Diagram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753069" y="1497870"/>
            <a:ext cx="4314947" cy="496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5A9613-1B9E-414B-A33D-72D04DA82C45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1507" name="Rectangle 3" descr="Purple mesh"/>
          <p:cNvSpPr>
            <a:spLocks noChangeArrowheads="1"/>
          </p:cNvSpPr>
          <p:nvPr/>
        </p:nvSpPr>
        <p:spPr bwMode="auto">
          <a:xfrm>
            <a:off x="1957388" y="76200"/>
            <a:ext cx="505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Mammary Gland : Blood Supply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H="1">
            <a:off x="4648200" y="2971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12"/>
          <p:cNvSpPr>
            <a:spLocks noChangeShapeType="1"/>
          </p:cNvSpPr>
          <p:nvPr/>
        </p:nvSpPr>
        <p:spPr bwMode="auto">
          <a:xfrm>
            <a:off x="2438400" y="3657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14"/>
          <p:cNvSpPr>
            <a:spLocks noChangeShapeType="1"/>
          </p:cNvSpPr>
          <p:nvPr/>
        </p:nvSpPr>
        <p:spPr bwMode="auto">
          <a:xfrm>
            <a:off x="2209800" y="3352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511" name="Picture 15" descr="scan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4687888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5334000" y="11271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</a:rPr>
              <a:t>Branches of Axillary</a:t>
            </a: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3810000" y="2514600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3810000" y="3048000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3657600" y="5715000"/>
            <a:ext cx="121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5105400" y="1676400"/>
            <a:ext cx="3886200" cy="3822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>
              <a:solidFill>
                <a:srgbClr val="006666"/>
              </a:solidFill>
            </a:endParaRPr>
          </a:p>
          <a:p>
            <a:pPr marL="800100" lvl="1" indent="-342900">
              <a:buFontTx/>
              <a:buAutoNum type="arabicPeriod"/>
            </a:pPr>
            <a:r>
              <a:rPr lang="en-US" sz="2800"/>
              <a:t>Sup thoracic Art</a:t>
            </a:r>
          </a:p>
          <a:p>
            <a:pPr marL="800100" lvl="1" indent="-342900">
              <a:buFontTx/>
              <a:buAutoNum type="arabicPeriod"/>
            </a:pPr>
            <a:endParaRPr lang="en-US" sz="2800"/>
          </a:p>
          <a:p>
            <a:pPr marL="800100" lvl="1" indent="-342900">
              <a:buFontTx/>
              <a:buAutoNum type="arabicPeriod"/>
            </a:pPr>
            <a:r>
              <a:rPr lang="en-US" sz="2800"/>
              <a:t>Thoraco acromial – pectoral br</a:t>
            </a:r>
          </a:p>
          <a:p>
            <a:pPr marL="800100" lvl="1" indent="-342900">
              <a:buFontTx/>
              <a:buAutoNum type="arabicPeriod"/>
            </a:pPr>
            <a:endParaRPr lang="en-US" sz="2800"/>
          </a:p>
          <a:p>
            <a:pPr marL="800100" lvl="1" indent="-342900">
              <a:buFontTx/>
              <a:buAutoNum type="arabicPeriod"/>
            </a:pPr>
            <a:r>
              <a:rPr lang="en-US" sz="2800"/>
              <a:t>Lat thoracic art</a:t>
            </a:r>
          </a:p>
          <a:p>
            <a:pPr marL="800100" lvl="1" indent="-342900">
              <a:buFontTx/>
              <a:buAutoNum type="arabicPeriod"/>
            </a:pPr>
            <a:endParaRPr lang="en-US" sz="2800"/>
          </a:p>
          <a:p>
            <a:pPr marL="800100" lvl="1" indent="-342900">
              <a:buFontTx/>
              <a:buAutoNum type="arabicPeriod"/>
            </a:pPr>
            <a:r>
              <a:rPr lang="en-US" sz="2800"/>
              <a:t>Subscapular</a:t>
            </a:r>
            <a:r>
              <a:rPr lang="en-US" sz="3200"/>
              <a:t> art</a:t>
            </a:r>
          </a:p>
        </p:txBody>
      </p:sp>
      <p:sp>
        <p:nvSpPr>
          <p:cNvPr id="21517" name="Rectangle 21"/>
          <p:cNvSpPr>
            <a:spLocks noChangeArrowheads="1"/>
          </p:cNvSpPr>
          <p:nvPr/>
        </p:nvSpPr>
        <p:spPr bwMode="auto">
          <a:xfrm>
            <a:off x="3124200" y="6400800"/>
            <a:ext cx="1752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00" cy="334962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9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62000"/>
            <a:ext cx="5181600" cy="5867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VENOUS DRAINAGE:</a:t>
            </a:r>
          </a:p>
          <a:p>
            <a:pPr lvl="1" eaLnBrk="1" hangingPunct="1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Superficial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 eaLnBrk="1" hangingPunct="1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veins</a:t>
            </a:r>
          </a:p>
          <a:p>
            <a:pPr lvl="1" eaLnBrk="1" hangingPunct="1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Circulus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(part of superficial vein): </a:t>
            </a:r>
          </a:p>
          <a:p>
            <a:pPr lvl="2" eaLnBrk="1" hangingPunct="1"/>
            <a:r>
              <a:rPr lang="en-US" sz="2500" dirty="0" smtClean="0">
                <a:latin typeface="Arial" pitchFamily="34" charset="0"/>
                <a:cs typeface="Arial" pitchFamily="34" charset="0"/>
              </a:rPr>
              <a:t>sub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areolar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plexus of vein</a:t>
            </a:r>
          </a:p>
          <a:p>
            <a:pPr lvl="1"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Superficial and deep vein drain into </a:t>
            </a:r>
          </a:p>
          <a:p>
            <a:pPr lvl="2" eaLnBrk="1" hangingPunct="1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mammary V</a:t>
            </a:r>
          </a:p>
          <a:p>
            <a:pPr lvl="2" eaLnBrk="1" hangingPunct="1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V</a:t>
            </a:r>
          </a:p>
          <a:p>
            <a:pPr lvl="2" eaLnBrk="1" hangingPunct="1"/>
            <a:r>
              <a:rPr lang="en-US" sz="2500" dirty="0" smtClean="0">
                <a:latin typeface="Arial" pitchFamily="34" charset="0"/>
                <a:cs typeface="Arial" pitchFamily="34" charset="0"/>
              </a:rPr>
              <a:t>Post IC vein – </a:t>
            </a:r>
          </a:p>
          <a:p>
            <a:pPr lvl="3" eaLnBrk="1" hangingPunct="1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drain into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Azygous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pPr lvl="1" eaLnBrk="1" hangingPunct="1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E35F44-28E9-4A7A-A9E7-D822503E4D5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pic>
        <p:nvPicPr>
          <p:cNvPr id="22533" name="Picture 4" descr="scan0030"/>
          <p:cNvPicPr>
            <a:picLocks noChangeAspect="1" noChangeArrowheads="1"/>
          </p:cNvPicPr>
          <p:nvPr/>
        </p:nvPicPr>
        <p:blipFill>
          <a:blip r:embed="rId3" cstate="print"/>
          <a:srcRect b="10028"/>
          <a:stretch>
            <a:fillRect/>
          </a:stretch>
        </p:blipFill>
        <p:spPr bwMode="auto">
          <a:xfrm>
            <a:off x="4876800" y="762000"/>
            <a:ext cx="42672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8001000" y="762000"/>
            <a:ext cx="1143000" cy="3048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876800" y="1905000"/>
            <a:ext cx="762000" cy="2286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5410200" y="1143000"/>
            <a:ext cx="1524000" cy="2286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4876800" y="4038600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dirty="0">
                <a:solidFill>
                  <a:srgbClr val="3366CC"/>
                </a:solidFill>
              </a:rPr>
              <a:t>Communication via Post IC vein, </a:t>
            </a:r>
            <a:r>
              <a:rPr lang="en-US" sz="1800" b="1" dirty="0" err="1">
                <a:solidFill>
                  <a:srgbClr val="3366CC"/>
                </a:solidFill>
              </a:rPr>
              <a:t>Azygous</a:t>
            </a:r>
            <a:r>
              <a:rPr lang="en-US" sz="1800" b="1" dirty="0">
                <a:solidFill>
                  <a:srgbClr val="3366CC"/>
                </a:solidFill>
              </a:rPr>
              <a:t> and Internal </a:t>
            </a:r>
            <a:r>
              <a:rPr lang="en-US" sz="1800" b="1" dirty="0" err="1">
                <a:solidFill>
                  <a:srgbClr val="3366CC"/>
                </a:solidFill>
              </a:rPr>
              <a:t>vert</a:t>
            </a:r>
            <a:r>
              <a:rPr lang="en-US" sz="1800" b="1" dirty="0">
                <a:solidFill>
                  <a:srgbClr val="3366CC"/>
                </a:solidFill>
              </a:rPr>
              <a:t> plexus which in turn communicate with transverse and </a:t>
            </a:r>
            <a:r>
              <a:rPr lang="en-US" sz="1800" b="1" dirty="0" err="1">
                <a:solidFill>
                  <a:srgbClr val="3366CC"/>
                </a:solidFill>
              </a:rPr>
              <a:t>sagittal</a:t>
            </a:r>
            <a:r>
              <a:rPr lang="en-US" sz="1800" b="1" dirty="0">
                <a:solidFill>
                  <a:srgbClr val="3366CC"/>
                </a:solidFill>
              </a:rPr>
              <a:t> sinus spreads malignancy to abdominal organs, brain, vertebrae, ribs and skull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457200"/>
            <a:ext cx="2362200" cy="1020763"/>
          </a:xfrm>
          <a:solidFill>
            <a:srgbClr val="FF99FF"/>
          </a:solidFill>
        </p:spPr>
        <p:txBody>
          <a:bodyPr/>
          <a:lstStyle/>
          <a:p>
            <a:pPr algn="ctr" eaLnBrk="1" hangingPunct="1"/>
            <a:r>
              <a:rPr lang="en-US" sz="2900" dirty="0" smtClean="0">
                <a:solidFill>
                  <a:srgbClr val="66FFFF"/>
                </a:solidFill>
                <a:latin typeface="Arial Black" pitchFamily="34" charset="0"/>
              </a:rPr>
              <a:t>MAMMARY GLAND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8600"/>
            <a:ext cx="5791200" cy="6400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Modified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sweat gland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sup fascia 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connective tissue covering.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Accessory female reproductive org</a:t>
            </a:r>
          </a:p>
          <a:p>
            <a:pPr lvl="1" eaLnBrk="1" hangingPunct="1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EXTENT</a:t>
            </a:r>
          </a:p>
          <a:p>
            <a:pPr lvl="2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Vertical : 2-6 ribs in MCL</a:t>
            </a:r>
          </a:p>
          <a:p>
            <a:pPr lvl="2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Hori : lat border sternum – MAL, level of 4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rib</a:t>
            </a:r>
          </a:p>
          <a:p>
            <a:pPr lvl="2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Extends into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axilla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tail of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SPENCE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Foramen of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LANGER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SHAPE :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hemispherical, conical, pendulous, etc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924550" y="1828800"/>
          <a:ext cx="3143250" cy="3143250"/>
        </p:xfrm>
        <a:graphic>
          <a:graphicData uri="http://schemas.openxmlformats.org/presentationml/2006/ole">
            <p:oleObj spid="_x0000_s1026" name="Photo Editor Photo" r:id="rId4" imgW="1333333" imgH="1333333" progId="">
              <p:embed/>
            </p:oleObj>
          </a:graphicData>
        </a:graphic>
      </p:graphicFrame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CA57470B-8F83-44ED-AB85-EE63C45A88B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4114800" y="3352800"/>
            <a:ext cx="2667000" cy="9906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6DB46-8A71-4884-9364-FB756E3B93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2226" name="Picture 2" descr="D:\Dr PRAVEEN  ANATOMY COMPLETE\PRAVEENS ANATOMY WORLD 3.3.2024\PRAVEENS ANATOMY WORLD 22.7.2025\1. ATLAS\2. GROSS ANATOMY\1. UPPER LIMB\2. Pectoral Region\23. artery and veins of breast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199"/>
            <a:ext cx="8712883" cy="680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scan003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0182"/>
          <a:stretch>
            <a:fillRect/>
          </a:stretch>
        </p:blipFill>
        <p:spPr>
          <a:xfrm>
            <a:off x="533400" y="152400"/>
            <a:ext cx="8229600" cy="5867400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D8F171-5480-4673-B106-098C122DB742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>
            <a:off x="762000" y="2971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3429000" y="1447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12"/>
          <p:cNvSpPr>
            <a:spLocks noChangeArrowheads="1"/>
          </p:cNvSpPr>
          <p:nvPr/>
        </p:nvSpPr>
        <p:spPr bwMode="auto">
          <a:xfrm rot="10800000">
            <a:off x="6019800" y="4419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2438400" y="6046788"/>
            <a:ext cx="455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66CC"/>
                </a:solidFill>
              </a:rPr>
              <a:t>Venous drainage of mammary 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>
            <a:spLocks noGrp="1"/>
          </p:cNvSpPr>
          <p:nvPr>
            <p:ph type="title"/>
          </p:nvPr>
        </p:nvSpPr>
        <p:spPr>
          <a:xfrm>
            <a:off x="420987" y="27459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066"/>
              </a:buClr>
              <a:buSzPts val="3600"/>
              <a:buFont typeface="Arial"/>
              <a:buNone/>
            </a:pPr>
            <a:r>
              <a:rPr lang="en-US" sz="36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NERVE</a:t>
            </a:r>
            <a:r>
              <a:rPr lang="en-US" sz="3600" i="1" dirty="0" smtClean="0">
                <a:solidFill>
                  <a:srgbClr val="00C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endParaRPr sz="36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 txBox="1">
            <a:spLocks noGrp="1"/>
          </p:cNvSpPr>
          <p:nvPr>
            <p:ph type="body" idx="1"/>
          </p:nvPr>
        </p:nvSpPr>
        <p:spPr>
          <a:xfrm>
            <a:off x="420987" y="1403288"/>
            <a:ext cx="4332082" cy="477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3200"/>
              <a:buNone/>
            </a:pPr>
            <a:r>
              <a:rPr lang="en-US" sz="3200" b="1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Innervation (nerve supply)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3200"/>
              <a:buNone/>
            </a:pPr>
            <a:r>
              <a:rPr lang="en-US" sz="32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2nd to 6th intercostal nerves – through anterior and lateral cutaneous branches.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0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0" descr="Diagram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948517" y="1285136"/>
            <a:ext cx="3845859" cy="525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685800"/>
            <a:ext cx="9151966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5105400" y="1036638"/>
            <a:ext cx="2971800" cy="411162"/>
          </a:xfrm>
          <a:noFill/>
        </p:spPr>
        <p:txBody>
          <a:bodyPr/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28600"/>
            <a:ext cx="4800600" cy="6400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LYMPHATIC </a:t>
            </a:r>
            <a:r>
              <a:rPr lang="en-US" sz="2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DRAINAGE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7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Drain into following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lymph nodes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(five sub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 mammary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LN</a:t>
            </a:r>
          </a:p>
          <a:p>
            <a:pPr marL="1131888" lvl="2" indent="-438150" eaLnBrk="1" hangingPunct="1">
              <a:lnSpc>
                <a:spcPct val="9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(along Internal mammary V)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Supraclavicular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Posterior IC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Lymph nodes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D6F6C6-D1DE-4E82-BE78-1913A298EF4E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pic>
        <p:nvPicPr>
          <p:cNvPr id="24581" name="Picture 4" descr="scan000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800600" y="2273300"/>
            <a:ext cx="4343400" cy="290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4000"/>
              <a:buFont typeface="Arial"/>
              <a:buNone/>
            </a:pPr>
            <a:r>
              <a:rPr lang="en-US" sz="3200" b="1" dirty="0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Lymph nodes draining breast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1"/>
          </p:nvPr>
        </p:nvSpPr>
        <p:spPr>
          <a:xfrm>
            <a:off x="522838" y="1557197"/>
            <a:ext cx="4603687" cy="461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i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Axillary lymph nodes</a:t>
            </a:r>
            <a:r>
              <a:rPr lang="en-US" sz="240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drain most of the breast tissue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i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Internal mammary lymph nodes</a:t>
            </a:r>
            <a:r>
              <a:rPr lang="en-US" sz="240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 along internal thoracic (mammary) artery – drain medial part of the mammary gland.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i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Posterior intercostal nodes</a:t>
            </a:r>
            <a:r>
              <a:rPr lang="en-US" sz="240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Few lymphatic vessels from lower lateral quadrant of breast follow posterior intercostal vessels and drain into posterior intercostal nodes.</a:t>
            </a:r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4" descr="Diagram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126524" y="1557197"/>
            <a:ext cx="3960648" cy="4481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4400"/>
              <a:buFont typeface="Arial"/>
              <a:buNone/>
            </a:pPr>
            <a:r>
              <a:rPr lang="en-US" b="1" dirty="0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Lymph nodes draining breast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body" idx="1"/>
          </p:nvPr>
        </p:nvSpPr>
        <p:spPr>
          <a:xfrm>
            <a:off x="1" y="1557197"/>
            <a:ext cx="5029200" cy="507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000" i="1" dirty="0" err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Subdiaphragmatic</a:t>
            </a:r>
            <a:r>
              <a:rPr lang="en-US" sz="2000" i="1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i="1" dirty="0" err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subperitoneal</a:t>
            </a:r>
            <a:r>
              <a:rPr lang="en-US" sz="2000" i="1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 lymph plexuses</a:t>
            </a:r>
            <a:r>
              <a:rPr lang="en-US" sz="2000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Few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lower medial quadrant of the breast pierces anterior abdominal wall and drain into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subdiaphragmatic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subperitoneal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lymph nodes.</a:t>
            </a:r>
            <a:endParaRPr sz="2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000" i="1" dirty="0" err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Rotter’s</a:t>
            </a:r>
            <a:r>
              <a:rPr lang="en-US" sz="2000" i="1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 nodes</a:t>
            </a:r>
            <a:r>
              <a:rPr lang="en-US" sz="2000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lie between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major and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minor (hence called </a:t>
            </a:r>
            <a:r>
              <a:rPr lang="en-US" sz="2000" i="1" dirty="0" err="1">
                <a:solidFill>
                  <a:srgbClr val="2600DA"/>
                </a:solidFill>
                <a:latin typeface="Arial"/>
                <a:ea typeface="Arial"/>
                <a:cs typeface="Arial"/>
                <a:sym typeface="Arial"/>
              </a:rPr>
              <a:t>interpectoral</a:t>
            </a:r>
            <a:r>
              <a:rPr lang="en-US" sz="2000" i="1" dirty="0">
                <a:solidFill>
                  <a:srgbClr val="2600DA"/>
                </a:solidFill>
                <a:latin typeface="Arial"/>
                <a:ea typeface="Arial"/>
                <a:cs typeface="Arial"/>
                <a:sym typeface="Arial"/>
              </a:rPr>
              <a:t> nodes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– also drain mammary gland. </a:t>
            </a:r>
            <a:r>
              <a:rPr lang="en-US" sz="2000" dirty="0">
                <a:solidFill>
                  <a:srgbClr val="00B300"/>
                </a:solidFill>
                <a:latin typeface="Arial"/>
                <a:ea typeface="Arial"/>
                <a:cs typeface="Arial"/>
                <a:sym typeface="Arial"/>
              </a:rPr>
              <a:t>[Josef </a:t>
            </a:r>
            <a:r>
              <a:rPr lang="en-US" sz="2000" dirty="0" err="1">
                <a:solidFill>
                  <a:srgbClr val="00B300"/>
                </a:solidFill>
                <a:latin typeface="Arial"/>
                <a:ea typeface="Arial"/>
                <a:cs typeface="Arial"/>
                <a:sym typeface="Arial"/>
              </a:rPr>
              <a:t>Rotter</a:t>
            </a:r>
            <a:r>
              <a:rPr lang="en-US" sz="2000" dirty="0">
                <a:solidFill>
                  <a:srgbClr val="00B300"/>
                </a:solidFill>
                <a:latin typeface="Arial"/>
                <a:ea typeface="Arial"/>
                <a:cs typeface="Arial"/>
                <a:sym typeface="Arial"/>
              </a:rPr>
              <a:t>, German surgeon, 1857–1924]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000" i="1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Apical group of lymph nodes</a:t>
            </a:r>
            <a:r>
              <a:rPr lang="en-US" sz="2000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deep surface of breast pierces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major muscle, and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clavipectoral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fascia and drain into apical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axillary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lymph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nodes.</a:t>
            </a:r>
            <a:r>
              <a:rPr lang="en-US" sz="2000" i="1" baseline="30000" dirty="0" err="1">
                <a:solidFill>
                  <a:srgbClr val="0073F3"/>
                </a:solidFill>
                <a:latin typeface="Arial"/>
                <a:ea typeface="Arial"/>
                <a:cs typeface="Arial"/>
                <a:sym typeface="Arial"/>
              </a:rPr>
              <a:t>Neet</a:t>
            </a:r>
            <a:endParaRPr sz="2000" baseline="30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25" descr="Diagram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126524" y="1557197"/>
            <a:ext cx="3960648" cy="4481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scan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381000" y="1025525"/>
            <a:ext cx="8458200" cy="5662613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96EC30-10D0-4F4F-8B31-BF84797C657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286000" y="228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66CC"/>
                </a:solidFill>
              </a:rPr>
              <a:t>Axillary group of lymphnodes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11162"/>
          </a:xfrm>
          <a:noFill/>
        </p:spPr>
        <p:txBody>
          <a:bodyPr/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4495800" cy="6172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D60093"/>
                </a:solidFill>
              </a:rPr>
              <a:t>Lymphatics divided into two grps : 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sz="2800" b="1" smtClean="0"/>
              <a:t>Superficial grp</a:t>
            </a:r>
            <a:r>
              <a:rPr lang="en-US" sz="2800" smtClean="0"/>
              <a:t> : </a:t>
            </a:r>
          </a:p>
          <a:p>
            <a:pPr lvl="2" eaLnBrk="1" hangingPunct="1"/>
            <a:r>
              <a:rPr lang="en-US" sz="2800" smtClean="0"/>
              <a:t>drain skin over breast </a:t>
            </a:r>
            <a:r>
              <a:rPr lang="en-US" sz="2800" u="sng" smtClean="0"/>
              <a:t>EXCEPT </a:t>
            </a:r>
            <a:r>
              <a:rPr lang="en-US" sz="2800" smtClean="0"/>
              <a:t>nipple and areola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800" smtClean="0"/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sz="2800" b="1" smtClean="0"/>
              <a:t>Deep grp</a:t>
            </a:r>
          </a:p>
          <a:p>
            <a:pPr lvl="2" eaLnBrk="1" hangingPunct="1"/>
            <a:r>
              <a:rPr lang="en-US" sz="2800" smtClean="0"/>
              <a:t>Parenchyma of breast, </a:t>
            </a:r>
          </a:p>
          <a:p>
            <a:pPr lvl="2" eaLnBrk="1" hangingPunct="1"/>
            <a:r>
              <a:rPr lang="en-US" sz="2800" smtClean="0"/>
              <a:t>Nipple, </a:t>
            </a:r>
          </a:p>
          <a:p>
            <a:pPr lvl="2" eaLnBrk="1" hangingPunct="1"/>
            <a:r>
              <a:rPr lang="en-US" sz="2800" smtClean="0"/>
              <a:t>Areola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5C80C0-F03B-4EF9-BDE4-A6B8A936363E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 r="50427" b="4143"/>
          <a:stretch>
            <a:fillRect/>
          </a:stretch>
        </p:blipFill>
        <p:spPr bwMode="auto">
          <a:xfrm>
            <a:off x="4419600" y="990600"/>
            <a:ext cx="4618038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 descr="Purple mesh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487363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3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DE4A43-A443-4F4C-841E-8FD7DAF498E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pic>
        <p:nvPicPr>
          <p:cNvPr id="27652" name="Picture 5" descr="scan0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0625"/>
            <a:ext cx="8610600" cy="550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4248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4000"/>
              <a:buFont typeface="Arial"/>
              <a:buNone/>
            </a:pPr>
            <a:r>
              <a:rPr lang="en-US" sz="2800" b="1" dirty="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Location of breast</a:t>
            </a:r>
            <a:endParaRPr sz="2800" dirty="0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628650" y="1386942"/>
            <a:ext cx="3995305" cy="479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None/>
            </a:pPr>
            <a:r>
              <a:rPr lang="en-US" sz="24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Lies in </a:t>
            </a:r>
            <a:r>
              <a:rPr lang="en-US" sz="2400" i="1">
                <a:solidFill>
                  <a:srgbClr val="2600DA"/>
                </a:solidFill>
                <a:latin typeface="Arial"/>
                <a:ea typeface="Arial"/>
                <a:cs typeface="Arial"/>
                <a:sym typeface="Arial"/>
              </a:rPr>
              <a:t>superficial fascia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pectoral region </a:t>
            </a:r>
            <a:r>
              <a:rPr lang="en-US" sz="2400" i="1" baseline="30000">
                <a:solidFill>
                  <a:srgbClr val="0073F3"/>
                </a:solidFill>
                <a:latin typeface="Arial"/>
                <a:ea typeface="Arial"/>
                <a:cs typeface="Arial"/>
                <a:sym typeface="Arial"/>
              </a:rPr>
              <a:t>MCQ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400"/>
              <a:buNone/>
            </a:pPr>
            <a:r>
              <a:rPr lang="en-US" sz="24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 i="1">
                <a:solidFill>
                  <a:srgbClr val="2600DA"/>
                </a:solidFill>
                <a:latin typeface="Arial"/>
                <a:ea typeface="Arial"/>
                <a:cs typeface="Arial"/>
                <a:sym typeface="Arial"/>
              </a:rPr>
              <a:t>Axillary tail of  Spence –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 of breast from its superolateral part pierces the deep fascia in the axilla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400"/>
              <a:buNone/>
            </a:pPr>
            <a:r>
              <a:rPr lang="en-US" sz="24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 i="1">
                <a:solidFill>
                  <a:srgbClr val="2600DA"/>
                </a:solidFill>
                <a:latin typeface="Arial"/>
                <a:ea typeface="Arial"/>
                <a:cs typeface="Arial"/>
                <a:sym typeface="Arial"/>
              </a:rPr>
              <a:t>foramen of Langer –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Opening in the deep fascia for tail of Spence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929613" y="365125"/>
            <a:ext cx="3953696" cy="60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0" y="457200"/>
            <a:ext cx="3505200" cy="411163"/>
          </a:xfrm>
          <a:noFill/>
        </p:spPr>
        <p:txBody>
          <a:bodyPr/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4038600" cy="6553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SUPERFICIAL GROUP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UL &amp; 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Quadrant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LN (Ant –Central—Apical)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quadrant 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mammary/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supraclavicular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quadrant 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mammary OR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Subdiaphragmatic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nodes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thro Ant </a:t>
            </a:r>
            <a:r>
              <a:rPr lang="en-US" sz="1800" i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abdo</a:t>
            </a:r>
            <a:r>
              <a:rPr lang="en-US" sz="1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wall to Hepatic </a:t>
            </a:r>
            <a:r>
              <a:rPr lang="en-US" sz="1800" i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grp</a:t>
            </a:r>
            <a:r>
              <a:rPr lang="en-US" sz="1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of LN thro </a:t>
            </a:r>
            <a:r>
              <a:rPr lang="en-US" sz="1800" i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falciform</a:t>
            </a:r>
            <a:r>
              <a:rPr lang="en-US" sz="1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lig</a:t>
            </a:r>
            <a:endParaRPr lang="en-US" sz="1800" i="1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1800" i="1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Thro these nodes the malignancy may reach other side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43AB5-B157-4AAB-B7C8-0512B74C5B42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pic>
        <p:nvPicPr>
          <p:cNvPr id="28677" name="Picture 23" descr="scan0031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4340225" y="1143000"/>
            <a:ext cx="4727575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8" name="Rectangle 24"/>
          <p:cNvSpPr>
            <a:spLocks noChangeArrowheads="1"/>
          </p:cNvSpPr>
          <p:nvPr/>
        </p:nvSpPr>
        <p:spPr bwMode="auto">
          <a:xfrm>
            <a:off x="4343400" y="2438400"/>
            <a:ext cx="1066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25"/>
          <p:cNvSpPr>
            <a:spLocks noChangeArrowheads="1"/>
          </p:cNvSpPr>
          <p:nvPr/>
        </p:nvSpPr>
        <p:spPr bwMode="auto">
          <a:xfrm>
            <a:off x="6248400" y="1143000"/>
            <a:ext cx="1600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26"/>
          <p:cNvSpPr>
            <a:spLocks noChangeArrowheads="1"/>
          </p:cNvSpPr>
          <p:nvPr/>
        </p:nvSpPr>
        <p:spPr bwMode="auto">
          <a:xfrm>
            <a:off x="8229600" y="2057400"/>
            <a:ext cx="9144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800600" y="762000"/>
            <a:ext cx="3352800" cy="334963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4343400" cy="6248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2100" b="1" dirty="0" smtClean="0">
                <a:solidFill>
                  <a:srgbClr val="0000FF"/>
                </a:solidFill>
              </a:rPr>
              <a:t>DEEP GROUP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US" sz="2000" b="1" dirty="0" smtClean="0">
                <a:solidFill>
                  <a:srgbClr val="990000"/>
                </a:solidFill>
              </a:rPr>
              <a:t>Parenchyma : </a:t>
            </a:r>
          </a:p>
          <a:p>
            <a:pPr marL="1131888" lvl="2" indent="-438150" eaLnBrk="1" hangingPunct="1"/>
            <a:r>
              <a:rPr lang="en-US" sz="2400" dirty="0" smtClean="0"/>
              <a:t>Anterior 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 LN (via 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 tail)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endParaRPr lang="en-US" sz="2000" b="1" dirty="0" smtClean="0">
              <a:solidFill>
                <a:srgbClr val="990000"/>
              </a:solidFill>
            </a:endParaRP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US" sz="2000" b="1" dirty="0" smtClean="0">
                <a:solidFill>
                  <a:srgbClr val="990000"/>
                </a:solidFill>
              </a:rPr>
              <a:t>Nipple and Areola</a:t>
            </a:r>
          </a:p>
          <a:p>
            <a:pPr marL="1131888" lvl="2" indent="-438150" eaLnBrk="1" hangingPunct="1"/>
            <a:r>
              <a:rPr lang="en-US" sz="2400" dirty="0" err="1" smtClean="0"/>
              <a:t>subareolar</a:t>
            </a:r>
            <a:r>
              <a:rPr lang="en-US" sz="2400" dirty="0" smtClean="0"/>
              <a:t> lymphatic plexus of </a:t>
            </a:r>
            <a:r>
              <a:rPr lang="en-US" sz="2400" b="1" dirty="0" smtClean="0">
                <a:solidFill>
                  <a:srgbClr val="FF0066"/>
                </a:solidFill>
              </a:rPr>
              <a:t>SAPPEY </a:t>
            </a:r>
            <a:r>
              <a:rPr lang="en-US" sz="2400" dirty="0" smtClean="0"/>
              <a:t>--- Ant </a:t>
            </a:r>
            <a:r>
              <a:rPr lang="en-US" sz="2400" dirty="0" err="1" smtClean="0"/>
              <a:t>Axillary</a:t>
            </a:r>
            <a:endParaRPr lang="en-US" sz="2400" dirty="0" smtClean="0"/>
          </a:p>
          <a:p>
            <a:pPr marL="839788" lvl="1" indent="-495300" eaLnBrk="1" hangingPunct="1"/>
            <a:endParaRPr lang="en-US" sz="2500" dirty="0" smtClean="0"/>
          </a:p>
          <a:p>
            <a:pPr marL="839788" lvl="1" indent="-495300" eaLnBrk="1" hangingPunct="1">
              <a:buFont typeface="Wingdings" pitchFamily="2" charset="2"/>
              <a:buAutoNum type="arabicPeriod" startAt="3"/>
            </a:pPr>
            <a:r>
              <a:rPr lang="en-US" sz="2000" b="1" dirty="0" smtClean="0">
                <a:solidFill>
                  <a:srgbClr val="990000"/>
                </a:solidFill>
              </a:rPr>
              <a:t>Medial part of </a:t>
            </a:r>
            <a:r>
              <a:rPr lang="en-US" sz="2000" b="1" dirty="0" err="1" smtClean="0">
                <a:solidFill>
                  <a:srgbClr val="990000"/>
                </a:solidFill>
              </a:rPr>
              <a:t>gld</a:t>
            </a:r>
            <a:r>
              <a:rPr lang="en-US" sz="2000" b="1" dirty="0" smtClean="0">
                <a:solidFill>
                  <a:srgbClr val="990000"/>
                </a:solidFill>
              </a:rPr>
              <a:t> :</a:t>
            </a:r>
            <a:r>
              <a:rPr lang="en-US" sz="2000" b="1" dirty="0" smtClean="0"/>
              <a:t> 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Internal Mammary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Post IC nodes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Supraclavicular</a:t>
            </a:r>
            <a:r>
              <a:rPr lang="en-US" sz="2400" dirty="0" smtClean="0">
                <a:solidFill>
                  <a:schemeClr val="tx1"/>
                </a:solidFill>
              </a:rPr>
              <a:t> LN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46E43-95CD-4C8C-9E67-D2EAB9F2C28B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pic>
        <p:nvPicPr>
          <p:cNvPr id="29701" name="Picture 7" descr="scan0029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12863"/>
          <a:stretch>
            <a:fillRect/>
          </a:stretch>
        </p:blipFill>
        <p:spPr bwMode="auto">
          <a:xfrm>
            <a:off x="4343400" y="2133600"/>
            <a:ext cx="4800600" cy="280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7B605-E131-4A79-B3A0-F36492D340B2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 r="17155"/>
          <a:stretch>
            <a:fillRect/>
          </a:stretch>
        </p:blipFill>
        <p:spPr bwMode="auto">
          <a:xfrm>
            <a:off x="76200" y="866775"/>
            <a:ext cx="5105400" cy="5838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4" name="Rectangle 3" descr="Purple mesh"/>
          <p:cNvSpPr>
            <a:spLocks noChangeArrowheads="1"/>
          </p:cNvSpPr>
          <p:nvPr/>
        </p:nvSpPr>
        <p:spPr bwMode="auto">
          <a:xfrm>
            <a:off x="533400" y="228600"/>
            <a:ext cx="7924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366CC"/>
                </a:solidFill>
              </a:rPr>
              <a:t>Mammary Gland: Lymphatics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4864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3366CC"/>
                </a:solidFill>
              </a:rPr>
              <a:t>Subareolar lymphaticplexus of Sappey</a:t>
            </a:r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V="1">
            <a:off x="4114800" y="2743200"/>
            <a:ext cx="1371600" cy="16764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EDF50-5EB1-4D63-8F53-AE7B1820FD11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pic>
        <p:nvPicPr>
          <p:cNvPr id="31747" name="Picture 5" descr="scan000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contrast="12000"/>
          </a:blip>
          <a:srcRect b="6918"/>
          <a:stretch>
            <a:fillRect/>
          </a:stretch>
        </p:blipFill>
        <p:spPr>
          <a:xfrm>
            <a:off x="0" y="354013"/>
            <a:ext cx="7543800" cy="5894387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276600" y="381000"/>
            <a:ext cx="1600200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Post IC nodes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228600" y="5562600"/>
            <a:ext cx="1981200" cy="5810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Internal mammary LN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7848600" y="25908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3366CC"/>
                </a:solidFill>
              </a:rPr>
              <a:t>Deep lymphatic drainage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11162"/>
          </a:xfrm>
          <a:noFill/>
        </p:spPr>
        <p:txBody>
          <a:bodyPr/>
          <a:lstStyle/>
          <a:p>
            <a:pPr algn="ctr" eaLnBrk="1" hangingPunct="1"/>
            <a:r>
              <a:rPr lang="en-US" sz="21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09600"/>
            <a:ext cx="5105400" cy="6096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4"/>
            </a:pPr>
            <a:r>
              <a:rPr lang="en-US" sz="2800" b="1" dirty="0" smtClean="0">
                <a:solidFill>
                  <a:srgbClr val="990000"/>
                </a:solidFill>
              </a:rPr>
              <a:t>Deep part of Gland</a:t>
            </a:r>
            <a:r>
              <a:rPr lang="en-US" sz="2800" dirty="0" smtClean="0">
                <a:solidFill>
                  <a:srgbClr val="990000"/>
                </a:solidFill>
              </a:rPr>
              <a:t> : </a:t>
            </a:r>
          </a:p>
          <a:p>
            <a:pPr marL="1131888" lvl="2" indent="-438150" eaLnBrk="1" hangingPunct="1"/>
            <a:endParaRPr lang="en-US" sz="2400" b="1" dirty="0" smtClean="0">
              <a:solidFill>
                <a:srgbClr val="990000"/>
              </a:solidFill>
            </a:endParaRPr>
          </a:p>
          <a:p>
            <a:pPr marL="839788" lvl="1" indent="-495300" eaLnBrk="1" hangingPunct="1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olitary </a:t>
            </a:r>
            <a:r>
              <a:rPr lang="en-US" dirty="0" smtClean="0">
                <a:solidFill>
                  <a:schemeClr val="tx1"/>
                </a:solidFill>
              </a:rPr>
              <a:t>lymph channel pierce pectoral fascia, </a:t>
            </a:r>
            <a:r>
              <a:rPr lang="en-US" dirty="0" err="1" smtClean="0">
                <a:solidFill>
                  <a:schemeClr val="tx1"/>
                </a:solidFill>
              </a:rPr>
              <a:t>Pect</a:t>
            </a:r>
            <a:r>
              <a:rPr lang="en-US" dirty="0" smtClean="0">
                <a:solidFill>
                  <a:schemeClr val="tx1"/>
                </a:solidFill>
              </a:rPr>
              <a:t> major, </a:t>
            </a:r>
            <a:r>
              <a:rPr lang="en-US" dirty="0" err="1" smtClean="0">
                <a:solidFill>
                  <a:schemeClr val="tx1"/>
                </a:solidFill>
              </a:rPr>
              <a:t>Clavipectoral</a:t>
            </a:r>
            <a:r>
              <a:rPr lang="en-US" dirty="0" smtClean="0">
                <a:solidFill>
                  <a:schemeClr val="tx1"/>
                </a:solidFill>
              </a:rPr>
              <a:t> fascia------ Ant </a:t>
            </a:r>
            <a:r>
              <a:rPr lang="en-US" dirty="0" err="1" smtClean="0">
                <a:solidFill>
                  <a:schemeClr val="tx1"/>
                </a:solidFill>
              </a:rPr>
              <a:t>Axillary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(BACKDOOR EXIT)</a:t>
            </a:r>
          </a:p>
          <a:p>
            <a:pPr marL="1131888" lvl="2" indent="-438150" eaLnBrk="1" hangingPunct="1"/>
            <a:endParaRPr lang="en-US" sz="2000" b="1" dirty="0" smtClean="0"/>
          </a:p>
          <a:p>
            <a:pPr marL="839788" lvl="1" indent="-495300" eaLnBrk="1" hangingPunct="1"/>
            <a:r>
              <a:rPr lang="en-US" dirty="0" smtClean="0">
                <a:solidFill>
                  <a:schemeClr val="tx1"/>
                </a:solidFill>
              </a:rPr>
              <a:t>Some lymph from deep part reach nodes </a:t>
            </a:r>
            <a:r>
              <a:rPr lang="en-US" dirty="0" err="1" smtClean="0">
                <a:solidFill>
                  <a:schemeClr val="tx1"/>
                </a:solidFill>
              </a:rPr>
              <a:t>bt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maj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Pect</a:t>
            </a:r>
            <a:r>
              <a:rPr lang="en-US" dirty="0" smtClean="0">
                <a:solidFill>
                  <a:schemeClr val="tx1"/>
                </a:solidFill>
              </a:rPr>
              <a:t> minor. Called as </a:t>
            </a:r>
            <a:r>
              <a:rPr lang="en-US" sz="2200" b="1" dirty="0" smtClean="0">
                <a:solidFill>
                  <a:schemeClr val="tx1"/>
                </a:solidFill>
              </a:rPr>
              <a:t>ROTTER’s NODES</a:t>
            </a:r>
          </a:p>
          <a:p>
            <a:pPr marL="571500" indent="-571500" eaLnBrk="1" hangingPunct="1"/>
            <a:endParaRPr lang="en-US" sz="2000" b="1" dirty="0" smtClean="0"/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AAEEC-F1DA-42A0-ACBC-EED86C7413BE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257800" y="609600"/>
            <a:ext cx="3886200" cy="302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4" name="Oval 8"/>
          <p:cNvSpPr>
            <a:spLocks noChangeArrowheads="1"/>
          </p:cNvSpPr>
          <p:nvPr/>
        </p:nvSpPr>
        <p:spPr bwMode="auto">
          <a:xfrm>
            <a:off x="7315200" y="19812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7620000" y="2590800"/>
            <a:ext cx="1219200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Rotters nodes</a:t>
            </a:r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7391400" y="2133600"/>
            <a:ext cx="304800" cy="5334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 flipV="1">
            <a:off x="4419600" y="2286000"/>
            <a:ext cx="1981200" cy="914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3" descr="Diagram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 l="871" t="9524"/>
          <a:stretch/>
        </p:blipFill>
        <p:spPr>
          <a:xfrm>
            <a:off x="3352708" y="2411808"/>
            <a:ext cx="5791698" cy="373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>
            <a:spLocks noGrp="1"/>
          </p:cNvSpPr>
          <p:nvPr>
            <p:ph type="title"/>
          </p:nvPr>
        </p:nvSpPr>
        <p:spPr>
          <a:xfrm>
            <a:off x="404577" y="304800"/>
            <a:ext cx="7886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066"/>
              </a:buClr>
              <a:buSzPts val="4000"/>
              <a:buFont typeface="Arial"/>
              <a:buNone/>
            </a:pPr>
            <a:r>
              <a:rPr lang="en-US" sz="3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Lymphatic Drainage of Breast</a:t>
            </a:r>
            <a:endParaRPr sz="3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3"/>
          <p:cNvSpPr txBox="1">
            <a:spLocks noGrp="1"/>
          </p:cNvSpPr>
          <p:nvPr>
            <p:ph type="body" idx="1"/>
          </p:nvPr>
        </p:nvSpPr>
        <p:spPr>
          <a:xfrm>
            <a:off x="404577" y="1325564"/>
            <a:ext cx="4674417" cy="53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2000"/>
              <a:buNone/>
            </a:pPr>
            <a:r>
              <a:rPr lang="en-US" sz="2000" b="1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Lymphatic vessels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000"/>
              <a:buNone/>
            </a:pPr>
            <a:r>
              <a:rPr lang="en-US" sz="20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000" i="1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Subareolar plexus of Sappey</a:t>
            </a:r>
            <a:r>
              <a:rPr lang="en-US" sz="200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plexus of lymph vessels deep to the areola – drains into anterior group of axillary lymph nodes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000"/>
              <a:buNone/>
            </a:pPr>
            <a:r>
              <a:rPr lang="en-US" sz="20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000" i="1">
                <a:solidFill>
                  <a:srgbClr val="00B300"/>
                </a:solidFill>
                <a:latin typeface="Arial"/>
                <a:ea typeface="Arial"/>
                <a:cs typeface="Arial"/>
                <a:sym typeface="Arial"/>
              </a:rPr>
              <a:t>Previous concept</a:t>
            </a:r>
            <a:r>
              <a:rPr lang="en-US" sz="2000">
                <a:solidFill>
                  <a:srgbClr val="00B3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lymphatic drainage, the breast is divided into 4 quadrants: upper lateral, upper medial, lower lateral, and lower medial. Currently, this concept is not in use </a:t>
            </a:r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87362"/>
          </a:xfrm>
          <a:noFill/>
        </p:spPr>
        <p:txBody>
          <a:bodyPr/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403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Summary Lymphatic drainage </a:t>
            </a:r>
            <a:r>
              <a:rPr lang="en-US" sz="2800" dirty="0" smtClean="0">
                <a:solidFill>
                  <a:srgbClr val="FF0066"/>
                </a:solidFill>
              </a:rPr>
              <a:t>: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lvl="1" eaLnBrk="1" hangingPunct="1"/>
            <a:r>
              <a:rPr lang="en-US" sz="2400" b="1" dirty="0" smtClean="0">
                <a:solidFill>
                  <a:srgbClr val="7030A0"/>
                </a:solidFill>
              </a:rPr>
              <a:t>75 % Parenchyma = </a:t>
            </a:r>
            <a:r>
              <a:rPr lang="en-US" sz="2400" b="1" dirty="0" err="1" smtClean="0">
                <a:solidFill>
                  <a:srgbClr val="7030A0"/>
                </a:solidFill>
              </a:rPr>
              <a:t>Axillary</a:t>
            </a:r>
            <a:r>
              <a:rPr lang="en-US" sz="2400" b="1" dirty="0" smtClean="0">
                <a:solidFill>
                  <a:srgbClr val="7030A0"/>
                </a:solidFill>
              </a:rPr>
              <a:t> LN</a:t>
            </a:r>
          </a:p>
          <a:p>
            <a:pPr lvl="1" eaLnBrk="1" hangingPunct="1"/>
            <a:endParaRPr lang="en-US" sz="2400" b="1" dirty="0" smtClean="0">
              <a:solidFill>
                <a:srgbClr val="7030A0"/>
              </a:solidFill>
            </a:endParaRPr>
          </a:p>
          <a:p>
            <a:pPr lvl="1" eaLnBrk="1" hangingPunct="1"/>
            <a:r>
              <a:rPr lang="en-US" sz="2400" b="1" dirty="0" smtClean="0">
                <a:solidFill>
                  <a:srgbClr val="7030A0"/>
                </a:solidFill>
              </a:rPr>
              <a:t>25 % Parenchyma = Internal mammary LN</a:t>
            </a:r>
          </a:p>
          <a:p>
            <a:pPr lvl="1" eaLnBrk="1" hangingPunct="1"/>
            <a:endParaRPr lang="en-US" sz="2400" b="1" dirty="0" smtClean="0">
              <a:solidFill>
                <a:srgbClr val="7030A0"/>
              </a:solidFill>
            </a:endParaRPr>
          </a:p>
          <a:p>
            <a:pPr lvl="1" eaLnBrk="1" hangingPunct="1"/>
            <a:r>
              <a:rPr lang="en-US" sz="2400" b="1" dirty="0" smtClean="0">
                <a:solidFill>
                  <a:srgbClr val="7030A0"/>
                </a:solidFill>
              </a:rPr>
              <a:t>5 % parenchyma = Post IC Nodes along Post IC vein</a:t>
            </a:r>
          </a:p>
          <a:p>
            <a:pPr eaLnBrk="1" hangingPunct="1"/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661F11-6BF1-43D4-88D8-8BE020528AE8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Anatomy/Yogesh Sontakke</a:t>
            </a:r>
            <a:endParaRPr/>
          </a:p>
        </p:txBody>
      </p:sp>
      <p:sp>
        <p:nvSpPr>
          <p:cNvPr id="316" name="Google Shape;316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/>
          </a:p>
        </p:txBody>
      </p:sp>
      <p:pic>
        <p:nvPicPr>
          <p:cNvPr id="317" name="Google Shape;317;p27" descr="Text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47057" y="-7671"/>
            <a:ext cx="7249886" cy="683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6858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33CC"/>
                </a:solidFill>
                <a:latin typeface="Arial Black" pitchFamily="34" charset="0"/>
              </a:rPr>
              <a:t>MAMMARY GLAND - APPLIED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91600" cy="5486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990000"/>
                </a:solidFill>
              </a:rPr>
              <a:t>AXILLARY TAIL</a:t>
            </a:r>
          </a:p>
          <a:p>
            <a:pPr lvl="1" eaLnBrk="1" hangingPunct="1"/>
            <a:r>
              <a:rPr lang="en-US" sz="2400" dirty="0" smtClean="0"/>
              <a:t>Well developed 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 tail mistaken for enlarged lymph nodes/</a:t>
            </a:r>
            <a:r>
              <a:rPr lang="en-US" sz="2400" dirty="0" err="1" smtClean="0"/>
              <a:t>lipoma</a:t>
            </a:r>
            <a:endParaRPr lang="en-US" sz="2400" dirty="0" smtClean="0"/>
          </a:p>
          <a:p>
            <a:pPr eaLnBrk="1" hangingPunct="1"/>
            <a:endParaRPr lang="en-US" sz="2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990000"/>
                </a:solidFill>
              </a:rPr>
              <a:t>Investigations</a:t>
            </a:r>
          </a:p>
          <a:p>
            <a:pPr lvl="1" eaLnBrk="1" hangingPunct="1"/>
            <a:r>
              <a:rPr lang="en-US" sz="2800" b="1" dirty="0" smtClean="0"/>
              <a:t>Mammography</a:t>
            </a:r>
          </a:p>
          <a:p>
            <a:pPr lvl="2" eaLnBrk="1" hangingPunct="1"/>
            <a:r>
              <a:rPr lang="en-US" sz="2100" dirty="0" smtClean="0"/>
              <a:t>Soft tissue radiographs of breast.</a:t>
            </a:r>
          </a:p>
          <a:p>
            <a:pPr lvl="2" eaLnBrk="1" hangingPunct="1"/>
            <a:r>
              <a:rPr lang="en-US" sz="2100" dirty="0" smtClean="0"/>
              <a:t>Cyst (well defined smooth opacity) and carcinomas (irregular density, distortion of breast tissue, calcification)</a:t>
            </a:r>
          </a:p>
          <a:p>
            <a:pPr lvl="1" eaLnBrk="1" hangingPunct="1"/>
            <a:r>
              <a:rPr lang="en-US" sz="2800" b="1" dirty="0" smtClean="0"/>
              <a:t>FNAC</a:t>
            </a:r>
            <a:r>
              <a:rPr lang="en-US" sz="2400" dirty="0" smtClean="0"/>
              <a:t> (fine needle aspiration cytology)</a:t>
            </a:r>
          </a:p>
          <a:p>
            <a:pPr lvl="2" eaLnBrk="1" hangingPunct="1"/>
            <a:r>
              <a:rPr lang="en-US" sz="2100" dirty="0" smtClean="0"/>
              <a:t>Used for cell diagnosis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A4901-60A0-4C6B-B19A-162C3BD0A8BB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77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en-US" sz="280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990000"/>
                </a:solidFill>
              </a:rPr>
              <a:t>Nipple</a:t>
            </a:r>
          </a:p>
          <a:p>
            <a:pPr lvl="1" eaLnBrk="1" hangingPunct="1"/>
            <a:r>
              <a:rPr lang="en-US" sz="2800" smtClean="0"/>
              <a:t>Cracked nipple – </a:t>
            </a:r>
          </a:p>
          <a:p>
            <a:pPr lvl="2" eaLnBrk="1" hangingPunct="1"/>
            <a:r>
              <a:rPr lang="en-US" sz="2500" smtClean="0"/>
              <a:t>in later pregnancy and lactation. </a:t>
            </a:r>
          </a:p>
          <a:p>
            <a:pPr lvl="2" eaLnBrk="1" hangingPunct="1"/>
            <a:r>
              <a:rPr lang="en-US" sz="2500" smtClean="0"/>
              <a:t>Nipple to be washed, and lubricated with lanolin</a:t>
            </a:r>
          </a:p>
          <a:p>
            <a:pPr lvl="1" eaLnBrk="1" hangingPunct="1"/>
            <a:endParaRPr lang="en-US" sz="2800" smtClean="0"/>
          </a:p>
          <a:p>
            <a:pPr lvl="1" eaLnBrk="1" hangingPunct="1"/>
            <a:r>
              <a:rPr lang="en-US" sz="2800" smtClean="0"/>
              <a:t>Discharges – </a:t>
            </a:r>
          </a:p>
          <a:p>
            <a:pPr lvl="2" eaLnBrk="1" hangingPunct="1"/>
            <a:r>
              <a:rPr lang="en-US" sz="2500" smtClean="0"/>
              <a:t>management depends upon presence of lump</a:t>
            </a:r>
          </a:p>
          <a:p>
            <a:pPr eaLnBrk="1" hangingPunct="1"/>
            <a:endParaRPr lang="en-US" sz="3400" smtClean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1D5B5B-EC3E-4609-AB63-2F146C51CBD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2238"/>
            <a:ext cx="7543800" cy="411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100" smtClean="0">
                <a:solidFill>
                  <a:srgbClr val="3366CC"/>
                </a:solidFill>
              </a:rPr>
              <a:t>MAMMARY GLAND</a:t>
            </a:r>
          </a:p>
        </p:txBody>
      </p:sp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455D66FE-046D-4CE7-A463-EBC3717A95D1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8196" name="Picture 4" descr="scan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79475"/>
            <a:ext cx="8839200" cy="552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9600" y="2819400"/>
            <a:ext cx="2209800" cy="762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57200" y="3733800"/>
            <a:ext cx="2286000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752600" y="4191000"/>
            <a:ext cx="1295400" cy="685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6629400" y="2057400"/>
            <a:ext cx="2133600" cy="5334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6705600" y="4953000"/>
            <a:ext cx="1981200" cy="5334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685800" y="60960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3048000" cy="835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Foramen of langer is a opening in axillary fascia for the axillary tail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2" name="Picture 24" descr="ca breast with microcalcification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3429000" y="2270093"/>
            <a:ext cx="2286000" cy="1712976"/>
          </a:xfrm>
          <a:noFill/>
        </p:spPr>
      </p:pic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46502-6E4D-4CC6-967E-9D6B239928E6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pic>
        <p:nvPicPr>
          <p:cNvPr id="36867" name="Picture 4" descr="breast abcess in subareolar reg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00300"/>
            <a:ext cx="2971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breast cy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371725"/>
            <a:ext cx="2743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calcified galactocoe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297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fibroadeno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362200"/>
            <a:ext cx="2971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IJPD_004_001_breast_fig2_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76200"/>
            <a:ext cx="2971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 descr="multiple fibroadenom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76200"/>
            <a:ext cx="3200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 descr="multiple fibroadenoma extending to axill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4516438"/>
            <a:ext cx="28194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3352800" y="1041400"/>
            <a:ext cx="2354263" cy="406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3366CC"/>
                </a:solidFill>
              </a:rPr>
              <a:t>MAMMOGRAPHY</a:t>
            </a:r>
            <a:r>
              <a:rPr lang="en-US">
                <a:solidFill>
                  <a:srgbClr val="3366CC"/>
                </a:solidFill>
              </a:rPr>
              <a:t> </a:t>
            </a:r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152400" y="1524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Calcification - fibroadenoma</a:t>
            </a:r>
          </a:p>
        </p:txBody>
      </p:sp>
      <p:sp>
        <p:nvSpPr>
          <p:cNvPr id="36876" name="Rectangle 15"/>
          <p:cNvSpPr>
            <a:spLocks noChangeArrowheads="1"/>
          </p:cNvSpPr>
          <p:nvPr/>
        </p:nvSpPr>
        <p:spPr bwMode="auto">
          <a:xfrm>
            <a:off x="228600" y="2438400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fibroadenoma</a:t>
            </a:r>
          </a:p>
        </p:txBody>
      </p:sp>
      <p:sp>
        <p:nvSpPr>
          <p:cNvPr id="36877" name="Rectangle 16"/>
          <p:cNvSpPr>
            <a:spLocks noChangeArrowheads="1"/>
          </p:cNvSpPr>
          <p:nvPr/>
        </p:nvSpPr>
        <p:spPr bwMode="auto">
          <a:xfrm>
            <a:off x="152400" y="4724400"/>
            <a:ext cx="231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Calcified galactocoele</a:t>
            </a:r>
          </a:p>
        </p:txBody>
      </p:sp>
      <p:sp>
        <p:nvSpPr>
          <p:cNvPr id="36878" name="Rectangle 20"/>
          <p:cNvSpPr>
            <a:spLocks noChangeArrowheads="1"/>
          </p:cNvSpPr>
          <p:nvPr/>
        </p:nvSpPr>
        <p:spPr bwMode="auto">
          <a:xfrm>
            <a:off x="3276600" y="2438400"/>
            <a:ext cx="271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Breast abcess sub areolar</a:t>
            </a:r>
          </a:p>
        </p:txBody>
      </p:sp>
      <p:sp>
        <p:nvSpPr>
          <p:cNvPr id="36879" name="Rectangle 21"/>
          <p:cNvSpPr>
            <a:spLocks noChangeArrowheads="1"/>
          </p:cNvSpPr>
          <p:nvPr/>
        </p:nvSpPr>
        <p:spPr bwMode="auto">
          <a:xfrm>
            <a:off x="3276600" y="4724400"/>
            <a:ext cx="191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Ca breast with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microcalcification</a:t>
            </a:r>
          </a:p>
        </p:txBody>
      </p:sp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6400800" y="4495800"/>
            <a:ext cx="26558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Fibroadenoma extending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to axilla</a:t>
            </a:r>
          </a:p>
        </p:txBody>
      </p:sp>
      <p:sp>
        <p:nvSpPr>
          <p:cNvPr id="36881" name="Rectangle 23"/>
          <p:cNvSpPr>
            <a:spLocks noChangeArrowheads="1"/>
          </p:cNvSpPr>
          <p:nvPr/>
        </p:nvSpPr>
        <p:spPr bwMode="auto">
          <a:xfrm>
            <a:off x="6248400" y="2438400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Breast cyst</a:t>
            </a:r>
          </a:p>
        </p:txBody>
      </p:sp>
      <p:sp>
        <p:nvSpPr>
          <p:cNvPr id="36883" name="Rectangle 29"/>
          <p:cNvSpPr>
            <a:spLocks noChangeArrowheads="1"/>
          </p:cNvSpPr>
          <p:nvPr/>
        </p:nvSpPr>
        <p:spPr bwMode="auto">
          <a:xfrm>
            <a:off x="3276600" y="4724400"/>
            <a:ext cx="2943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Ca Breast with calcifications</a:t>
            </a:r>
          </a:p>
        </p:txBody>
      </p:sp>
      <p:sp>
        <p:nvSpPr>
          <p:cNvPr id="36884" name="Rectangle 30"/>
          <p:cNvSpPr>
            <a:spLocks noChangeArrowheads="1"/>
          </p:cNvSpPr>
          <p:nvPr/>
        </p:nvSpPr>
        <p:spPr bwMode="auto">
          <a:xfrm>
            <a:off x="6019800" y="76200"/>
            <a:ext cx="3167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Breast multiple fibroadenomas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87362"/>
          </a:xfrm>
          <a:noFill/>
        </p:spPr>
        <p:txBody>
          <a:bodyPr/>
          <a:lstStyle/>
          <a:p>
            <a:pPr algn="ctr" eaLnBrk="1" hangingPunct="1"/>
            <a:r>
              <a:rPr lang="en-US" sz="2500" smtClean="0">
                <a:solidFill>
                  <a:srgbClr val="3366CC"/>
                </a:solidFill>
              </a:rPr>
              <a:t>MAMMARY GLAND - APPLIED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991600" cy="6019800"/>
          </a:xfrm>
          <a:solidFill>
            <a:schemeClr val="bg1"/>
          </a:solidFill>
        </p:spPr>
        <p:txBody>
          <a:bodyPr/>
          <a:lstStyle/>
          <a:p>
            <a:pPr marL="571500" indent="-571500" eaLnBrk="1" hangingPunct="1"/>
            <a:r>
              <a:rPr lang="en-US" sz="3600" b="1" smtClean="0">
                <a:solidFill>
                  <a:srgbClr val="990000"/>
                </a:solidFill>
              </a:rPr>
              <a:t>Breast</a:t>
            </a:r>
          </a:p>
          <a:p>
            <a:pPr marL="839788" lvl="1" indent="-495300" eaLnBrk="1" hangingPunct="1"/>
            <a:r>
              <a:rPr lang="en-US" sz="2800" smtClean="0"/>
              <a:t>Infections and inflammations – cause mastitis with abcess</a:t>
            </a:r>
          </a:p>
          <a:p>
            <a:pPr marL="839788" lvl="1" indent="-495300" eaLnBrk="1" hangingPunct="1"/>
            <a:r>
              <a:rPr lang="en-US" sz="2800" smtClean="0"/>
              <a:t>Cysts  </a:t>
            </a:r>
          </a:p>
          <a:p>
            <a:pPr marL="839788" lvl="1" indent="-495300" eaLnBrk="1" hangingPunct="1"/>
            <a:r>
              <a:rPr lang="en-US" sz="2800" b="1" smtClean="0"/>
              <a:t>Tumours</a:t>
            </a:r>
            <a:r>
              <a:rPr lang="en-US" sz="2800" smtClean="0"/>
              <a:t> – </a:t>
            </a:r>
          </a:p>
          <a:p>
            <a:pPr marL="1131888" lvl="2" indent="-438150" eaLnBrk="1" hangingPunct="1">
              <a:buClr>
                <a:srgbClr val="0000FF"/>
              </a:buClr>
              <a:buSzTx/>
              <a:buFont typeface="Wingdings" pitchFamily="2" charset="2"/>
              <a:buAutoNum type="arabicPeriod"/>
            </a:pPr>
            <a:r>
              <a:rPr lang="en-US" sz="2500" smtClean="0"/>
              <a:t>Benign – lipoma, fibroadenoma</a:t>
            </a:r>
          </a:p>
          <a:p>
            <a:pPr marL="1131888" lvl="2" indent="-438150" eaLnBrk="1" hangingPunct="1">
              <a:buClr>
                <a:srgbClr val="0000FF"/>
              </a:buClr>
              <a:buSzTx/>
              <a:buFont typeface="Wingdings" pitchFamily="2" charset="2"/>
              <a:buAutoNum type="arabicPeriod"/>
            </a:pPr>
            <a:r>
              <a:rPr lang="en-US" sz="2500" b="1" smtClean="0"/>
              <a:t>Malignant – carcinoma</a:t>
            </a:r>
            <a:r>
              <a:rPr lang="en-US" sz="2500" smtClean="0"/>
              <a:t> “more in nulliparous and bearing child protective”</a:t>
            </a:r>
          </a:p>
          <a:p>
            <a:pPr marL="1370013" lvl="3" indent="-381000" eaLnBrk="1" hangingPunct="1"/>
            <a:r>
              <a:rPr lang="en-US" sz="2100" smtClean="0"/>
              <a:t>Spread by local, lymphatic and blood stream. </a:t>
            </a:r>
          </a:p>
          <a:p>
            <a:pPr marL="1370013" lvl="3" indent="-381000" eaLnBrk="1" hangingPunct="1"/>
            <a:r>
              <a:rPr lang="en-US" sz="2100" smtClean="0"/>
              <a:t>LN involvement shows metastatic potential. </a:t>
            </a:r>
          </a:p>
          <a:p>
            <a:pPr marL="1370013" lvl="3" indent="-381000" eaLnBrk="1" hangingPunct="1"/>
            <a:r>
              <a:rPr lang="en-US" sz="2100" smtClean="0"/>
              <a:t>Advanced disease – involve </a:t>
            </a:r>
            <a:r>
              <a:rPr lang="en-US" sz="2100" b="1" smtClean="0"/>
              <a:t>supraclavicular LN</a:t>
            </a:r>
          </a:p>
          <a:p>
            <a:pPr marL="571500" indent="-571500" eaLnBrk="1" hangingPunct="1"/>
            <a:endParaRPr lang="en-US" sz="3200" smtClean="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283B4-AE2C-4AC1-A018-551011967891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458200" cy="6553200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sz="2700" dirty="0" smtClean="0">
                <a:latin typeface="Arial" pitchFamily="34" charset="0"/>
                <a:cs typeface="Arial" pitchFamily="34" charset="0"/>
              </a:rPr>
              <a:t>Malignant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tumours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cont,d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/>
            <a:r>
              <a:rPr lang="en-US" sz="28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 lvl="3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 lump with </a:t>
            </a: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retracted nipple</a:t>
            </a:r>
          </a:p>
          <a:p>
            <a:pPr lvl="3" eaLnBrk="1" hangingPunct="1"/>
            <a:r>
              <a:rPr lang="en-US" sz="2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Peau</a:t>
            </a: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d’ orange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(orange like skin) – involvement of skin of breast due to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lymphatic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oedema</a:t>
            </a: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3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Advanced – ulceration, fixation to chest wall,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metastatsis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viscera, bone</a:t>
            </a:r>
          </a:p>
          <a:p>
            <a:pPr lvl="2" eaLnBrk="1" hangingPunct="1"/>
            <a:r>
              <a:rPr lang="en-US" sz="28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  <a:p>
            <a:pPr lvl="3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Mastectomy</a:t>
            </a:r>
          </a:p>
          <a:p>
            <a:pPr lvl="3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Radiotherapy</a:t>
            </a:r>
          </a:p>
          <a:p>
            <a:pPr lvl="3" eaLnBrk="1" hangingPunct="1"/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Harmone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therapy –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tamoxifen</a:t>
            </a: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3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chemotherapy</a:t>
            </a:r>
          </a:p>
          <a:p>
            <a:pPr eaLnBrk="1" hangingPunct="1"/>
            <a:endParaRPr lang="en-US" sz="3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BBD962-DD70-4F4B-B22A-AF889073D67B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476250"/>
          </a:xfrm>
          <a:noFill/>
        </p:spPr>
        <p:txBody>
          <a:bodyPr/>
          <a:lstStyle/>
          <a:p>
            <a:pPr algn="ctr" eaLnBrk="1" hangingPunct="1"/>
            <a:r>
              <a:rPr lang="en-US" sz="3100" smtClean="0">
                <a:solidFill>
                  <a:srgbClr val="3366CC"/>
                </a:solidFill>
              </a:rPr>
              <a:t>Breast Cancer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3657600" cy="50228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990000"/>
                </a:solidFill>
              </a:rPr>
              <a:t>Breast cancer</a:t>
            </a:r>
          </a:p>
          <a:p>
            <a:pPr marL="742950" lvl="1" indent="-285750" eaLnBrk="1" hangingPunct="1"/>
            <a:r>
              <a:rPr lang="en-US" sz="2400" dirty="0" err="1" smtClean="0">
                <a:solidFill>
                  <a:srgbClr val="000066"/>
                </a:solidFill>
              </a:rPr>
              <a:t>Peau</a:t>
            </a:r>
            <a:r>
              <a:rPr lang="en-US" sz="2400" dirty="0" smtClean="0">
                <a:solidFill>
                  <a:srgbClr val="000066"/>
                </a:solidFill>
              </a:rPr>
              <a:t> d orange</a:t>
            </a:r>
          </a:p>
          <a:p>
            <a:pPr marL="742950" lvl="1" indent="-285750" eaLnBrk="1" hangingPunct="1"/>
            <a:r>
              <a:rPr lang="en-US" sz="2400" dirty="0" smtClean="0">
                <a:solidFill>
                  <a:srgbClr val="000066"/>
                </a:solidFill>
              </a:rPr>
              <a:t>nipple retraction,</a:t>
            </a:r>
          </a:p>
          <a:p>
            <a:pPr marL="742950" lvl="1" indent="-285750" eaLnBrk="1" hangingPunct="1"/>
            <a:r>
              <a:rPr lang="en-US" sz="2400" dirty="0" smtClean="0">
                <a:solidFill>
                  <a:srgbClr val="000066"/>
                </a:solidFill>
              </a:rPr>
              <a:t>skin dimpling</a:t>
            </a:r>
          </a:p>
          <a:p>
            <a:pPr marL="742950" lvl="1" indent="-285750" eaLnBrk="1" hangingPunct="1"/>
            <a:endParaRPr lang="en-US" sz="2400" b="1" dirty="0" smtClean="0">
              <a:solidFill>
                <a:srgbClr val="000066"/>
              </a:solidFill>
            </a:endParaRPr>
          </a:p>
          <a:p>
            <a:pPr marL="742950" lvl="1" indent="-285750" eaLnBrk="1" hangingPunct="1"/>
            <a:r>
              <a:rPr lang="en-US" sz="2400" b="1" dirty="0" smtClean="0">
                <a:solidFill>
                  <a:srgbClr val="000066"/>
                </a:solidFill>
              </a:rPr>
              <a:t>Metastasis :</a:t>
            </a:r>
          </a:p>
          <a:p>
            <a:pPr marL="1143000" lvl="2" indent="-228600" eaLnBrk="1" hangingPunct="1"/>
            <a:r>
              <a:rPr lang="en-US" sz="2100" b="1" dirty="0" smtClean="0">
                <a:solidFill>
                  <a:srgbClr val="000066"/>
                </a:solidFill>
              </a:rPr>
              <a:t> </a:t>
            </a:r>
            <a:r>
              <a:rPr lang="en-US" sz="2100" dirty="0" smtClean="0">
                <a:solidFill>
                  <a:srgbClr val="000066"/>
                </a:solidFill>
              </a:rPr>
              <a:t>skull and brain (</a:t>
            </a:r>
            <a:r>
              <a:rPr lang="en-US" sz="2100" dirty="0" err="1" smtClean="0">
                <a:solidFill>
                  <a:srgbClr val="000066"/>
                </a:solidFill>
              </a:rPr>
              <a:t>Batsons</a:t>
            </a:r>
            <a:r>
              <a:rPr lang="en-US" sz="2100" dirty="0" smtClean="0">
                <a:solidFill>
                  <a:srgbClr val="000066"/>
                </a:solidFill>
              </a:rPr>
              <a:t> plexus of veins)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0066"/>
              </a:solidFill>
            </a:endParaRP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0BAA7F-509F-4D13-8706-CD23313DD4D5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pic>
        <p:nvPicPr>
          <p:cNvPr id="39941" name="Picture 4" descr="scan000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b="15805"/>
          <a:stretch>
            <a:fillRect/>
          </a:stretch>
        </p:blipFill>
        <p:spPr bwMode="auto">
          <a:xfrm>
            <a:off x="3581400" y="1198563"/>
            <a:ext cx="54102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733800" y="1462088"/>
            <a:ext cx="2286000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A - </a:t>
            </a:r>
            <a:r>
              <a:rPr lang="en-US" b="1">
                <a:solidFill>
                  <a:srgbClr val="000066"/>
                </a:solidFill>
              </a:rPr>
              <a:t>Dimpling of skin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6629400" y="1492250"/>
            <a:ext cx="2105025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B - Retracted nipple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019800" y="3886200"/>
            <a:ext cx="1968500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C - Peau d orange</a:t>
            </a:r>
            <a:r>
              <a:rPr lang="en-US"/>
              <a:t> 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4724400" y="5562600"/>
            <a:ext cx="3487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66CC"/>
                </a:solidFill>
              </a:rPr>
              <a:t>A – due to pull by lig of cooper</a:t>
            </a:r>
          </a:p>
          <a:p>
            <a:r>
              <a:rPr lang="en-US" b="1">
                <a:solidFill>
                  <a:srgbClr val="3366CC"/>
                </a:solidFill>
              </a:rPr>
              <a:t>B -  due to retraction of milk ducts</a:t>
            </a:r>
          </a:p>
          <a:p>
            <a:r>
              <a:rPr lang="en-US" b="1">
                <a:solidFill>
                  <a:srgbClr val="3366CC"/>
                </a:solidFill>
              </a:rPr>
              <a:t>C – due to lymphatic obstruction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>
                <a:solidFill>
                  <a:schemeClr val="accent4"/>
                </a:solidFill>
                <a:latin typeface="Algerian" pitchFamily="82" charset="0"/>
              </a:rPr>
              <a:t>Peau</a:t>
            </a:r>
            <a:r>
              <a:rPr lang="en-US" sz="3600" b="1" dirty="0" smtClean="0">
                <a:solidFill>
                  <a:schemeClr val="accent4"/>
                </a:solidFill>
                <a:latin typeface="Algerian" pitchFamily="82" charset="0"/>
              </a:rPr>
              <a:t> d orange</a:t>
            </a:r>
            <a:r>
              <a:rPr lang="en-US" sz="2800" b="1" dirty="0" smtClean="0">
                <a:solidFill>
                  <a:schemeClr val="accent4"/>
                </a:solidFill>
              </a:rPr>
              <a:t/>
            </a:r>
            <a:br>
              <a:rPr lang="en-US" sz="2800" b="1" dirty="0" smtClean="0">
                <a:solidFill>
                  <a:schemeClr val="accent4"/>
                </a:solidFill>
              </a:rPr>
            </a:b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6DB46-8A71-4884-9364-FB756E3B937A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pic>
        <p:nvPicPr>
          <p:cNvPr id="51202" name="Picture 2" descr="D:\Dr PRAVEEN  ANATOMY COMPLETE\PRAVEENS ANATOMY WORLD 3.3.2024\PRAVEENS ANATOMY WORLD 22.7.2025\1. ATLAS\2. GROSS ANATOMY\1. UPPER LIMB\2. Pectoral Region\42. Peau_d’_orange_Appearance_in_Breast_cancer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209" y="1609725"/>
            <a:ext cx="5002981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E8746-B2D9-4C48-8159-012A967AEFFB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pic>
        <p:nvPicPr>
          <p:cNvPr id="53250" name="Picture 2" descr="D:\Dr PRAVEEN  ANATOMY COMPLETE\PRAVEENS ANATOMY WORLD 3.3.2024\PRAVEENS ANATOMY WORLD 22.7.2025\1. ATLAS\2. GROSS ANATOMY\1. UPPER LIMB\2. Pectoral Region\29.b reast-cancer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304800"/>
            <a:ext cx="8467725" cy="6248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763000" cy="6553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smtClean="0">
                <a:solidFill>
                  <a:srgbClr val="3366CC"/>
                </a:solidFill>
              </a:rPr>
              <a:t>KRUKENBERGS TUMOUR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Secondary deposits in ovaries due to spread from Ca breast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/>
              <a:t>Lymph inferomedial part –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/>
              <a:t>communicate with rectus sheath –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/>
              <a:t>pierce Linea alba – forms </a:t>
            </a:r>
            <a:r>
              <a:rPr lang="en-US" sz="2500" b="1" smtClean="0">
                <a:solidFill>
                  <a:srgbClr val="990000"/>
                </a:solidFill>
              </a:rPr>
              <a:t>Sub peritoneal plexus</a:t>
            </a:r>
            <a:r>
              <a:rPr lang="en-US" sz="2500" smtClean="0"/>
              <a:t> – drain into subdiaphragmatic LN –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/>
              <a:t>pass through Falciform lig –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/>
              <a:t>reach hepatic node –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33CC"/>
                </a:solidFill>
              </a:rPr>
              <a:t>Cause obstructive jaundice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/>
              <a:t>Tumour cells drop from subperitoneal plexus into general cavity –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/>
              <a:t> reach surface of ovary and enter through ostia left by ovulating Graafian follicle – </a:t>
            </a:r>
            <a:r>
              <a:rPr lang="en-US" sz="2500" b="1" smtClean="0"/>
              <a:t>KRUKENBERGS </a:t>
            </a:r>
            <a:r>
              <a:rPr lang="en-US" sz="2500" smtClean="0"/>
              <a:t>(secondary deposits on surface of ovary)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93E58-EFE8-46BE-A48F-6BE6C2454C03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B1D4F-9103-4F7A-86EA-9B64328112E6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pic>
        <p:nvPicPr>
          <p:cNvPr id="43011" name="Picture 4" descr="scan0031"/>
          <p:cNvPicPr>
            <a:picLocks noChangeAspect="1" noChangeArrowheads="1"/>
          </p:cNvPicPr>
          <p:nvPr/>
        </p:nvPicPr>
        <p:blipFill>
          <a:blip r:embed="rId3" cstate="print"/>
          <a:srcRect b="8046"/>
          <a:stretch>
            <a:fillRect/>
          </a:stretch>
        </p:blipFill>
        <p:spPr bwMode="auto">
          <a:xfrm>
            <a:off x="166688" y="152400"/>
            <a:ext cx="6242050" cy="647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629400" y="27432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66CC"/>
                </a:solidFill>
              </a:rPr>
              <a:t>Formation of </a:t>
            </a:r>
            <a:r>
              <a:rPr lang="en-US" sz="2800" b="1" dirty="0" err="1">
                <a:solidFill>
                  <a:srgbClr val="3366CC"/>
                </a:solidFill>
              </a:rPr>
              <a:t>Krukenberg’s</a:t>
            </a:r>
            <a:r>
              <a:rPr lang="en-US" sz="2800" b="1" dirty="0">
                <a:solidFill>
                  <a:srgbClr val="3366CC"/>
                </a:solidFill>
              </a:rPr>
              <a:t> </a:t>
            </a:r>
            <a:r>
              <a:rPr lang="en-US" sz="2800" b="1" dirty="0" err="1">
                <a:solidFill>
                  <a:srgbClr val="3366CC"/>
                </a:solidFill>
              </a:rPr>
              <a:t>tumour</a:t>
            </a:r>
            <a:endParaRPr lang="en-US" sz="2800" b="1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4267200" cy="6705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3366CC"/>
                </a:solidFill>
              </a:rPr>
              <a:t>Congenital anomalies</a:t>
            </a:r>
          </a:p>
          <a:p>
            <a:pPr lvl="1" eaLnBrk="1" hangingPunct="1"/>
            <a:endParaRPr lang="en-US" sz="2200" b="1" smtClean="0"/>
          </a:p>
          <a:p>
            <a:pPr lvl="1" eaLnBrk="1" hangingPunct="1"/>
            <a:r>
              <a:rPr lang="en-US" sz="2200" b="1" smtClean="0"/>
              <a:t>Polythelia</a:t>
            </a:r>
          </a:p>
          <a:p>
            <a:pPr lvl="2" eaLnBrk="1" hangingPunct="1"/>
            <a:r>
              <a:rPr lang="en-US" sz="2100" smtClean="0"/>
              <a:t>Supernumery nipples over breast</a:t>
            </a:r>
          </a:p>
          <a:p>
            <a:pPr lvl="1" eaLnBrk="1" hangingPunct="1"/>
            <a:r>
              <a:rPr lang="en-US" sz="2200" b="1" smtClean="0"/>
              <a:t>Polymastia</a:t>
            </a:r>
          </a:p>
          <a:p>
            <a:pPr lvl="2" eaLnBrk="1" hangingPunct="1"/>
            <a:r>
              <a:rPr lang="en-US" sz="2100" smtClean="0"/>
              <a:t>Accessory breast along milk ridge</a:t>
            </a:r>
          </a:p>
          <a:p>
            <a:pPr lvl="1" eaLnBrk="1" hangingPunct="1"/>
            <a:r>
              <a:rPr lang="en-US" sz="2200" b="1" smtClean="0"/>
              <a:t>Amastia</a:t>
            </a:r>
          </a:p>
          <a:p>
            <a:pPr lvl="2" eaLnBrk="1" hangingPunct="1"/>
            <a:r>
              <a:rPr lang="en-US" sz="2100" smtClean="0"/>
              <a:t>No breast development</a:t>
            </a:r>
          </a:p>
          <a:p>
            <a:pPr lvl="1" eaLnBrk="1" hangingPunct="1"/>
            <a:r>
              <a:rPr lang="en-US" sz="2200" b="1" smtClean="0"/>
              <a:t>Amazia</a:t>
            </a:r>
          </a:p>
          <a:p>
            <a:pPr lvl="2" eaLnBrk="1" hangingPunct="1"/>
            <a:r>
              <a:rPr lang="en-US" sz="2100" smtClean="0"/>
              <a:t>Nipple developed, no breast development</a:t>
            </a:r>
          </a:p>
          <a:p>
            <a:pPr lvl="1" eaLnBrk="1" hangingPunct="1"/>
            <a:r>
              <a:rPr lang="en-US" sz="2200" b="1" smtClean="0"/>
              <a:t>Athelia</a:t>
            </a:r>
          </a:p>
          <a:p>
            <a:pPr lvl="2" eaLnBrk="1" hangingPunct="1"/>
            <a:r>
              <a:rPr lang="en-US" sz="2100" smtClean="0"/>
              <a:t>No nipple over breast (mainly accessory breast)</a:t>
            </a:r>
          </a:p>
          <a:p>
            <a:pPr lvl="1" eaLnBrk="1" hangingPunct="1"/>
            <a:endParaRPr lang="en-US" sz="2200" smtClean="0"/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76503-6ACD-496C-8369-060E631AA115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 r="78542"/>
          <a:stretch>
            <a:fillRect/>
          </a:stretch>
        </p:blipFill>
        <p:spPr bwMode="auto">
          <a:xfrm>
            <a:off x="4759325" y="381000"/>
            <a:ext cx="36988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34000" y="4479925"/>
            <a:ext cx="24384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polymastia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486400" y="21336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66FFFF"/>
                </a:solidFill>
                <a:latin typeface="Algerian" pitchFamily="82" charset="0"/>
              </a:rPr>
              <a:t>THANK  YOU</a:t>
            </a:r>
            <a:endParaRPr lang="en-US" sz="6600" dirty="0">
              <a:solidFill>
                <a:srgbClr val="66FFFF"/>
              </a:solidFill>
              <a:latin typeface="Algerian" pitchFamily="82" charset="0"/>
            </a:endParaRP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1557DA-7E3A-4605-BCA5-953663584A76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  <p:pic>
        <p:nvPicPr>
          <p:cNvPr id="55298" name="Picture 2" descr="D:\Dr PRAVEEN  ANATOMY COMPLETE\PRAVEENS ANATOMY WORLD 3.3.2024\PRAVEENS ANATOMY WORLD 22.7.2025\1. ATLAS\2. GROSS ANATOMY\1. UPPER LIMB\2. Pectoral Region\44. breast feed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9554"/>
            <a:ext cx="3521075" cy="3827255"/>
          </a:xfrm>
          <a:prstGeom prst="rect">
            <a:avLst/>
          </a:prstGeom>
          <a:noFill/>
        </p:spPr>
      </p:pic>
      <p:pic>
        <p:nvPicPr>
          <p:cNvPr id="55299" name="Picture 3" descr="D:\Dr PRAVEEN  ANATOMY COMPLETE\PRAVEENS ANATOMY WORLD 3.3.2024\PRAVEENS ANATOMY WORLD 22.7.2025\1. ATLAS\2. GROSS ANATOMY\1. UPPER LIMB\2. Pectoral Region\45.breastfeeding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641808"/>
            <a:ext cx="4429826" cy="30731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066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rgbClr val="00C066"/>
                </a:solidFill>
                <a:latin typeface="Arial"/>
                <a:ea typeface="Arial"/>
                <a:cs typeface="Arial"/>
                <a:sym typeface="Arial"/>
              </a:rPr>
              <a:t>Structure of Breast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628650" y="1787237"/>
            <a:ext cx="3995305" cy="438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Components: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Skin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Stroma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Parenchyma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811704" y="1574179"/>
            <a:ext cx="4144518" cy="447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524750" cy="70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F3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1. Skin </a:t>
            </a:r>
            <a:r>
              <a:rPr lang="en-US" sz="4000" b="1" dirty="0">
                <a:solidFill>
                  <a:srgbClr val="6600F3"/>
                </a:solidFill>
                <a:latin typeface="Arial"/>
                <a:ea typeface="Arial"/>
                <a:cs typeface="Arial"/>
                <a:sym typeface="Arial"/>
              </a:rPr>
              <a:t>covering the breast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381001" y="1611518"/>
            <a:ext cx="4495799" cy="456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800"/>
              <a:buNone/>
            </a:pPr>
            <a:r>
              <a:rPr lang="en-US" b="1" dirty="0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Nipple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Conical projection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below the center of breast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4th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intercostal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space, about 10 cm from the midline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ts val="2800"/>
              <a:buNone/>
            </a:pPr>
            <a:r>
              <a:rPr lang="en-US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Pierced by 15–20 lactiferous ducts</a:t>
            </a:r>
            <a:endParaRPr dirty="0"/>
          </a:p>
        </p:txBody>
      </p:sp>
      <p:sp>
        <p:nvSpPr>
          <p:cNvPr id="175" name="Google Shape;17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 descr="Diagram&#10;&#10;Description automatically generated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181600" y="1371600"/>
            <a:ext cx="3962401" cy="515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838200" y="122238"/>
            <a:ext cx="7543800" cy="487362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200" b="0" dirty="0" smtClean="0">
                <a:solidFill>
                  <a:srgbClr val="C00000"/>
                </a:solidFill>
                <a:latin typeface="Bodoni MT Black" pitchFamily="18" charset="0"/>
              </a:rPr>
              <a:t>MAMMARY GLAND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6172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Superficial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deep</a:t>
            </a:r>
            <a:endParaRPr lang="en-US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Superficial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marL="839788" lvl="1" indent="-495300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Skin, nipple and areola</a:t>
            </a:r>
          </a:p>
          <a:p>
            <a:pPr marL="839788" lvl="1" indent="-495300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skin, superficial fascia has nerves/vessels</a:t>
            </a:r>
          </a:p>
          <a:p>
            <a:pPr marL="839788" lvl="1" indent="-495300" eaLnBrk="1" hangingPunct="1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Nipple and areola - No subcutaneous fat and hair.</a:t>
            </a:r>
          </a:p>
          <a:p>
            <a:pPr marL="839788" lvl="1" indent="-495300" eaLnBrk="1" hangingPunct="1"/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Nipple : </a:t>
            </a:r>
          </a:p>
          <a:p>
            <a:pPr marL="1131888" lvl="2" indent="-438150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ICS, 4 inch from midline</a:t>
            </a:r>
          </a:p>
          <a:p>
            <a:pPr marL="1131888" lvl="2" indent="-438150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15 – 20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lactiferous ducts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open</a:t>
            </a:r>
          </a:p>
          <a:p>
            <a:pPr marL="1131888" lvl="2" indent="-438150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Presence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circular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muscle,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longitudinal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muscle </a:t>
            </a:r>
          </a:p>
          <a:p>
            <a:pPr marL="1131888" lvl="2" indent="-438150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Rich nerve supply</a:t>
            </a:r>
          </a:p>
          <a:p>
            <a:pPr marL="571500" indent="-571500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223DEEC2-6AB8-4F3D-A581-A8A9B00AF58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2836C-B970-4A4F-83BE-5656B96560C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1524000"/>
          <a:ext cx="3657600" cy="3657600"/>
        </p:xfrm>
        <a:graphic>
          <a:graphicData uri="http://schemas.openxmlformats.org/presentationml/2006/ole">
            <p:oleObj spid="_x0000_s2050" name="Photo Editor Photo" r:id="rId4" imgW="1333333" imgH="1333333" progId="">
              <p:embed/>
            </p:oleObj>
          </a:graphicData>
        </a:graphic>
      </p:graphicFrame>
      <p:sp>
        <p:nvSpPr>
          <p:cNvPr id="2052" name="Rectangle 4" descr="Purple mesh"/>
          <p:cNvSpPr>
            <a:spLocks noChangeArrowheads="1"/>
          </p:cNvSpPr>
          <p:nvPr/>
        </p:nvSpPr>
        <p:spPr bwMode="auto">
          <a:xfrm>
            <a:off x="1524000" y="152400"/>
            <a:ext cx="551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Mammary Gland</a:t>
            </a:r>
          </a:p>
        </p:txBody>
      </p:sp>
      <p:pic>
        <p:nvPicPr>
          <p:cNvPr id="2053" name="Picture 5" descr="scan0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2725" y="838200"/>
            <a:ext cx="4968875" cy="594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876800" y="48768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4343400" y="3048000"/>
            <a:ext cx="914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038600" y="2362200"/>
            <a:ext cx="1524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1422</TotalTime>
  <Words>1800</Words>
  <Application>Microsoft Office PowerPoint</Application>
  <PresentationFormat>On-screen Show (4:3)</PresentationFormat>
  <Paragraphs>474</Paragraphs>
  <Slides>59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Opulent</vt:lpstr>
      <vt:lpstr>Photo Editor Photo</vt:lpstr>
      <vt:lpstr>UPPER  LIMB THE  MAMMARY  GLAND</vt:lpstr>
      <vt:lpstr>Slide 2</vt:lpstr>
      <vt:lpstr>MAMMARY GLAND</vt:lpstr>
      <vt:lpstr>Location of breast</vt:lpstr>
      <vt:lpstr>MAMMARY GLAND</vt:lpstr>
      <vt:lpstr>Structure of Breast</vt:lpstr>
      <vt:lpstr>1. Skin covering the breast</vt:lpstr>
      <vt:lpstr>MAMMARY GLAND</vt:lpstr>
      <vt:lpstr>Slide 9</vt:lpstr>
      <vt:lpstr>Mammary Gland : Surface and Structure</vt:lpstr>
      <vt:lpstr>Skin</vt:lpstr>
      <vt:lpstr>MAMMARY GLAND</vt:lpstr>
      <vt:lpstr>Slide 13</vt:lpstr>
      <vt:lpstr>MAMMARY GLAND</vt:lpstr>
      <vt:lpstr>MAMMARY GLAND – MAMMARY BED</vt:lpstr>
      <vt:lpstr>Deep Relations</vt:lpstr>
      <vt:lpstr>Slide 17</vt:lpstr>
      <vt:lpstr>Slide 18</vt:lpstr>
      <vt:lpstr>MAMMARY GLAND</vt:lpstr>
      <vt:lpstr>Parenchyma (mammary gland)</vt:lpstr>
      <vt:lpstr>Slide 21</vt:lpstr>
      <vt:lpstr>Slide 22</vt:lpstr>
      <vt:lpstr>Slide 23</vt:lpstr>
      <vt:lpstr>MAMMARY GLAND</vt:lpstr>
      <vt:lpstr>Mammary Gland: Structure</vt:lpstr>
      <vt:lpstr>MAMMARY GLAND</vt:lpstr>
      <vt:lpstr>Blood Supply </vt:lpstr>
      <vt:lpstr>Slide 28</vt:lpstr>
      <vt:lpstr>MAMMARY GLAND</vt:lpstr>
      <vt:lpstr>Slide 30</vt:lpstr>
      <vt:lpstr>Slide 31</vt:lpstr>
      <vt:lpstr>NERVE SUPPLY</vt:lpstr>
      <vt:lpstr>Slide 33</vt:lpstr>
      <vt:lpstr>MAMMARY GLAND</vt:lpstr>
      <vt:lpstr>Lymph nodes draining breast</vt:lpstr>
      <vt:lpstr>Lymph nodes draining breast</vt:lpstr>
      <vt:lpstr>Slide 37</vt:lpstr>
      <vt:lpstr>MAMMARY GLAND</vt:lpstr>
      <vt:lpstr>MAMMARY GLAND</vt:lpstr>
      <vt:lpstr>MAMMARY GLAND</vt:lpstr>
      <vt:lpstr>MAMMARY GLAND</vt:lpstr>
      <vt:lpstr>Slide 42</vt:lpstr>
      <vt:lpstr>Slide 43</vt:lpstr>
      <vt:lpstr>MAMMARY GLAND</vt:lpstr>
      <vt:lpstr>Lymphatic Drainage of Breast</vt:lpstr>
      <vt:lpstr>MAMMARY GLAND</vt:lpstr>
      <vt:lpstr>Slide 47</vt:lpstr>
      <vt:lpstr>MAMMARY GLAND - APPLIED</vt:lpstr>
      <vt:lpstr>Slide 49</vt:lpstr>
      <vt:lpstr>Slide 50</vt:lpstr>
      <vt:lpstr>MAMMARY GLAND - APPLIED</vt:lpstr>
      <vt:lpstr>Slide 52</vt:lpstr>
      <vt:lpstr>Breast Cancer</vt:lpstr>
      <vt:lpstr>Peau d orange </vt:lpstr>
      <vt:lpstr>Slide 55</vt:lpstr>
      <vt:lpstr>Slide 56</vt:lpstr>
      <vt:lpstr>Slide 57</vt:lpstr>
      <vt:lpstr>Slide 58</vt:lpstr>
      <vt:lpstr>THANK  YOU</vt:lpstr>
    </vt:vector>
  </TitlesOfParts>
  <Company>BRO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mammary gland</dc:title>
  <dc:creator>subhendu</dc:creator>
  <dc:description>ist MBBS</dc:description>
  <cp:lastModifiedBy>DELL</cp:lastModifiedBy>
  <cp:revision>170</cp:revision>
  <dcterms:created xsi:type="dcterms:W3CDTF">2004-09-03T02:15:09Z</dcterms:created>
  <dcterms:modified xsi:type="dcterms:W3CDTF">2025-11-07T07:07:59Z</dcterms:modified>
</cp:coreProperties>
</file>