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0"/>
  </p:notesMasterIdLst>
  <p:sldIdLst>
    <p:sldId id="290" r:id="rId2"/>
    <p:sldId id="258" r:id="rId3"/>
    <p:sldId id="260" r:id="rId4"/>
    <p:sldId id="294" r:id="rId5"/>
    <p:sldId id="261" r:id="rId6"/>
    <p:sldId id="262" r:id="rId7"/>
    <p:sldId id="295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92" r:id="rId17"/>
    <p:sldId id="271" r:id="rId18"/>
    <p:sldId id="272" r:id="rId19"/>
    <p:sldId id="273" r:id="rId20"/>
    <p:sldId id="274" r:id="rId21"/>
    <p:sldId id="275" r:id="rId22"/>
    <p:sldId id="293" r:id="rId23"/>
    <p:sldId id="276" r:id="rId24"/>
    <p:sldId id="277" r:id="rId25"/>
    <p:sldId id="278" r:id="rId26"/>
    <p:sldId id="296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1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33CC33"/>
    <a:srgbClr val="FF3399"/>
    <a:srgbClr val="66FF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D5A5FC-0723-43EA-B1ED-3A69F84101F6}" type="datetimeFigureOut">
              <a:rPr lang="en-US" smtClean="0"/>
              <a:pPr/>
              <a:t>05-Nov-25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4D41CC-85E7-4882-B57B-F9878C6DCCD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D41CC-85E7-4882-B57B-F9878C6DCCD0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0E3D6C-4A69-4165-A9CC-46E01DAB0799}" type="slidenum">
              <a:rPr lang="en-IN" smtClean="0"/>
              <a:pPr/>
              <a:t>28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1592102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05-Nov-25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05-Nov-25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05-Nov-25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05-Nov-25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05-Nov-25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05-Nov-25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05-Nov-25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05-Nov-25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05-Nov-25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05-Nov-25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05-Nov-25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1" name="Text Placeholder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05-Nov-25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33400" y="228600"/>
            <a:ext cx="7851648" cy="2362200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 fontScale="70000" lnSpcReduction="2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  <a:cs typeface="+mj-cs"/>
              </a:rPr>
              <a:t>UPPER  LIMB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  <a:ea typeface="+mj-ea"/>
                <a:cs typeface="+mj-cs"/>
              </a:rPr>
              <a:t>CLAVICLE</a:t>
            </a:r>
            <a:r>
              <a:rPr kumimoji="0" lang="en-US" sz="8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lgerian" pitchFamily="82" charset="0"/>
                <a:ea typeface="+mj-ea"/>
                <a:cs typeface="+mj-cs"/>
              </a:rPr>
              <a:t/>
            </a:r>
            <a:br>
              <a:rPr kumimoji="0" lang="en-US" sz="8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lgerian" pitchFamily="82" charset="0"/>
                <a:ea typeface="+mj-ea"/>
                <a:cs typeface="+mj-cs"/>
              </a:rPr>
            </a:br>
            <a:endParaRPr kumimoji="0" lang="en-US" sz="8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lgerian" pitchFamily="82" charset="0"/>
              <a:ea typeface="+mj-ea"/>
              <a:cs typeface="+mj-cs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4114800" y="4800600"/>
            <a:ext cx="4876800" cy="1752600"/>
          </a:xfrm>
          <a:prstGeom prst="rect">
            <a:avLst/>
          </a:prstGeom>
        </p:spPr>
        <p:txBody>
          <a:bodyPr vert="horz" lIns="0" rIns="18288">
            <a:normAutofit/>
          </a:bodyPr>
          <a:lstStyle/>
          <a:p>
            <a:pPr>
              <a:buNone/>
            </a:pP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Dr. Praveen Kumar Kurrey</a:t>
            </a:r>
          </a:p>
          <a:p>
            <a:pPr>
              <a:buNone/>
            </a:pP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M.B.B.S., M.S. , B.C.M.E,  B.C.B.R.</a:t>
            </a:r>
          </a:p>
          <a:p>
            <a:pPr>
              <a:buNone/>
            </a:pP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Professor Anatomy</a:t>
            </a:r>
          </a:p>
        </p:txBody>
      </p:sp>
      <p:pic>
        <p:nvPicPr>
          <p:cNvPr id="1026" name="Picture 2" descr="D:\Dr PRAVEEN  ANATOMY COMPLETE\PRAVEENS ANATOMY WORLD 3.3.2024\PRAVEENS ANATOMY WORLD 22.7.2025\1. ATLAS\1. OSTEOLOGY\Bones of upper limb\1. Clavicle\6. Clavicle parts.pk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2286000"/>
            <a:ext cx="4876800" cy="21621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1F89138-8E48-4526-A02D-E74AF01C7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861" y="18257"/>
            <a:ext cx="8159489" cy="896144"/>
          </a:xfrm>
        </p:spPr>
        <p:txBody>
          <a:bodyPr>
            <a:normAutofit/>
          </a:bodyPr>
          <a:lstStyle/>
          <a:p>
            <a:pPr algn="ctr"/>
            <a:r>
              <a:rPr lang="en-GB" sz="2800" dirty="0">
                <a:solidFill>
                  <a:srgbClr val="FF3399"/>
                </a:solidFill>
                <a:latin typeface="AvantGarde-Book"/>
              </a:rPr>
              <a:t>Anatomical Position and Side Determination</a:t>
            </a:r>
            <a:endParaRPr lang="en-IN" sz="2800" baseline="30000" dirty="0">
              <a:solidFill>
                <a:srgbClr val="FF3399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AD35107-8024-4037-86BC-87EB2CF118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16059"/>
            <a:ext cx="4425260" cy="4960905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dirty="0">
                <a:solidFill>
                  <a:srgbClr val="000000"/>
                </a:solidFill>
                <a:latin typeface="Palatino-Roman"/>
              </a:rPr>
              <a:t> For side determination of any bone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rgbClr val="000000"/>
                </a:solidFill>
                <a:latin typeface="Palatino-Roman"/>
              </a:rPr>
              <a:t>One point for each of three dimensions</a:t>
            </a:r>
          </a:p>
          <a:p>
            <a:pPr lvl="1">
              <a:lnSpc>
                <a:spcPct val="120000"/>
              </a:lnSpc>
            </a:pPr>
            <a:r>
              <a:rPr lang="en-US" sz="2800" dirty="0">
                <a:solidFill>
                  <a:srgbClr val="000000"/>
                </a:solidFill>
                <a:latin typeface="Palatino-Roman"/>
              </a:rPr>
              <a:t>Anteroposterior </a:t>
            </a:r>
          </a:p>
          <a:p>
            <a:pPr lvl="1">
              <a:lnSpc>
                <a:spcPct val="120000"/>
              </a:lnSpc>
            </a:pPr>
            <a:r>
              <a:rPr lang="en-GB" sz="2800" dirty="0">
                <a:solidFill>
                  <a:srgbClr val="000000"/>
                </a:solidFill>
                <a:latin typeface="Palatino-Roman"/>
              </a:rPr>
              <a:t>Superior – inferior </a:t>
            </a:r>
          </a:p>
          <a:p>
            <a:pPr lvl="1">
              <a:lnSpc>
                <a:spcPct val="120000"/>
              </a:lnSpc>
            </a:pPr>
            <a:r>
              <a:rPr lang="en-GB" sz="2800" dirty="0">
                <a:solidFill>
                  <a:srgbClr val="000000"/>
                </a:solidFill>
                <a:latin typeface="Palatino-Roman"/>
              </a:rPr>
              <a:t>Medial – lateral</a:t>
            </a:r>
          </a:p>
          <a:p>
            <a:pPr marL="0" indent="0">
              <a:lnSpc>
                <a:spcPct val="120000"/>
              </a:lnSpc>
              <a:buNone/>
            </a:pPr>
            <a:endParaRPr lang="en-IN" sz="2900" baseline="30000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FAF5A5C-4D28-4537-8C48-BE860F99DB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910" y="974999"/>
            <a:ext cx="3734229" cy="504881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75232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1F89138-8E48-4526-A02D-E74AF01C7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822960"/>
          </a:xfrm>
        </p:spPr>
        <p:txBody>
          <a:bodyPr>
            <a:normAutofit/>
          </a:bodyPr>
          <a:lstStyle/>
          <a:p>
            <a:pPr algn="ctr"/>
            <a:r>
              <a:rPr lang="en-GB" sz="4000" dirty="0">
                <a:solidFill>
                  <a:srgbClr val="FFC000"/>
                </a:solidFill>
                <a:latin typeface="AvantGarde-Book"/>
              </a:rPr>
              <a:t>Functions of Clavicle</a:t>
            </a:r>
            <a:endParaRPr lang="en-IN" sz="4000" dirty="0">
              <a:solidFill>
                <a:srgbClr val="FFC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AD35107-8024-4037-86BC-87EB2CF118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283" y="1429429"/>
            <a:ext cx="8117068" cy="4389727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sz="3200" i="1" dirty="0">
                <a:solidFill>
                  <a:srgbClr val="9A0000"/>
                </a:solidFill>
                <a:latin typeface="Palatino-Italic"/>
              </a:rPr>
              <a:t>Weight transmission</a:t>
            </a:r>
            <a:endParaRPr lang="en-US" sz="3200" dirty="0">
              <a:solidFill>
                <a:srgbClr val="9A0000"/>
              </a:solidFill>
              <a:latin typeface="Palatino-Roman"/>
            </a:endParaRPr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3200" dirty="0">
                <a:solidFill>
                  <a:srgbClr val="000000"/>
                </a:solidFill>
                <a:latin typeface="Palatino-Roman"/>
              </a:rPr>
              <a:t>Transmits weight of upper limb to axial skeleton through coracoclavicular </a:t>
            </a:r>
            <a:r>
              <a:rPr lang="en-GB" sz="3200" dirty="0">
                <a:solidFill>
                  <a:srgbClr val="000000"/>
                </a:solidFill>
                <a:latin typeface="Palatino-Roman"/>
              </a:rPr>
              <a:t>ligament</a:t>
            </a:r>
          </a:p>
          <a:p>
            <a:pPr>
              <a:lnSpc>
                <a:spcPct val="100000"/>
              </a:lnSpc>
            </a:pPr>
            <a:endParaRPr lang="en-GB" sz="3200" dirty="0">
              <a:solidFill>
                <a:srgbClr val="000000"/>
              </a:solidFill>
              <a:latin typeface="Palatino-Roman"/>
            </a:endParaRPr>
          </a:p>
          <a:p>
            <a:pPr>
              <a:lnSpc>
                <a:spcPct val="100000"/>
              </a:lnSpc>
            </a:pPr>
            <a:r>
              <a:rPr lang="en-US" sz="3200" i="1" dirty="0">
                <a:solidFill>
                  <a:srgbClr val="9A0000"/>
                </a:solidFill>
                <a:latin typeface="Palatino-Italic"/>
              </a:rPr>
              <a:t>Strut function</a:t>
            </a:r>
            <a:r>
              <a:rPr lang="en-US" sz="3200" dirty="0">
                <a:solidFill>
                  <a:srgbClr val="9A0000"/>
                </a:solidFill>
                <a:latin typeface="Palatino-Roman"/>
              </a:rPr>
              <a:t>: 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3200" dirty="0">
                <a:solidFill>
                  <a:srgbClr val="000000"/>
                </a:solidFill>
                <a:latin typeface="Palatino-Roman"/>
              </a:rPr>
              <a:t>Acts as strut that keeps upper limb away from the trunk (body) to make upper limb </a:t>
            </a:r>
            <a:r>
              <a:rPr lang="en-GB" sz="3200" dirty="0">
                <a:solidFill>
                  <a:srgbClr val="000000"/>
                </a:solidFill>
                <a:latin typeface="Palatino-Roman"/>
              </a:rPr>
              <a:t>move freely</a:t>
            </a:r>
            <a:endParaRPr lang="en-IN" sz="3200" dirty="0"/>
          </a:p>
        </p:txBody>
      </p:sp>
    </p:spTree>
    <p:extLst>
      <p:ext uri="{BB962C8B-B14F-4D97-AF65-F5344CB8AC3E}">
        <p14:creationId xmlns="" xmlns:p14="http://schemas.microsoft.com/office/powerpoint/2010/main" val="140347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1F89138-8E48-4526-A02D-E74AF01C7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-34579"/>
            <a:ext cx="7086601" cy="644179"/>
          </a:xfrm>
        </p:spPr>
        <p:txBody>
          <a:bodyPr>
            <a:normAutofit/>
          </a:bodyPr>
          <a:lstStyle/>
          <a:p>
            <a:pPr algn="ctr"/>
            <a:r>
              <a:rPr lang="en-GB" sz="3200" b="1" dirty="0">
                <a:solidFill>
                  <a:srgbClr val="FFC000"/>
                </a:solidFill>
                <a:latin typeface="AvantGarde-Demi"/>
              </a:rPr>
              <a:t>Features of Clavicle</a:t>
            </a:r>
            <a:endParaRPr lang="en-IN" sz="3200" dirty="0">
              <a:solidFill>
                <a:srgbClr val="FFC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AD35107-8024-4037-86BC-87EB2CF118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285" y="4996207"/>
            <a:ext cx="7575482" cy="4389727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400" dirty="0">
                <a:solidFill>
                  <a:srgbClr val="000000"/>
                </a:solidFill>
                <a:latin typeface="Palatino-Roman"/>
              </a:rPr>
              <a:t> Has middle shaft (body) and two ends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solidFill>
                  <a:srgbClr val="000000"/>
                </a:solidFill>
                <a:latin typeface="Palatino-Roman"/>
              </a:rPr>
              <a:t> Medial or sternal end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solidFill>
                  <a:srgbClr val="000000"/>
                </a:solidFill>
                <a:latin typeface="Palatino-Roman"/>
              </a:rPr>
              <a:t> Lateral or acromial end</a:t>
            </a:r>
            <a:endParaRPr lang="en-GB" sz="2000" dirty="0">
              <a:solidFill>
                <a:srgbClr val="000000"/>
              </a:solidFill>
              <a:latin typeface="Palatino-Roman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GB" sz="2400" dirty="0">
                <a:latin typeface="AvantGarde-Book"/>
              </a:rPr>
              <a:t> </a:t>
            </a:r>
            <a:endParaRPr lang="en-US" dirty="0">
              <a:solidFill>
                <a:srgbClr val="000000"/>
              </a:solidFill>
              <a:latin typeface="Palatino-Roman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5594510-B085-668B-B778-5708BA7C90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613" t="7421" r="-613" b="-7421"/>
          <a:stretch/>
        </p:blipFill>
        <p:spPr>
          <a:xfrm>
            <a:off x="968015" y="1018038"/>
            <a:ext cx="6077778" cy="428569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81755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1F89138-8E48-4526-A02D-E74AF01C7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286" y="1"/>
            <a:ext cx="7886700" cy="914399"/>
          </a:xfrm>
        </p:spPr>
        <p:txBody>
          <a:bodyPr>
            <a:normAutofit/>
          </a:bodyPr>
          <a:lstStyle/>
          <a:p>
            <a:pPr algn="ctr"/>
            <a:r>
              <a:rPr lang="en-GB" sz="3200" b="1" dirty="0">
                <a:solidFill>
                  <a:srgbClr val="66FF33"/>
                </a:solidFill>
                <a:latin typeface="AvantGarde-Demi"/>
              </a:rPr>
              <a:t>Features of Clavicle</a:t>
            </a:r>
            <a:endParaRPr lang="en-IN" sz="3200" dirty="0">
              <a:solidFill>
                <a:srgbClr val="66FF33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AD35107-8024-4037-86BC-87EB2CF118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053447"/>
            <a:ext cx="8458200" cy="5007989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GB" sz="3600" b="1" dirty="0">
                <a:solidFill>
                  <a:srgbClr val="00B0F0"/>
                </a:solidFill>
                <a:latin typeface="AvantGarde-Book"/>
              </a:rPr>
              <a:t>Shaft</a:t>
            </a:r>
          </a:p>
          <a:p>
            <a:pPr lvl="2">
              <a:lnSpc>
                <a:spcPct val="120000"/>
              </a:lnSpc>
            </a:pPr>
            <a:r>
              <a:rPr lang="en-US" sz="2800" dirty="0">
                <a:solidFill>
                  <a:srgbClr val="000000"/>
                </a:solidFill>
                <a:latin typeface="Palatino-Roman"/>
              </a:rPr>
              <a:t>Middle part – long and forms a shaft.</a:t>
            </a:r>
          </a:p>
          <a:p>
            <a:pPr lvl="2">
              <a:lnSpc>
                <a:spcPct val="120000"/>
              </a:lnSpc>
            </a:pPr>
            <a:r>
              <a:rPr lang="en-US" sz="2800" dirty="0">
                <a:solidFill>
                  <a:srgbClr val="000000"/>
                </a:solidFill>
                <a:latin typeface="Palatino-Roman"/>
              </a:rPr>
              <a:t>Shaft – curved in shape of alphabet ‘</a:t>
            </a:r>
            <a:r>
              <a:rPr lang="en-US" sz="2800" i="1" dirty="0">
                <a:solidFill>
                  <a:srgbClr val="000000"/>
                </a:solidFill>
                <a:latin typeface="Palatino-Italic"/>
              </a:rPr>
              <a:t>f</a:t>
            </a:r>
            <a:r>
              <a:rPr lang="en-US" sz="2800" dirty="0" smtClean="0">
                <a:solidFill>
                  <a:srgbClr val="000000"/>
                </a:solidFill>
                <a:latin typeface="Palatino-Roman"/>
              </a:rPr>
              <a:t>’.</a:t>
            </a:r>
          </a:p>
          <a:p>
            <a:pPr lvl="2">
              <a:lnSpc>
                <a:spcPct val="120000"/>
              </a:lnSpc>
              <a:buNone/>
            </a:pPr>
            <a:r>
              <a:rPr lang="en-US" sz="2800" dirty="0" smtClean="0">
                <a:solidFill>
                  <a:srgbClr val="000000"/>
                </a:solidFill>
                <a:latin typeface="Palatino-Roman"/>
              </a:rPr>
              <a:t>Based </a:t>
            </a:r>
            <a:r>
              <a:rPr lang="en-US" sz="2800" dirty="0">
                <a:solidFill>
                  <a:srgbClr val="000000"/>
                </a:solidFill>
                <a:latin typeface="Palatino-Roman"/>
              </a:rPr>
              <a:t>on pattern of curvature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2800" dirty="0">
                <a:solidFill>
                  <a:srgbClr val="000000"/>
                </a:solidFill>
                <a:latin typeface="Palatino-Roman"/>
              </a:rPr>
              <a:t>Divided into two parts</a:t>
            </a:r>
          </a:p>
          <a:p>
            <a:pPr lvl="3">
              <a:lnSpc>
                <a:spcPct val="120000"/>
              </a:lnSpc>
              <a:buFontTx/>
              <a:buChar char="-"/>
            </a:pPr>
            <a:r>
              <a:rPr lang="en-US" sz="2800" i="1" dirty="0">
                <a:solidFill>
                  <a:srgbClr val="000000"/>
                </a:solidFill>
                <a:latin typeface="Palatino-Italic"/>
              </a:rPr>
              <a:t>Medial two-thirds</a:t>
            </a:r>
            <a:endParaRPr lang="en-US" sz="2800" dirty="0">
              <a:solidFill>
                <a:srgbClr val="000000"/>
              </a:solidFill>
              <a:latin typeface="Palatino-Roman"/>
            </a:endParaRPr>
          </a:p>
          <a:p>
            <a:pPr marL="1828800" lvl="4" indent="0">
              <a:lnSpc>
                <a:spcPct val="120000"/>
              </a:lnSpc>
              <a:buNone/>
            </a:pPr>
            <a:r>
              <a:rPr lang="en-US" sz="2800" dirty="0">
                <a:solidFill>
                  <a:srgbClr val="000000"/>
                </a:solidFill>
                <a:latin typeface="Palatino-Roman"/>
              </a:rPr>
              <a:t>Rounded and convex forward</a:t>
            </a:r>
          </a:p>
          <a:p>
            <a:pPr lvl="3">
              <a:lnSpc>
                <a:spcPct val="120000"/>
              </a:lnSpc>
              <a:buFontTx/>
              <a:buChar char="-"/>
            </a:pPr>
            <a:r>
              <a:rPr lang="en-US" sz="2800" i="1" dirty="0">
                <a:solidFill>
                  <a:srgbClr val="000000"/>
                </a:solidFill>
                <a:latin typeface="Palatino-Italic"/>
              </a:rPr>
              <a:t>Lateral one-third</a:t>
            </a:r>
            <a:r>
              <a:rPr lang="en-US" sz="2800" dirty="0">
                <a:solidFill>
                  <a:srgbClr val="000000"/>
                </a:solidFill>
                <a:latin typeface="Palatino-Roman"/>
              </a:rPr>
              <a:t> </a:t>
            </a:r>
          </a:p>
          <a:p>
            <a:pPr marL="1828800" lvl="4" indent="0">
              <a:lnSpc>
                <a:spcPct val="120000"/>
              </a:lnSpc>
              <a:buNone/>
            </a:pPr>
            <a:r>
              <a:rPr lang="en-US" sz="2800" dirty="0">
                <a:solidFill>
                  <a:srgbClr val="000000"/>
                </a:solidFill>
                <a:latin typeface="Palatino-Roman"/>
              </a:rPr>
              <a:t>Flat from above downward </a:t>
            </a:r>
            <a:r>
              <a:rPr lang="en-GB" sz="2800" dirty="0">
                <a:solidFill>
                  <a:srgbClr val="000000"/>
                </a:solidFill>
                <a:latin typeface="Palatino-Roman"/>
              </a:rPr>
              <a:t>and concave forward</a:t>
            </a:r>
          </a:p>
          <a:p>
            <a:pPr marL="457200" lvl="1" indent="0">
              <a:lnSpc>
                <a:spcPct val="120000"/>
              </a:lnSpc>
              <a:buNone/>
            </a:pPr>
            <a:endParaRPr lang="en-US" dirty="0">
              <a:solidFill>
                <a:srgbClr val="000000"/>
              </a:solidFill>
              <a:latin typeface="Palatino-Roma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2525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1F89138-8E48-4526-A02D-E74AF01C7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233" y="71793"/>
            <a:ext cx="7886700" cy="842608"/>
          </a:xfrm>
        </p:spPr>
        <p:txBody>
          <a:bodyPr>
            <a:normAutofit/>
          </a:bodyPr>
          <a:lstStyle/>
          <a:p>
            <a:pPr algn="ctr"/>
            <a:r>
              <a:rPr lang="en-GB" sz="3200" b="1" dirty="0">
                <a:solidFill>
                  <a:srgbClr val="66FF33"/>
                </a:solidFill>
                <a:latin typeface="Palatino-Bold"/>
              </a:rPr>
              <a:t>Medial two-thirds of clavicle</a:t>
            </a:r>
            <a:endParaRPr lang="en-IN" sz="3200" dirty="0">
              <a:solidFill>
                <a:srgbClr val="66FF33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AD35107-8024-4037-86BC-87EB2CF118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805" y="1081927"/>
            <a:ext cx="4108465" cy="5132655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3200" dirty="0">
                <a:solidFill>
                  <a:srgbClr val="000000"/>
                </a:solidFill>
                <a:latin typeface="Palatino-Roman"/>
              </a:rPr>
              <a:t>Cylindrical.</a:t>
            </a:r>
          </a:p>
          <a:p>
            <a:pPr>
              <a:lnSpc>
                <a:spcPct val="120000"/>
              </a:lnSpc>
            </a:pPr>
            <a:r>
              <a:rPr lang="en-US" sz="3200" dirty="0">
                <a:solidFill>
                  <a:srgbClr val="000000"/>
                </a:solidFill>
                <a:latin typeface="Palatino-Roman"/>
              </a:rPr>
              <a:t>Has four surfaces </a:t>
            </a:r>
          </a:p>
          <a:p>
            <a:pPr lvl="1">
              <a:lnSpc>
                <a:spcPct val="120000"/>
              </a:lnSpc>
            </a:pPr>
            <a:r>
              <a:rPr lang="en-US" sz="3200" dirty="0">
                <a:solidFill>
                  <a:srgbClr val="000000"/>
                </a:solidFill>
                <a:latin typeface="Palatino-Roman"/>
              </a:rPr>
              <a:t>Anterior</a:t>
            </a:r>
          </a:p>
          <a:p>
            <a:pPr lvl="1">
              <a:lnSpc>
                <a:spcPct val="120000"/>
              </a:lnSpc>
            </a:pPr>
            <a:r>
              <a:rPr lang="en-US" sz="3200" dirty="0">
                <a:solidFill>
                  <a:srgbClr val="000000"/>
                </a:solidFill>
                <a:latin typeface="Palatino-Roman"/>
              </a:rPr>
              <a:t>Posterior</a:t>
            </a:r>
          </a:p>
          <a:p>
            <a:pPr lvl="1">
              <a:lnSpc>
                <a:spcPct val="120000"/>
              </a:lnSpc>
            </a:pPr>
            <a:r>
              <a:rPr lang="en-US" sz="3200" dirty="0">
                <a:solidFill>
                  <a:srgbClr val="000000"/>
                </a:solidFill>
                <a:latin typeface="Palatino-Roman"/>
              </a:rPr>
              <a:t>Superior</a:t>
            </a:r>
          </a:p>
          <a:p>
            <a:pPr lvl="1">
              <a:lnSpc>
                <a:spcPct val="120000"/>
              </a:lnSpc>
            </a:pPr>
            <a:r>
              <a:rPr lang="en-US" sz="3200" dirty="0">
                <a:solidFill>
                  <a:srgbClr val="000000"/>
                </a:solidFill>
                <a:latin typeface="Palatino-Roman"/>
              </a:rPr>
              <a:t>Inferior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="" xmlns:a16="http://schemas.microsoft.com/office/drawing/2014/main" id="{CB1A1175-905A-B549-A833-F491AC2E11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274" y="989384"/>
            <a:ext cx="4542494" cy="559032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61926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1F89138-8E48-4526-A02D-E74AF01C7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028" y="1"/>
            <a:ext cx="7886700" cy="914399"/>
          </a:xfrm>
        </p:spPr>
        <p:txBody>
          <a:bodyPr>
            <a:normAutofit/>
          </a:bodyPr>
          <a:lstStyle/>
          <a:p>
            <a:pPr algn="ctr"/>
            <a:r>
              <a:rPr lang="en-GB" sz="3200" dirty="0">
                <a:solidFill>
                  <a:srgbClr val="6600F3"/>
                </a:solidFill>
                <a:latin typeface="Palatino-Bold"/>
              </a:rPr>
              <a:t>Medial two-thirds of clavicle</a:t>
            </a:r>
            <a:endParaRPr lang="en-IN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AD35107-8024-4037-86BC-87EB2CF118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029" y="1070716"/>
            <a:ext cx="4333972" cy="5558683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GB" sz="2400" i="1" dirty="0" smtClean="0">
                <a:solidFill>
                  <a:srgbClr val="9A0000"/>
                </a:solidFill>
                <a:latin typeface="Palatino-Italic"/>
              </a:rPr>
              <a:t>Anterior </a:t>
            </a:r>
            <a:r>
              <a:rPr lang="en-GB" sz="2400" i="1" dirty="0">
                <a:solidFill>
                  <a:srgbClr val="9A0000"/>
                </a:solidFill>
                <a:latin typeface="Palatino-Italic"/>
              </a:rPr>
              <a:t>surface</a:t>
            </a:r>
          </a:p>
          <a:p>
            <a:pPr lvl="1">
              <a:lnSpc>
                <a:spcPct val="120000"/>
              </a:lnSpc>
            </a:pPr>
            <a:r>
              <a:rPr lang="en-GB" sz="2400" dirty="0">
                <a:solidFill>
                  <a:srgbClr val="000000"/>
                </a:solidFill>
                <a:latin typeface="Palatino-Roman"/>
              </a:rPr>
              <a:t>Convex</a:t>
            </a:r>
          </a:p>
          <a:p>
            <a:pPr lvl="1">
              <a:lnSpc>
                <a:spcPct val="120000"/>
              </a:lnSpc>
            </a:pPr>
            <a:r>
              <a:rPr lang="en-US" sz="2400" i="1" dirty="0">
                <a:solidFill>
                  <a:srgbClr val="000000"/>
                </a:solidFill>
                <a:latin typeface="Palatino-Italic"/>
              </a:rPr>
              <a:t>Attachments</a:t>
            </a:r>
            <a:r>
              <a:rPr lang="en-US" sz="2400" dirty="0">
                <a:solidFill>
                  <a:srgbClr val="000000"/>
                </a:solidFill>
                <a:latin typeface="Palatino-Roman"/>
              </a:rPr>
              <a:t>: </a:t>
            </a:r>
            <a:r>
              <a:rPr lang="en-US" sz="2400" dirty="0">
                <a:solidFill>
                  <a:srgbClr val="000000"/>
                </a:solidFill>
                <a:latin typeface="Palatino-Roman"/>
                <a:cs typeface="Times New Roman" panose="02020603050405020304" pitchFamily="18" charset="0"/>
              </a:rPr>
              <a:t>–</a:t>
            </a:r>
            <a:r>
              <a:rPr lang="en-US" sz="2400" dirty="0">
                <a:solidFill>
                  <a:srgbClr val="000000"/>
                </a:solidFill>
                <a:latin typeface="Palatino-Roman"/>
              </a:rPr>
              <a:t>origin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2400" dirty="0">
                <a:solidFill>
                  <a:srgbClr val="000000"/>
                </a:solidFill>
                <a:latin typeface="Palatino-Roman"/>
              </a:rPr>
              <a:t> clavicular head of </a:t>
            </a:r>
            <a:r>
              <a:rPr lang="en-US" sz="2400" i="1" dirty="0">
                <a:solidFill>
                  <a:srgbClr val="F1004D"/>
                </a:solidFill>
                <a:latin typeface="Palatino-Italic"/>
              </a:rPr>
              <a:t>pectoralis major </a:t>
            </a:r>
            <a:r>
              <a:rPr lang="en-US" sz="2400" dirty="0">
                <a:solidFill>
                  <a:srgbClr val="000000"/>
                </a:solidFill>
                <a:latin typeface="Palatino-Roman"/>
              </a:rPr>
              <a:t>muscle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2400" i="1" dirty="0">
                <a:solidFill>
                  <a:srgbClr val="9A0000"/>
                </a:solidFill>
                <a:latin typeface="Palatino-Italic"/>
              </a:rPr>
              <a:t>Posterior surface</a:t>
            </a:r>
          </a:p>
          <a:p>
            <a:pPr lvl="1">
              <a:lnSpc>
                <a:spcPct val="120000"/>
              </a:lnSpc>
            </a:pPr>
            <a:r>
              <a:rPr lang="en-US" sz="2400" dirty="0">
                <a:solidFill>
                  <a:srgbClr val="000000"/>
                </a:solidFill>
                <a:latin typeface="Palatino-Roman"/>
              </a:rPr>
              <a:t>Smooth, concave backward.</a:t>
            </a:r>
          </a:p>
          <a:p>
            <a:pPr lvl="1">
              <a:lnSpc>
                <a:spcPct val="120000"/>
              </a:lnSpc>
            </a:pPr>
            <a:r>
              <a:rPr lang="en-US" sz="2400" i="1" dirty="0">
                <a:solidFill>
                  <a:srgbClr val="000000"/>
                </a:solidFill>
                <a:latin typeface="Palatino-Italic"/>
              </a:rPr>
              <a:t>Attachments</a:t>
            </a:r>
            <a:r>
              <a:rPr lang="en-US" sz="2400" dirty="0">
                <a:solidFill>
                  <a:srgbClr val="000000"/>
                </a:solidFill>
                <a:latin typeface="Palatino-Roman"/>
              </a:rPr>
              <a:t>: Near medial end, posterior surface gives origin to </a:t>
            </a:r>
            <a:r>
              <a:rPr lang="en-US" sz="2400" i="1" dirty="0">
                <a:solidFill>
                  <a:srgbClr val="F1004D"/>
                </a:solidFill>
                <a:latin typeface="Palatino-Italic"/>
              </a:rPr>
              <a:t>sternohyoid </a:t>
            </a:r>
            <a:r>
              <a:rPr lang="en-US" sz="2400" dirty="0">
                <a:solidFill>
                  <a:srgbClr val="000000"/>
                </a:solidFill>
                <a:latin typeface="Palatino-Roman"/>
              </a:rPr>
              <a:t>muscle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="" xmlns:a16="http://schemas.microsoft.com/office/drawing/2014/main" id="{CB1A1175-905A-B549-A833-F491AC2E11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199" y="1070717"/>
            <a:ext cx="4333972" cy="533370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01370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clavicle lateral end features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765" y="647593"/>
            <a:ext cx="6878471" cy="55628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5166306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AF5D442-534F-B445-88FA-53A017A35B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1" y="905165"/>
            <a:ext cx="7772399" cy="5271799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en-GB" sz="1600" dirty="0">
                <a:solidFill>
                  <a:srgbClr val="00FFFF"/>
                </a:solidFill>
                <a:latin typeface="Palatino-Roman"/>
              </a:rPr>
              <a:t> </a:t>
            </a:r>
            <a:r>
              <a:rPr lang="en-GB" sz="3200" b="1" dirty="0">
                <a:solidFill>
                  <a:srgbClr val="000000"/>
                </a:solidFill>
                <a:latin typeface="Palatino-Italic"/>
              </a:rPr>
              <a:t>Relations</a:t>
            </a:r>
          </a:p>
          <a:p>
            <a:pPr lvl="1" algn="just">
              <a:lnSpc>
                <a:spcPct val="120000"/>
              </a:lnSpc>
            </a:pPr>
            <a:r>
              <a:rPr lang="en-US" sz="3200" dirty="0">
                <a:solidFill>
                  <a:srgbClr val="FF3399"/>
                </a:solidFill>
                <a:latin typeface="Palatino-Italic"/>
              </a:rPr>
              <a:t>Formation of brachiocephalic vein</a:t>
            </a:r>
            <a:r>
              <a:rPr lang="en-US" sz="3200" dirty="0">
                <a:solidFill>
                  <a:srgbClr val="2600DA"/>
                </a:solidFill>
                <a:latin typeface="Palatino-Roman"/>
              </a:rPr>
              <a:t>: </a:t>
            </a:r>
            <a:r>
              <a:rPr lang="en-US" sz="3200" dirty="0">
                <a:solidFill>
                  <a:srgbClr val="000000"/>
                </a:solidFill>
                <a:latin typeface="Palatino-Roman"/>
              </a:rPr>
              <a:t>Behind medial end and posterior surface of medial two-third of clavicle, the internal jugular vein joins the subclavian vein to form brachiocephalic vein</a:t>
            </a:r>
          </a:p>
          <a:p>
            <a:pPr marL="457200" lvl="1" indent="0" algn="just">
              <a:lnSpc>
                <a:spcPct val="120000"/>
              </a:lnSpc>
              <a:buNone/>
            </a:pPr>
            <a:endParaRPr lang="en-US" sz="3200" dirty="0">
              <a:solidFill>
                <a:srgbClr val="000000"/>
              </a:solidFill>
              <a:latin typeface="Palatino-Roman"/>
            </a:endParaRPr>
          </a:p>
          <a:p>
            <a:pPr lvl="1" algn="just">
              <a:lnSpc>
                <a:spcPct val="120000"/>
              </a:lnSpc>
            </a:pPr>
            <a:r>
              <a:rPr lang="en-US" sz="3200" dirty="0">
                <a:solidFill>
                  <a:srgbClr val="FF3399"/>
                </a:solidFill>
                <a:latin typeface="Palatino-Italic"/>
              </a:rPr>
              <a:t>Brachial plexus and subclavian artery</a:t>
            </a:r>
            <a:r>
              <a:rPr lang="en-US" sz="3200" dirty="0">
                <a:solidFill>
                  <a:srgbClr val="2600DA"/>
                </a:solidFill>
                <a:latin typeface="Palatino-Roman"/>
              </a:rPr>
              <a:t>: </a:t>
            </a:r>
            <a:r>
              <a:rPr lang="en-US" sz="3200" dirty="0">
                <a:solidFill>
                  <a:srgbClr val="000000"/>
                </a:solidFill>
                <a:latin typeface="Palatino-Roman"/>
              </a:rPr>
              <a:t>Posterior surface of medial two-thirds is related to trunks of brachial plexus and third part of subclavian artery</a:t>
            </a:r>
          </a:p>
          <a:p>
            <a:pPr marL="0" indent="0" algn="just">
              <a:buNone/>
            </a:pPr>
            <a:endParaRPr lang="en-US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ABDF022-BC3A-2FA1-4498-4B0503FBA82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35557" y="53425"/>
            <a:ext cx="5491448" cy="106689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12972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AF5D442-534F-B445-88FA-53A017A35B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576" y="437322"/>
            <a:ext cx="4701777" cy="5739642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endParaRPr lang="en-US" dirty="0">
              <a:solidFill>
                <a:srgbClr val="000000"/>
              </a:solidFill>
              <a:latin typeface="Palatino-Roman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GB" i="1" dirty="0">
                <a:solidFill>
                  <a:srgbClr val="9A0000"/>
                </a:solidFill>
                <a:latin typeface="Palatino-Italic"/>
              </a:rPr>
              <a:t>Superior surface</a:t>
            </a:r>
          </a:p>
          <a:p>
            <a:pPr lvl="1">
              <a:lnSpc>
                <a:spcPct val="120000"/>
              </a:lnSpc>
            </a:pPr>
            <a:r>
              <a:rPr lang="en-US" sz="2800" dirty="0">
                <a:solidFill>
                  <a:srgbClr val="000000"/>
                </a:solidFill>
                <a:latin typeface="Palatino-Roman"/>
              </a:rPr>
              <a:t>Rough </a:t>
            </a:r>
            <a:r>
              <a:rPr lang="en-US" sz="2800" dirty="0">
                <a:solidFill>
                  <a:srgbClr val="000000"/>
                </a:solidFill>
                <a:latin typeface="Palatino-Roman"/>
                <a:cs typeface="Times New Roman" panose="02020603050405020304" pitchFamily="18" charset="0"/>
              </a:rPr>
              <a:t>–</a:t>
            </a:r>
            <a:r>
              <a:rPr lang="en-US" sz="2800" dirty="0">
                <a:solidFill>
                  <a:srgbClr val="000000"/>
                </a:solidFill>
                <a:latin typeface="Palatino-Roman"/>
              </a:rPr>
              <a:t> medial part</a:t>
            </a:r>
          </a:p>
          <a:p>
            <a:pPr lvl="1">
              <a:lnSpc>
                <a:spcPct val="120000"/>
              </a:lnSpc>
            </a:pPr>
            <a:r>
              <a:rPr lang="en-US" sz="2800" dirty="0">
                <a:solidFill>
                  <a:srgbClr val="000000"/>
                </a:solidFill>
                <a:latin typeface="Palatino-Roman"/>
              </a:rPr>
              <a:t>Smooth </a:t>
            </a:r>
            <a:r>
              <a:rPr lang="en-US" sz="2800" dirty="0">
                <a:solidFill>
                  <a:srgbClr val="000000"/>
                </a:solidFill>
                <a:latin typeface="Palatino-Roman"/>
                <a:cs typeface="Times New Roman" panose="02020603050405020304" pitchFamily="18" charset="0"/>
              </a:rPr>
              <a:t>–</a:t>
            </a:r>
            <a:r>
              <a:rPr lang="en-US" sz="2800" dirty="0">
                <a:solidFill>
                  <a:srgbClr val="000000"/>
                </a:solidFill>
                <a:latin typeface="Palatino-Roman"/>
              </a:rPr>
              <a:t> </a:t>
            </a:r>
            <a:r>
              <a:rPr lang="en-GB" sz="2800" dirty="0">
                <a:solidFill>
                  <a:srgbClr val="000000"/>
                </a:solidFill>
                <a:latin typeface="Palatino-Roman"/>
              </a:rPr>
              <a:t>lateral part</a:t>
            </a:r>
          </a:p>
          <a:p>
            <a:pPr marL="457200" lvl="1" indent="0">
              <a:lnSpc>
                <a:spcPct val="120000"/>
              </a:lnSpc>
              <a:buNone/>
            </a:pPr>
            <a:r>
              <a:rPr lang="en-US" sz="2800" i="1" dirty="0">
                <a:solidFill>
                  <a:srgbClr val="000000"/>
                </a:solidFill>
                <a:latin typeface="Palatino-Italic"/>
              </a:rPr>
              <a:t>Attachment</a:t>
            </a:r>
            <a:endParaRPr lang="en-US" sz="2800" i="1" dirty="0">
              <a:solidFill>
                <a:srgbClr val="000000"/>
              </a:solidFill>
              <a:latin typeface="Palatino-Roman"/>
            </a:endParaRPr>
          </a:p>
          <a:p>
            <a:pPr lvl="1">
              <a:lnSpc>
                <a:spcPct val="120000"/>
              </a:lnSpc>
            </a:pPr>
            <a:r>
              <a:rPr lang="en-US" sz="2800" i="1" dirty="0">
                <a:solidFill>
                  <a:srgbClr val="000000"/>
                </a:solidFill>
                <a:latin typeface="Palatino-Roman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Palatino-Roman"/>
              </a:rPr>
              <a:t>Gives origin to clavicular head of </a:t>
            </a:r>
            <a:r>
              <a:rPr lang="en-US" sz="2800" i="1" dirty="0">
                <a:solidFill>
                  <a:srgbClr val="F1004D"/>
                </a:solidFill>
                <a:latin typeface="Palatino-Italic"/>
              </a:rPr>
              <a:t>sternocleidomastoid </a:t>
            </a:r>
            <a:r>
              <a:rPr lang="en-US" sz="2800" dirty="0">
                <a:solidFill>
                  <a:srgbClr val="000000"/>
                </a:solidFill>
                <a:latin typeface="Palatino-Roman"/>
              </a:rPr>
              <a:t>muscle (</a:t>
            </a:r>
            <a:r>
              <a:rPr lang="en-US" sz="2800" i="1" dirty="0">
                <a:solidFill>
                  <a:srgbClr val="000000"/>
                </a:solidFill>
                <a:latin typeface="Palatino-Italic"/>
              </a:rPr>
              <a:t>Note</a:t>
            </a:r>
            <a:r>
              <a:rPr lang="en-US" sz="2800" dirty="0">
                <a:solidFill>
                  <a:srgbClr val="000000"/>
                </a:solidFill>
                <a:latin typeface="Palatino-Roman"/>
              </a:rPr>
              <a:t>:   Sternal head arises from anterior surface of manubrium)</a:t>
            </a:r>
            <a:endParaRPr lang="en-IN" sz="2800" dirty="0"/>
          </a:p>
          <a:p>
            <a:endParaRPr lang="en-US" sz="1600" dirty="0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0518E0F-F11C-7A20-A6F8-8CC1E5D2991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77353" y="823599"/>
            <a:ext cx="3891072" cy="55966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A4160C8-C462-3B96-2F30-D3989FBDE55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399" y="97015"/>
            <a:ext cx="4876801" cy="89358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57393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1F89138-8E48-4526-A02D-E74AF01C7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023" y="50753"/>
            <a:ext cx="7886700" cy="787447"/>
          </a:xfrm>
        </p:spPr>
        <p:txBody>
          <a:bodyPr>
            <a:normAutofit/>
          </a:bodyPr>
          <a:lstStyle/>
          <a:p>
            <a:pPr algn="ctr"/>
            <a:r>
              <a:rPr lang="en-GB" sz="3200" b="1" dirty="0">
                <a:solidFill>
                  <a:srgbClr val="6600F3"/>
                </a:solidFill>
                <a:latin typeface="Palatino-Bold"/>
              </a:rPr>
              <a:t>Medial two-thirds of clavicle</a:t>
            </a:r>
            <a:endParaRPr lang="en-IN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AD35107-8024-4037-86BC-87EB2CF118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454" y="1074656"/>
            <a:ext cx="4376501" cy="5102308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GB" sz="2400" i="1" dirty="0">
                <a:solidFill>
                  <a:srgbClr val="9A0000"/>
                </a:solidFill>
                <a:latin typeface="Palatino-Italic"/>
              </a:rPr>
              <a:t>Inferior surface</a:t>
            </a:r>
          </a:p>
          <a:p>
            <a:pPr lvl="1">
              <a:lnSpc>
                <a:spcPct val="120000"/>
              </a:lnSpc>
            </a:pPr>
            <a:r>
              <a:rPr lang="en-US" sz="2400" dirty="0">
                <a:solidFill>
                  <a:srgbClr val="000000"/>
                </a:solidFill>
                <a:latin typeface="Palatino-Roman"/>
              </a:rPr>
              <a:t>Rough oval impression at medial end of surface</a:t>
            </a:r>
          </a:p>
          <a:p>
            <a:pPr lvl="1">
              <a:lnSpc>
                <a:spcPct val="120000"/>
              </a:lnSpc>
            </a:pPr>
            <a:r>
              <a:rPr lang="en-US" sz="2400" dirty="0">
                <a:solidFill>
                  <a:srgbClr val="000000"/>
                </a:solidFill>
                <a:latin typeface="Palatino-Roman"/>
              </a:rPr>
              <a:t>Longitudinal </a:t>
            </a:r>
            <a:r>
              <a:rPr lang="en-US" sz="2400" i="1" dirty="0">
                <a:solidFill>
                  <a:srgbClr val="2600DA"/>
                </a:solidFill>
                <a:latin typeface="Palatino-Italic"/>
              </a:rPr>
              <a:t>subclavian groove </a:t>
            </a:r>
            <a:r>
              <a:rPr lang="en-US" sz="2400" dirty="0">
                <a:solidFill>
                  <a:srgbClr val="000000"/>
                </a:solidFill>
                <a:latin typeface="Palatino-Roman"/>
              </a:rPr>
              <a:t>on lateral part of </a:t>
            </a:r>
            <a:r>
              <a:rPr lang="en-GB" sz="2400" dirty="0">
                <a:solidFill>
                  <a:srgbClr val="000000"/>
                </a:solidFill>
                <a:latin typeface="Palatino-Roman"/>
              </a:rPr>
              <a:t>surface</a:t>
            </a:r>
          </a:p>
          <a:p>
            <a:pPr lvl="1">
              <a:lnSpc>
                <a:spcPct val="120000"/>
              </a:lnSpc>
            </a:pPr>
            <a:r>
              <a:rPr lang="en-US" sz="2400" i="1" dirty="0">
                <a:solidFill>
                  <a:srgbClr val="000000"/>
                </a:solidFill>
                <a:latin typeface="Palatino-Italic"/>
              </a:rPr>
              <a:t>Nutrient foramen </a:t>
            </a:r>
            <a:r>
              <a:rPr lang="en-US" sz="2400" dirty="0">
                <a:solidFill>
                  <a:srgbClr val="000000"/>
                </a:solidFill>
                <a:latin typeface="Palatino-Roman"/>
              </a:rPr>
              <a:t>at lateral end of subclavian groove, transmits a branch of suprascapular artery and directed </a:t>
            </a:r>
            <a:r>
              <a:rPr lang="en-GB" sz="2400" dirty="0">
                <a:solidFill>
                  <a:srgbClr val="000000"/>
                </a:solidFill>
                <a:latin typeface="Palatino-Roman"/>
              </a:rPr>
              <a:t>away from sternal end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="" xmlns:a16="http://schemas.microsoft.com/office/drawing/2014/main" id="{1E8B1FE9-7653-46E6-84ED-F751A1E2FA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775" y="1074657"/>
            <a:ext cx="3930026" cy="564681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16389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1F89138-8E48-4526-A02D-E74AF01C7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822960"/>
          </a:xfrm>
        </p:spPr>
        <p:txBody>
          <a:bodyPr/>
          <a:lstStyle/>
          <a:p>
            <a:pPr algn="ctr"/>
            <a:r>
              <a:rPr lang="en-GB" b="1" dirty="0">
                <a:solidFill>
                  <a:srgbClr val="2600DA"/>
                </a:solidFill>
                <a:latin typeface="AvantGarde-Demi"/>
              </a:rPr>
              <a:t>INTRODUCTION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AD35107-8024-4037-86BC-87EB2CF118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57461"/>
            <a:ext cx="8074647" cy="4819503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buNone/>
            </a:pPr>
            <a:r>
              <a:rPr lang="en-US" dirty="0" smtClean="0">
                <a:solidFill>
                  <a:srgbClr val="000000"/>
                </a:solidFill>
                <a:latin typeface="Palatino-Roman"/>
              </a:rPr>
              <a:t>   </a:t>
            </a:r>
            <a:r>
              <a:rPr lang="en-US" sz="3100" b="1" dirty="0" smtClean="0">
                <a:solidFill>
                  <a:srgbClr val="FF9900"/>
                </a:solidFill>
                <a:latin typeface="Palatino-Roman"/>
              </a:rPr>
              <a:t>Each </a:t>
            </a:r>
            <a:r>
              <a:rPr lang="en-US" sz="3100" b="1" dirty="0">
                <a:solidFill>
                  <a:srgbClr val="FF9900"/>
                </a:solidFill>
                <a:latin typeface="Palatino-Roman"/>
              </a:rPr>
              <a:t>upper limb consists of 32 bones:</a:t>
            </a:r>
            <a:endParaRPr lang="en-US" b="1" dirty="0">
              <a:solidFill>
                <a:srgbClr val="FF9900"/>
              </a:solidFill>
              <a:latin typeface="Palatino-Roman"/>
            </a:endParaRPr>
          </a:p>
          <a:p>
            <a:pPr marL="457200" lvl="1" indent="0">
              <a:lnSpc>
                <a:spcPct val="120000"/>
              </a:lnSpc>
              <a:buNone/>
            </a:pPr>
            <a:r>
              <a:rPr lang="en-US" sz="2800" dirty="0">
                <a:solidFill>
                  <a:srgbClr val="000000"/>
                </a:solidFill>
                <a:latin typeface="Palatino-Roman"/>
              </a:rPr>
              <a:t>1. Pectoral girdle</a:t>
            </a:r>
          </a:p>
          <a:p>
            <a:pPr lvl="1">
              <a:lnSpc>
                <a:spcPct val="120000"/>
              </a:lnSpc>
            </a:pPr>
            <a:r>
              <a:rPr lang="en-US" sz="2800" dirty="0">
                <a:solidFill>
                  <a:srgbClr val="000000"/>
                </a:solidFill>
                <a:latin typeface="Palatino-Roman"/>
              </a:rPr>
              <a:t>   Scapula 1</a:t>
            </a:r>
          </a:p>
          <a:p>
            <a:pPr lvl="1">
              <a:lnSpc>
                <a:spcPct val="120000"/>
              </a:lnSpc>
            </a:pPr>
            <a:r>
              <a:rPr lang="en-US" sz="2800" dirty="0">
                <a:solidFill>
                  <a:srgbClr val="000000"/>
                </a:solidFill>
                <a:latin typeface="Palatino-Roman"/>
              </a:rPr>
              <a:t>   Clavicle 1</a:t>
            </a:r>
          </a:p>
          <a:p>
            <a:pPr marL="457200" lvl="1" indent="0">
              <a:lnSpc>
                <a:spcPct val="120000"/>
              </a:lnSpc>
              <a:buNone/>
            </a:pPr>
            <a:r>
              <a:rPr lang="en-US" sz="2800" dirty="0">
                <a:solidFill>
                  <a:srgbClr val="000000"/>
                </a:solidFill>
                <a:latin typeface="Palatino-Roman"/>
              </a:rPr>
              <a:t>2. Bone of arm</a:t>
            </a:r>
          </a:p>
          <a:p>
            <a:pPr lvl="1">
              <a:lnSpc>
                <a:spcPct val="120000"/>
              </a:lnSpc>
            </a:pPr>
            <a:r>
              <a:rPr lang="en-US" sz="2800" dirty="0">
                <a:solidFill>
                  <a:srgbClr val="000000"/>
                </a:solidFill>
                <a:latin typeface="Palatino-Roman"/>
              </a:rPr>
              <a:t>   </a:t>
            </a:r>
            <a:r>
              <a:rPr lang="en-US" sz="2800" dirty="0" err="1">
                <a:solidFill>
                  <a:srgbClr val="000000"/>
                </a:solidFill>
                <a:latin typeface="Palatino-Roman"/>
              </a:rPr>
              <a:t>Humerus</a:t>
            </a:r>
            <a:r>
              <a:rPr lang="en-US" sz="2800" dirty="0">
                <a:solidFill>
                  <a:srgbClr val="000000"/>
                </a:solidFill>
                <a:latin typeface="Palatino-Roman"/>
              </a:rPr>
              <a:t> 1</a:t>
            </a:r>
          </a:p>
          <a:p>
            <a:pPr marL="457200" lvl="1" indent="0">
              <a:lnSpc>
                <a:spcPct val="120000"/>
              </a:lnSpc>
              <a:buNone/>
            </a:pPr>
            <a:r>
              <a:rPr lang="en-US" sz="2800" dirty="0">
                <a:solidFill>
                  <a:srgbClr val="000000"/>
                </a:solidFill>
                <a:latin typeface="Palatino-Roman"/>
              </a:rPr>
              <a:t>3. Bones of forearm</a:t>
            </a:r>
          </a:p>
          <a:p>
            <a:pPr lvl="1">
              <a:lnSpc>
                <a:spcPct val="120000"/>
              </a:lnSpc>
            </a:pPr>
            <a:r>
              <a:rPr lang="en-US" sz="2800" dirty="0">
                <a:solidFill>
                  <a:srgbClr val="000000"/>
                </a:solidFill>
                <a:latin typeface="Palatino-Roman"/>
              </a:rPr>
              <a:t>   Radius 1</a:t>
            </a:r>
          </a:p>
          <a:p>
            <a:pPr lvl="1">
              <a:lnSpc>
                <a:spcPct val="120000"/>
              </a:lnSpc>
            </a:pPr>
            <a:r>
              <a:rPr lang="en-US" sz="2800" dirty="0">
                <a:solidFill>
                  <a:srgbClr val="000000"/>
                </a:solidFill>
                <a:latin typeface="Palatino-Roman"/>
              </a:rPr>
              <a:t>   Ulna 1</a:t>
            </a:r>
          </a:p>
          <a:p>
            <a:pPr marL="457200" lvl="1" indent="0">
              <a:lnSpc>
                <a:spcPct val="120000"/>
              </a:lnSpc>
              <a:buNone/>
            </a:pPr>
            <a:r>
              <a:rPr lang="en-US" sz="2800" dirty="0">
                <a:solidFill>
                  <a:srgbClr val="000000"/>
                </a:solidFill>
                <a:latin typeface="Palatino-Roman"/>
              </a:rPr>
              <a:t>4. Carpals 8</a:t>
            </a:r>
          </a:p>
          <a:p>
            <a:pPr marL="457200" lvl="1" indent="0">
              <a:lnSpc>
                <a:spcPct val="120000"/>
              </a:lnSpc>
              <a:buNone/>
            </a:pPr>
            <a:r>
              <a:rPr lang="en-US" sz="2800" dirty="0">
                <a:solidFill>
                  <a:srgbClr val="000000"/>
                </a:solidFill>
                <a:latin typeface="Palatino-Roman"/>
              </a:rPr>
              <a:t>5. Metacarpals 5</a:t>
            </a:r>
          </a:p>
          <a:p>
            <a:pPr marL="457200" lvl="1" indent="0">
              <a:lnSpc>
                <a:spcPct val="120000"/>
              </a:lnSpc>
              <a:buNone/>
            </a:pPr>
            <a:r>
              <a:rPr lang="en-US" sz="2800" dirty="0">
                <a:solidFill>
                  <a:srgbClr val="000000"/>
                </a:solidFill>
                <a:latin typeface="Palatino-Roman"/>
              </a:rPr>
              <a:t>6. Phalanges </a:t>
            </a:r>
            <a:r>
              <a:rPr lang="en-US" sz="2800" dirty="0" smtClean="0">
                <a:solidFill>
                  <a:srgbClr val="000000"/>
                </a:solidFill>
                <a:latin typeface="Palatino-Roman"/>
              </a:rPr>
              <a:t>14</a:t>
            </a:r>
            <a:endParaRPr lang="en-US" sz="2800" dirty="0">
              <a:solidFill>
                <a:srgbClr val="000000"/>
              </a:solidFill>
              <a:latin typeface="Palatino-Roman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0FD6750E-85B6-4C7A-9EEE-B2F420BBA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EAE33-7BDA-4151-8E97-DE52AE35CF85}" type="slidenum">
              <a:rPr lang="en-IN" smtClean="0"/>
              <a:pPr/>
              <a:t>2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1906611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1F89138-8E48-4526-A02D-E74AF01C7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103" y="18255"/>
            <a:ext cx="7886700" cy="819945"/>
          </a:xfrm>
        </p:spPr>
        <p:txBody>
          <a:bodyPr>
            <a:normAutofit/>
          </a:bodyPr>
          <a:lstStyle/>
          <a:p>
            <a:pPr algn="ctr"/>
            <a:r>
              <a:rPr lang="en-GB" sz="3200" b="1" dirty="0">
                <a:solidFill>
                  <a:srgbClr val="FF9900"/>
                </a:solidFill>
                <a:latin typeface="Palatino-Bold"/>
              </a:rPr>
              <a:t>Medial two-thirds of clavicle</a:t>
            </a:r>
            <a:endParaRPr lang="en-IN" sz="3200" dirty="0">
              <a:solidFill>
                <a:srgbClr val="FF99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AD35107-8024-4037-86BC-87EB2CF118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103" y="989814"/>
            <a:ext cx="4411853" cy="5187150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GB" i="1" dirty="0">
                <a:solidFill>
                  <a:srgbClr val="9A0000"/>
                </a:solidFill>
                <a:latin typeface="Palatino-Italic"/>
              </a:rPr>
              <a:t>Inferior surface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i="1" dirty="0">
                <a:solidFill>
                  <a:srgbClr val="000000"/>
                </a:solidFill>
                <a:latin typeface="Palatino-Italic"/>
              </a:rPr>
              <a:t>Attachments</a:t>
            </a:r>
          </a:p>
          <a:p>
            <a:pPr lvl="1">
              <a:lnSpc>
                <a:spcPct val="120000"/>
              </a:lnSpc>
            </a:pPr>
            <a:r>
              <a:rPr lang="en-US" sz="2800" i="1" dirty="0">
                <a:solidFill>
                  <a:srgbClr val="00B300"/>
                </a:solidFill>
                <a:latin typeface="Palatino-Italic"/>
              </a:rPr>
              <a:t>Costoclavicular ligament</a:t>
            </a:r>
            <a:r>
              <a:rPr lang="en-US" sz="2800" dirty="0">
                <a:solidFill>
                  <a:srgbClr val="00B300"/>
                </a:solidFill>
                <a:latin typeface="Palatino-Roman"/>
              </a:rPr>
              <a:t>: </a:t>
            </a:r>
            <a:r>
              <a:rPr lang="en-US" sz="2800" dirty="0">
                <a:solidFill>
                  <a:srgbClr val="000000"/>
                </a:solidFill>
                <a:latin typeface="Palatino-Roman"/>
              </a:rPr>
              <a:t>extends from rough oval impression at medial end of interior surface </a:t>
            </a:r>
            <a:r>
              <a:rPr lang="en-US" sz="2800" dirty="0">
                <a:solidFill>
                  <a:srgbClr val="000000"/>
                </a:solidFill>
                <a:latin typeface="Palatino-Roman"/>
                <a:cs typeface="Times New Roman" panose="02020603050405020304" pitchFamily="18" charset="0"/>
              </a:rPr>
              <a:t>–</a:t>
            </a:r>
            <a:r>
              <a:rPr lang="en-US" sz="2800" dirty="0">
                <a:solidFill>
                  <a:srgbClr val="000000"/>
                </a:solidFill>
                <a:latin typeface="Palatino-Roman"/>
              </a:rPr>
              <a:t> first costal cartilage and first rib </a:t>
            </a:r>
          </a:p>
          <a:p>
            <a:pPr lvl="1">
              <a:lnSpc>
                <a:spcPct val="120000"/>
              </a:lnSpc>
            </a:pPr>
            <a:r>
              <a:rPr lang="en-US" sz="2800" i="1" dirty="0">
                <a:solidFill>
                  <a:srgbClr val="0073F3"/>
                </a:solidFill>
                <a:latin typeface="Palatino-Italic"/>
              </a:rPr>
              <a:t>Subclavius </a:t>
            </a:r>
            <a:r>
              <a:rPr lang="en-US" sz="2800" dirty="0">
                <a:solidFill>
                  <a:srgbClr val="000000"/>
                </a:solidFill>
                <a:latin typeface="Palatino-Roman"/>
              </a:rPr>
              <a:t>muscle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2800" dirty="0">
                <a:solidFill>
                  <a:srgbClr val="000000"/>
                </a:solidFill>
                <a:latin typeface="Palatino-Roman"/>
              </a:rPr>
              <a:t>inserted to subclavian </a:t>
            </a:r>
            <a:r>
              <a:rPr lang="en-GB" sz="2800" dirty="0">
                <a:solidFill>
                  <a:srgbClr val="000000"/>
                </a:solidFill>
                <a:latin typeface="Palatino-Roman"/>
              </a:rPr>
              <a:t>groove.</a:t>
            </a:r>
          </a:p>
          <a:p>
            <a:pPr lvl="1">
              <a:lnSpc>
                <a:spcPct val="120000"/>
              </a:lnSpc>
            </a:pPr>
            <a:r>
              <a:rPr lang="en-US" sz="2800" i="1" dirty="0">
                <a:solidFill>
                  <a:srgbClr val="00B300"/>
                </a:solidFill>
                <a:latin typeface="Palatino-Italic"/>
              </a:rPr>
              <a:t>Clavipectoral fascia </a:t>
            </a:r>
            <a:r>
              <a:rPr lang="en-US" sz="2800" i="1" dirty="0">
                <a:solidFill>
                  <a:srgbClr val="00B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2800" dirty="0">
                <a:solidFill>
                  <a:srgbClr val="000000"/>
                </a:solidFill>
                <a:latin typeface="Palatino-Roman"/>
              </a:rPr>
              <a:t>attached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2800" dirty="0">
                <a:solidFill>
                  <a:srgbClr val="000000"/>
                </a:solidFill>
                <a:latin typeface="Palatino-Roman"/>
              </a:rPr>
              <a:t>  margins of </a:t>
            </a:r>
            <a:r>
              <a:rPr lang="en-GB" sz="2800" dirty="0">
                <a:solidFill>
                  <a:srgbClr val="000000"/>
                </a:solidFill>
                <a:latin typeface="Palatino-Roman"/>
              </a:rPr>
              <a:t>subclavian groove</a:t>
            </a:r>
            <a:endParaRPr lang="en-IN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0FD6750E-85B6-4C7A-9EEE-B2F420BBA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EAE33-7BDA-4151-8E97-DE52AE35CF85}" type="slidenum">
              <a:rPr lang="en-IN" smtClean="0"/>
              <a:pPr/>
              <a:t>20</a:t>
            </a:fld>
            <a:endParaRPr lang="en-IN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="" xmlns:a16="http://schemas.microsoft.com/office/drawing/2014/main" id="{1E8B1FE9-7653-46E6-84ED-F751A1E2FA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728" y="989815"/>
            <a:ext cx="3989073" cy="573166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48659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BAAF41AA-2952-405B-A5DC-639E59674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Human Anatomy/Yogesh Sontakke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9F95FD1-DD9F-4223-B492-CE74F67E8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EAE33-7BDA-4151-8E97-DE52AE35CF85}" type="slidenum">
              <a:rPr lang="en-IN" smtClean="0"/>
              <a:pPr/>
              <a:t>21</a:t>
            </a:fld>
            <a:endParaRPr lang="en-IN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AA5476E-3AE3-7F17-52FF-1182C235A8C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6765" y="283030"/>
            <a:ext cx="8340655" cy="652344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907898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clavicle borders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389" y="412845"/>
            <a:ext cx="5435222" cy="60323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5787117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1F89138-8E48-4526-A02D-E74AF01C7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724" y="1"/>
            <a:ext cx="7886700" cy="761999"/>
          </a:xfrm>
        </p:spPr>
        <p:txBody>
          <a:bodyPr>
            <a:normAutofit/>
          </a:bodyPr>
          <a:lstStyle/>
          <a:p>
            <a:pPr algn="ctr"/>
            <a:r>
              <a:rPr lang="en-GB" sz="3200" b="1" dirty="0">
                <a:solidFill>
                  <a:srgbClr val="FF9900"/>
                </a:solidFill>
                <a:latin typeface="Palatino-Bold"/>
              </a:rPr>
              <a:t>Lateral one-third of clavicle</a:t>
            </a:r>
            <a:endParaRPr lang="en-IN" sz="3200" dirty="0">
              <a:solidFill>
                <a:srgbClr val="FF99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AD35107-8024-4037-86BC-87EB2CF118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240" y="1103214"/>
            <a:ext cx="4391231" cy="5253136"/>
          </a:xfrm>
        </p:spPr>
        <p:txBody>
          <a:bodyPr>
            <a:noAutofit/>
          </a:bodyPr>
          <a:lstStyle/>
          <a:p>
            <a:pPr lvl="1">
              <a:lnSpc>
                <a:spcPct val="120000"/>
              </a:lnSpc>
            </a:pPr>
            <a:r>
              <a:rPr lang="en-US" sz="2400" dirty="0">
                <a:solidFill>
                  <a:srgbClr val="000000"/>
                </a:solidFill>
                <a:latin typeface="Palatino-Roman"/>
              </a:rPr>
              <a:t>Flat </a:t>
            </a:r>
          </a:p>
          <a:p>
            <a:pPr lvl="1">
              <a:lnSpc>
                <a:spcPct val="120000"/>
              </a:lnSpc>
            </a:pPr>
            <a:r>
              <a:rPr lang="en-US" sz="2400" dirty="0">
                <a:solidFill>
                  <a:srgbClr val="000000"/>
                </a:solidFill>
                <a:latin typeface="Palatino-Roman"/>
              </a:rPr>
              <a:t>Has superior and inferior surfaces, anterior and posterior borders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2000" i="1" dirty="0">
                <a:solidFill>
                  <a:srgbClr val="9A0000"/>
                </a:solidFill>
                <a:latin typeface="Palatino-Italic"/>
              </a:rPr>
              <a:t>Anterior border</a:t>
            </a:r>
          </a:p>
          <a:p>
            <a:pPr lvl="1">
              <a:lnSpc>
                <a:spcPct val="120000"/>
              </a:lnSpc>
            </a:pPr>
            <a:r>
              <a:rPr lang="en-US" sz="2400" dirty="0">
                <a:solidFill>
                  <a:srgbClr val="000000"/>
                </a:solidFill>
                <a:latin typeface="Palatino-Roman"/>
              </a:rPr>
              <a:t>Rough and concave forward. </a:t>
            </a:r>
          </a:p>
          <a:p>
            <a:pPr lvl="1">
              <a:lnSpc>
                <a:spcPct val="120000"/>
              </a:lnSpc>
            </a:pPr>
            <a:r>
              <a:rPr lang="en-US" sz="2400" dirty="0">
                <a:solidFill>
                  <a:srgbClr val="000000"/>
                </a:solidFill>
                <a:latin typeface="Palatino-Roman"/>
              </a:rPr>
              <a:t>It may show a small </a:t>
            </a:r>
            <a:r>
              <a:rPr lang="en-GB" sz="2400" dirty="0">
                <a:solidFill>
                  <a:srgbClr val="000000"/>
                </a:solidFill>
                <a:latin typeface="Palatino-Roman"/>
              </a:rPr>
              <a:t>deltoid tubercle</a:t>
            </a:r>
          </a:p>
          <a:p>
            <a:pPr lvl="1">
              <a:lnSpc>
                <a:spcPct val="120000"/>
              </a:lnSpc>
            </a:pPr>
            <a:r>
              <a:rPr lang="en-US" sz="2400" i="1" dirty="0">
                <a:solidFill>
                  <a:srgbClr val="000000"/>
                </a:solidFill>
                <a:latin typeface="Palatino-Italic"/>
              </a:rPr>
              <a:t>Attachment</a:t>
            </a:r>
            <a:r>
              <a:rPr lang="en-US" sz="2400" dirty="0">
                <a:solidFill>
                  <a:srgbClr val="000000"/>
                </a:solidFill>
                <a:latin typeface="Palatino-Roman"/>
              </a:rPr>
              <a:t>:  gives origin </a:t>
            </a:r>
            <a:r>
              <a:rPr lang="en-US" sz="2400" dirty="0">
                <a:solidFill>
                  <a:srgbClr val="000000"/>
                </a:solidFill>
                <a:latin typeface="Palatino-Roman"/>
                <a:cs typeface="Times New Roman" panose="02020603050405020304" pitchFamily="18" charset="0"/>
              </a:rPr>
              <a:t>– </a:t>
            </a:r>
            <a:r>
              <a:rPr lang="en-US" sz="2400" i="1" dirty="0">
                <a:solidFill>
                  <a:srgbClr val="F1004D"/>
                </a:solidFill>
                <a:latin typeface="Palatino-Italic"/>
              </a:rPr>
              <a:t>deltoid </a:t>
            </a:r>
            <a:r>
              <a:rPr lang="en-US" sz="2400" dirty="0">
                <a:solidFill>
                  <a:srgbClr val="000000"/>
                </a:solidFill>
                <a:latin typeface="Palatino-Roman"/>
              </a:rPr>
              <a:t>muscle</a:t>
            </a:r>
          </a:p>
          <a:p>
            <a:pPr marL="0" indent="0">
              <a:lnSpc>
                <a:spcPct val="120000"/>
              </a:lnSpc>
              <a:buNone/>
            </a:pPr>
            <a:endParaRPr lang="en-IN" sz="900" dirty="0"/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="" xmlns:a16="http://schemas.microsoft.com/office/drawing/2014/main" id="{B91136D5-95A9-204E-B6C2-B7CFEBB5C0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986" y="986818"/>
            <a:ext cx="4457666" cy="548592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6853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1F89138-8E48-4526-A02D-E74AF01C7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724" y="1"/>
            <a:ext cx="7886700" cy="761999"/>
          </a:xfrm>
        </p:spPr>
        <p:txBody>
          <a:bodyPr>
            <a:normAutofit/>
          </a:bodyPr>
          <a:lstStyle/>
          <a:p>
            <a:pPr algn="ctr"/>
            <a:r>
              <a:rPr lang="en-GB" sz="3200" b="1" dirty="0">
                <a:solidFill>
                  <a:srgbClr val="FF9900"/>
                </a:solidFill>
                <a:latin typeface="Palatino-Bold"/>
              </a:rPr>
              <a:t>Lateral one-third of clavicle</a:t>
            </a:r>
            <a:endParaRPr lang="en-IN" sz="3200" dirty="0">
              <a:solidFill>
                <a:srgbClr val="FF99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AD35107-8024-4037-86BC-87EB2CF118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725" y="1036948"/>
            <a:ext cx="4339276" cy="5476974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GB" sz="2400" i="1" dirty="0">
                <a:solidFill>
                  <a:srgbClr val="9A0000"/>
                </a:solidFill>
                <a:latin typeface="Palatino-Italic"/>
              </a:rPr>
              <a:t>Posterior border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solidFill>
                  <a:srgbClr val="000000"/>
                </a:solidFill>
                <a:latin typeface="Palatino-Roman"/>
              </a:rPr>
              <a:t>Convex backward and thick</a:t>
            </a:r>
          </a:p>
          <a:p>
            <a:pPr lvl="1">
              <a:lnSpc>
                <a:spcPct val="120000"/>
              </a:lnSpc>
            </a:pPr>
            <a:r>
              <a:rPr lang="en-US" i="1" dirty="0">
                <a:solidFill>
                  <a:srgbClr val="000000"/>
                </a:solidFill>
                <a:latin typeface="Palatino-Italic"/>
              </a:rPr>
              <a:t>Attachment</a:t>
            </a:r>
            <a:r>
              <a:rPr lang="en-US" dirty="0">
                <a:solidFill>
                  <a:srgbClr val="000000"/>
                </a:solidFill>
                <a:latin typeface="Palatino-Roman"/>
              </a:rPr>
              <a:t>: gives insertion </a:t>
            </a:r>
            <a:r>
              <a:rPr lang="en-US" dirty="0">
                <a:solidFill>
                  <a:srgbClr val="000000"/>
                </a:solidFill>
                <a:latin typeface="Palatino-Roman"/>
                <a:cs typeface="Times New Roman" panose="02020603050405020304" pitchFamily="18" charset="0"/>
              </a:rPr>
              <a:t>–</a:t>
            </a:r>
            <a:r>
              <a:rPr lang="en-US" dirty="0">
                <a:solidFill>
                  <a:srgbClr val="000000"/>
                </a:solidFill>
                <a:latin typeface="Palatino-Roman"/>
              </a:rPr>
              <a:t> </a:t>
            </a:r>
            <a:r>
              <a:rPr lang="en-US" i="1" dirty="0">
                <a:solidFill>
                  <a:srgbClr val="0073F3"/>
                </a:solidFill>
                <a:latin typeface="Palatino-Italic"/>
              </a:rPr>
              <a:t>trapezius </a:t>
            </a:r>
            <a:r>
              <a:rPr lang="en-US" dirty="0">
                <a:solidFill>
                  <a:srgbClr val="000000"/>
                </a:solidFill>
                <a:latin typeface="Palatino-Roman"/>
              </a:rPr>
              <a:t>muscle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2400" i="1" dirty="0">
                <a:solidFill>
                  <a:srgbClr val="9A0000"/>
                </a:solidFill>
                <a:latin typeface="Palatino-Italic"/>
              </a:rPr>
              <a:t>Superior surface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solidFill>
                  <a:srgbClr val="000000"/>
                </a:solidFill>
                <a:latin typeface="Palatino-Roman"/>
              </a:rPr>
              <a:t>Rough anteriorly and posteriorly and its middle </a:t>
            </a:r>
            <a:r>
              <a:rPr lang="en-GB" dirty="0">
                <a:solidFill>
                  <a:srgbClr val="000000"/>
                </a:solidFill>
                <a:latin typeface="Palatino-Roman"/>
              </a:rPr>
              <a:t>smooth part is subcutaneous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2400" i="1" dirty="0">
                <a:solidFill>
                  <a:srgbClr val="9A0000"/>
                </a:solidFill>
                <a:latin typeface="Palatino-Italic"/>
              </a:rPr>
              <a:t>Inferior surface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solidFill>
                  <a:srgbClr val="000000"/>
                </a:solidFill>
                <a:latin typeface="Palatino-Roman"/>
              </a:rPr>
              <a:t>Shows conoid tubercle and trapezoid ridge</a:t>
            </a:r>
          </a:p>
          <a:p>
            <a:pPr marL="0" indent="0">
              <a:lnSpc>
                <a:spcPct val="120000"/>
              </a:lnSpc>
              <a:buNone/>
            </a:pPr>
            <a:endParaRPr lang="en-GB" sz="2400" i="1" dirty="0">
              <a:solidFill>
                <a:srgbClr val="000000"/>
              </a:solidFill>
              <a:latin typeface="Palatino-Italic"/>
            </a:endParaRPr>
          </a:p>
          <a:p>
            <a:pPr marL="0" indent="0">
              <a:lnSpc>
                <a:spcPct val="120000"/>
              </a:lnSpc>
              <a:buNone/>
            </a:pPr>
            <a:endParaRPr lang="en-IN" sz="1000" dirty="0"/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="" xmlns:a16="http://schemas.microsoft.com/office/drawing/2014/main" id="{B91136D5-95A9-204E-B6C2-B7CFEBB5C0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968" y="1036949"/>
            <a:ext cx="4339276" cy="534022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68671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87A5316-BF91-C449-AAD2-037CBF074B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064" y="923637"/>
            <a:ext cx="4397450" cy="5253327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i="1" dirty="0">
                <a:solidFill>
                  <a:srgbClr val="00B300"/>
                </a:solidFill>
                <a:latin typeface="Palatino-Italic"/>
              </a:rPr>
              <a:t>Attachment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i="1" dirty="0">
                <a:solidFill>
                  <a:srgbClr val="00B300"/>
                </a:solidFill>
                <a:latin typeface="Palatino-Italic"/>
              </a:rPr>
              <a:t>Coracoclavicular ligaments</a:t>
            </a:r>
            <a:r>
              <a:rPr lang="en-US" dirty="0">
                <a:solidFill>
                  <a:srgbClr val="00B300"/>
                </a:solidFill>
                <a:latin typeface="Palatino-Roman"/>
              </a:rPr>
              <a:t>: </a:t>
            </a:r>
            <a:r>
              <a:rPr lang="en-US" dirty="0">
                <a:solidFill>
                  <a:srgbClr val="000000"/>
                </a:solidFill>
                <a:latin typeface="Palatino-Roman"/>
              </a:rPr>
              <a:t> has two parts</a:t>
            </a:r>
          </a:p>
          <a:p>
            <a:pPr marL="914400" lvl="1" indent="-457200">
              <a:lnSpc>
                <a:spcPct val="120000"/>
              </a:lnSpc>
              <a:buFont typeface="+mj-lt"/>
              <a:buAutoNum type="arabicPeriod"/>
            </a:pPr>
            <a:r>
              <a:rPr lang="en-US" sz="2800" dirty="0">
                <a:solidFill>
                  <a:srgbClr val="000000"/>
                </a:solidFill>
                <a:latin typeface="Palatino-Roman"/>
              </a:rPr>
              <a:t>Conoid part – attached to conoid tubercle</a:t>
            </a:r>
          </a:p>
          <a:p>
            <a:pPr marL="914400" lvl="1" indent="-457200">
              <a:lnSpc>
                <a:spcPct val="120000"/>
              </a:lnSpc>
              <a:buFont typeface="+mj-lt"/>
              <a:buAutoNum type="arabicPeriod"/>
            </a:pPr>
            <a:r>
              <a:rPr lang="en-US" sz="2800" dirty="0">
                <a:solidFill>
                  <a:srgbClr val="000000"/>
                </a:solidFill>
                <a:latin typeface="Palatino-Roman"/>
              </a:rPr>
              <a:t>Trapezoid part – attached to trapezoid ridge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="" xmlns:a16="http://schemas.microsoft.com/office/drawing/2014/main" id="{7E693164-E758-A04A-BE06-ED44B88E17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963544"/>
            <a:ext cx="4414426" cy="54327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9B54BB8-56B5-33CE-3644-F868D47A567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3118" y="115946"/>
            <a:ext cx="5258256" cy="106689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957030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D:\Dr PRAVEEN  ANATOMY COMPLETE\PRAVEENS ANATOMY WORLD 3.3.2024\PRAVEENS ANATOMY WORLD 22.7.2025\1. ATLAS\1. OSTEOLOGY\Bones of upper limb\1. Clavicle\4. Clavicle- Muscle Attachment all Surface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971" y="838200"/>
            <a:ext cx="9045251" cy="53261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87A5316-BF91-C449-AAD2-037CBF074B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064" y="1828800"/>
            <a:ext cx="4397450" cy="4619069"/>
          </a:xfrm>
        </p:spPr>
        <p:txBody>
          <a:bodyPr/>
          <a:lstStyle/>
          <a:p>
            <a:pPr marL="457200" lvl="1" indent="0">
              <a:lnSpc>
                <a:spcPct val="120000"/>
              </a:lnSpc>
              <a:buNone/>
            </a:pPr>
            <a:r>
              <a:rPr lang="en-US" sz="2800" dirty="0">
                <a:solidFill>
                  <a:srgbClr val="000000"/>
                </a:solidFill>
                <a:latin typeface="Palatino-Roman"/>
              </a:rPr>
              <a:t>Has two ends</a:t>
            </a:r>
          </a:p>
          <a:p>
            <a:pPr lvl="2">
              <a:lnSpc>
                <a:spcPct val="120000"/>
              </a:lnSpc>
            </a:pPr>
            <a:r>
              <a:rPr lang="en-US" sz="2800" dirty="0">
                <a:solidFill>
                  <a:srgbClr val="000000"/>
                </a:solidFill>
                <a:latin typeface="Palatino-Roman"/>
              </a:rPr>
              <a:t>Medial </a:t>
            </a:r>
          </a:p>
          <a:p>
            <a:pPr lvl="2">
              <a:lnSpc>
                <a:spcPct val="120000"/>
              </a:lnSpc>
            </a:pPr>
            <a:r>
              <a:rPr lang="en-US" sz="2800" dirty="0">
                <a:solidFill>
                  <a:srgbClr val="000000"/>
                </a:solidFill>
                <a:latin typeface="Palatino-Roman"/>
              </a:rPr>
              <a:t>Lateral</a:t>
            </a:r>
            <a:endParaRPr lang="en-US" sz="2800" dirty="0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="" xmlns:a16="http://schemas.microsoft.com/office/drawing/2014/main" id="{7E693164-E758-A04A-BE06-ED44B88E17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530" y="163678"/>
            <a:ext cx="5031941" cy="61926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AED5BFF-37F9-4A1C-5B99-AE501892650E}"/>
              </a:ext>
            </a:extLst>
          </p:cNvPr>
          <p:cNvSpPr txBox="1"/>
          <p:nvPr/>
        </p:nvSpPr>
        <p:spPr>
          <a:xfrm>
            <a:off x="0" y="255196"/>
            <a:ext cx="3733801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6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Garde-Book"/>
                <a:ea typeface="+mn-ea"/>
                <a:cs typeface="+mn-cs"/>
              </a:rPr>
              <a:t>Ends of Clavicle</a:t>
            </a:r>
          </a:p>
        </p:txBody>
      </p:sp>
    </p:spTree>
    <p:extLst>
      <p:ext uri="{BB962C8B-B14F-4D97-AF65-F5344CB8AC3E}">
        <p14:creationId xmlns="" xmlns:p14="http://schemas.microsoft.com/office/powerpoint/2010/main" val="7678751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1F89138-8E48-4526-A02D-E74AF01C7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831" y="1"/>
            <a:ext cx="7886700" cy="609599"/>
          </a:xfrm>
        </p:spPr>
        <p:txBody>
          <a:bodyPr>
            <a:normAutofit/>
          </a:bodyPr>
          <a:lstStyle/>
          <a:p>
            <a:pPr algn="ctr"/>
            <a:r>
              <a:rPr lang="en-GB" sz="3200" b="1" dirty="0">
                <a:solidFill>
                  <a:srgbClr val="33CC33"/>
                </a:solidFill>
                <a:latin typeface="Palatino-Bold"/>
              </a:rPr>
              <a:t>Medial (sternal) end</a:t>
            </a:r>
            <a:endParaRPr lang="en-IN" sz="3200" dirty="0">
              <a:solidFill>
                <a:srgbClr val="33CC33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AD35107-8024-4037-86BC-87EB2CF118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832" y="1074657"/>
            <a:ext cx="4378124" cy="5418219"/>
          </a:xfrm>
        </p:spPr>
        <p:txBody>
          <a:bodyPr>
            <a:normAutofit fontScale="92500" lnSpcReduction="20000"/>
          </a:bodyPr>
          <a:lstStyle/>
          <a:p>
            <a:pPr lvl="1"/>
            <a:r>
              <a:rPr lang="en-US" sz="2800" dirty="0">
                <a:solidFill>
                  <a:srgbClr val="000000"/>
                </a:solidFill>
                <a:latin typeface="Palatino-Roman"/>
              </a:rPr>
              <a:t>Quadrangular.</a:t>
            </a:r>
          </a:p>
          <a:p>
            <a:pPr lvl="1"/>
            <a:r>
              <a:rPr lang="en-US" sz="2800" dirty="0">
                <a:solidFill>
                  <a:srgbClr val="000000"/>
                </a:solidFill>
                <a:latin typeface="Palatino-Roman"/>
              </a:rPr>
              <a:t>Has a saddle-shaped articular surface.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sz="2800" i="1" dirty="0">
                <a:solidFill>
                  <a:srgbClr val="000000"/>
                </a:solidFill>
                <a:latin typeface="Palatino-Italic"/>
              </a:rPr>
              <a:t>Articulation</a:t>
            </a:r>
          </a:p>
          <a:p>
            <a:pPr lvl="2"/>
            <a:r>
              <a:rPr lang="en-US" sz="2800" dirty="0">
                <a:solidFill>
                  <a:srgbClr val="000000"/>
                </a:solidFill>
                <a:latin typeface="Palatino-Roman"/>
              </a:rPr>
              <a:t>Articulates with clavicular notch of </a:t>
            </a:r>
            <a:r>
              <a:rPr lang="en-GB" sz="2800" dirty="0">
                <a:solidFill>
                  <a:srgbClr val="000000"/>
                </a:solidFill>
                <a:latin typeface="Palatino-Roman"/>
              </a:rPr>
              <a:t>manubrium </a:t>
            </a:r>
            <a:r>
              <a:rPr lang="en-GB" sz="2800" dirty="0" err="1">
                <a:solidFill>
                  <a:srgbClr val="000000"/>
                </a:solidFill>
                <a:latin typeface="Palatino-Roman"/>
              </a:rPr>
              <a:t>sterni</a:t>
            </a:r>
            <a:r>
              <a:rPr lang="en-GB" sz="2800" dirty="0">
                <a:solidFill>
                  <a:srgbClr val="000000"/>
                </a:solidFill>
                <a:latin typeface="Palatino-Roman"/>
              </a:rPr>
              <a:t> </a:t>
            </a:r>
            <a:r>
              <a:rPr lang="en-GB" sz="2800" dirty="0">
                <a:solidFill>
                  <a:srgbClr val="000000"/>
                </a:solidFill>
                <a:latin typeface="Palatino-Roman"/>
                <a:cs typeface="Times New Roman" panose="02020603050405020304" pitchFamily="18" charset="0"/>
              </a:rPr>
              <a:t>–</a:t>
            </a:r>
            <a:r>
              <a:rPr lang="en-GB" sz="2800" dirty="0">
                <a:solidFill>
                  <a:srgbClr val="000000"/>
                </a:solidFill>
                <a:latin typeface="Palatino-Roman"/>
              </a:rPr>
              <a:t> form </a:t>
            </a:r>
            <a:r>
              <a:rPr lang="en-GB" sz="2800" i="1" dirty="0">
                <a:solidFill>
                  <a:srgbClr val="2600DA"/>
                </a:solidFill>
                <a:latin typeface="Palatino-Italic"/>
              </a:rPr>
              <a:t>sternoclavicular joint</a:t>
            </a:r>
          </a:p>
          <a:p>
            <a:pPr marL="457200" lvl="1" indent="0">
              <a:buNone/>
            </a:pPr>
            <a:r>
              <a:rPr lang="en-GB" sz="2800" i="1" dirty="0">
                <a:latin typeface="Palatino-Italic"/>
              </a:rPr>
              <a:t>2.</a:t>
            </a:r>
            <a:r>
              <a:rPr lang="en-GB" sz="2800" dirty="0">
                <a:latin typeface="Palatino-Roman"/>
              </a:rPr>
              <a:t> </a:t>
            </a:r>
            <a:r>
              <a:rPr lang="en-GB" sz="2800" i="1" dirty="0">
                <a:solidFill>
                  <a:srgbClr val="000000"/>
                </a:solidFill>
                <a:latin typeface="Palatino-Italic"/>
              </a:rPr>
              <a:t>Attachments</a:t>
            </a:r>
          </a:p>
          <a:p>
            <a:pPr lvl="2"/>
            <a:r>
              <a:rPr lang="en-US" sz="2800" dirty="0">
                <a:solidFill>
                  <a:srgbClr val="000000"/>
                </a:solidFill>
                <a:latin typeface="Palatino-Roman"/>
              </a:rPr>
              <a:t>Fibrous capsule of sternoclavicular joint</a:t>
            </a:r>
          </a:p>
          <a:p>
            <a:pPr lvl="2"/>
            <a:r>
              <a:rPr lang="en-GB" sz="2800" dirty="0">
                <a:solidFill>
                  <a:srgbClr val="000000"/>
                </a:solidFill>
                <a:latin typeface="Palatino-Roman"/>
              </a:rPr>
              <a:t>Intraarticular disc</a:t>
            </a:r>
          </a:p>
          <a:p>
            <a:pPr lvl="2"/>
            <a:r>
              <a:rPr lang="en-GB" sz="2800" dirty="0">
                <a:solidFill>
                  <a:srgbClr val="000000"/>
                </a:solidFill>
                <a:latin typeface="Palatino-Roman"/>
              </a:rPr>
              <a:t>Interclavicular ligament</a:t>
            </a:r>
            <a:r>
              <a:rPr lang="en-GB" sz="2800" i="1" dirty="0">
                <a:solidFill>
                  <a:srgbClr val="2600DA"/>
                </a:solidFill>
                <a:latin typeface="Palatino-Italic"/>
              </a:rPr>
              <a:t> </a:t>
            </a:r>
            <a:endParaRPr lang="en-GB" sz="2800" dirty="0">
              <a:solidFill>
                <a:srgbClr val="000000"/>
              </a:solidFill>
              <a:latin typeface="Palatino-Roman"/>
            </a:endParaRP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="" xmlns:a16="http://schemas.microsoft.com/office/drawing/2014/main" id="{DFB7AD19-E19D-8B43-8DCF-C68F9D4F39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956" y="793719"/>
            <a:ext cx="4274213" cy="541821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78153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1F89138-8E48-4526-A02D-E74AF01C7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654" y="18257"/>
            <a:ext cx="7886700" cy="591343"/>
          </a:xfrm>
        </p:spPr>
        <p:txBody>
          <a:bodyPr>
            <a:normAutofit/>
          </a:bodyPr>
          <a:lstStyle/>
          <a:p>
            <a:pPr algn="ctr"/>
            <a:r>
              <a:rPr lang="en-GB" sz="3200" b="1" dirty="0">
                <a:solidFill>
                  <a:srgbClr val="FF9900"/>
                </a:solidFill>
                <a:latin typeface="Palatino-Bold"/>
              </a:rPr>
              <a:t>Lateral (acromial) end</a:t>
            </a:r>
            <a:endParaRPr lang="en-IN" sz="3200" dirty="0">
              <a:solidFill>
                <a:srgbClr val="FF99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AD35107-8024-4037-86BC-87EB2CF118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86" y="1102937"/>
            <a:ext cx="4398301" cy="5074027"/>
          </a:xfrm>
        </p:spPr>
        <p:txBody>
          <a:bodyPr>
            <a:noAutofit/>
          </a:bodyPr>
          <a:lstStyle/>
          <a:p>
            <a:pPr marL="914400" lvl="2" indent="0">
              <a:lnSpc>
                <a:spcPct val="110000"/>
              </a:lnSpc>
              <a:buNone/>
            </a:pPr>
            <a:r>
              <a:rPr lang="en-US" sz="2400" dirty="0">
                <a:latin typeface="Palatino-Roman"/>
              </a:rPr>
              <a:t>Flat </a:t>
            </a:r>
            <a:r>
              <a:rPr lang="en-US" sz="2400" dirty="0">
                <a:solidFill>
                  <a:srgbClr val="000000"/>
                </a:solidFill>
                <a:latin typeface="Palatino-Roman"/>
              </a:rPr>
              <a:t>above downward and has a small </a:t>
            </a:r>
            <a:r>
              <a:rPr lang="en-GB" sz="2400" dirty="0">
                <a:solidFill>
                  <a:srgbClr val="000000"/>
                </a:solidFill>
                <a:latin typeface="Palatino-Roman"/>
              </a:rPr>
              <a:t>oval articular facet</a:t>
            </a:r>
          </a:p>
          <a:p>
            <a:pPr marL="457200" lvl="1" indent="0">
              <a:lnSpc>
                <a:spcPct val="110000"/>
              </a:lnSpc>
              <a:buNone/>
            </a:pPr>
            <a:r>
              <a:rPr lang="en-GB" sz="2400" dirty="0">
                <a:solidFill>
                  <a:srgbClr val="00FFFF"/>
                </a:solidFill>
                <a:latin typeface="Palatino-Roman"/>
              </a:rPr>
              <a:t>• </a:t>
            </a:r>
            <a:r>
              <a:rPr lang="en-GB" sz="2400" i="1" dirty="0">
                <a:solidFill>
                  <a:srgbClr val="000000"/>
                </a:solidFill>
                <a:latin typeface="Palatino-Italic"/>
              </a:rPr>
              <a:t>Articulation</a:t>
            </a:r>
          </a:p>
          <a:p>
            <a:pPr lvl="2">
              <a:lnSpc>
                <a:spcPct val="110000"/>
              </a:lnSpc>
            </a:pPr>
            <a:r>
              <a:rPr lang="en-US" sz="2400" dirty="0">
                <a:solidFill>
                  <a:srgbClr val="000000"/>
                </a:solidFill>
                <a:latin typeface="Palatino-Roman"/>
              </a:rPr>
              <a:t>Medial margin of acromion to form </a:t>
            </a:r>
            <a:r>
              <a:rPr lang="en-US" sz="2400" i="1" dirty="0">
                <a:solidFill>
                  <a:srgbClr val="2600DA"/>
                </a:solidFill>
                <a:latin typeface="Palatino-Italic"/>
              </a:rPr>
              <a:t>acromioclavicular joint </a:t>
            </a:r>
            <a:endParaRPr lang="en-US" sz="2400" dirty="0">
              <a:solidFill>
                <a:srgbClr val="000000"/>
              </a:solidFill>
              <a:latin typeface="Palatino-Roman"/>
            </a:endParaRPr>
          </a:p>
          <a:p>
            <a:pPr marL="457200" lvl="1" indent="0">
              <a:lnSpc>
                <a:spcPct val="110000"/>
              </a:lnSpc>
              <a:buNone/>
            </a:pPr>
            <a:r>
              <a:rPr lang="en-GB" sz="2400" dirty="0">
                <a:solidFill>
                  <a:srgbClr val="00FFFF"/>
                </a:solidFill>
                <a:latin typeface="Palatino-Roman"/>
              </a:rPr>
              <a:t>• </a:t>
            </a:r>
            <a:r>
              <a:rPr lang="en-GB" sz="2400" i="1" dirty="0">
                <a:solidFill>
                  <a:srgbClr val="000000"/>
                </a:solidFill>
                <a:latin typeface="Palatino-Italic"/>
              </a:rPr>
              <a:t>Attachments</a:t>
            </a:r>
          </a:p>
          <a:p>
            <a:pPr lvl="2">
              <a:lnSpc>
                <a:spcPct val="110000"/>
              </a:lnSpc>
            </a:pPr>
            <a:r>
              <a:rPr lang="en-US" sz="2400" dirty="0">
                <a:solidFill>
                  <a:srgbClr val="000000"/>
                </a:solidFill>
                <a:latin typeface="Palatino-Roman"/>
              </a:rPr>
              <a:t>Margin of articular facet gives attachment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2400" dirty="0">
                <a:solidFill>
                  <a:srgbClr val="000000"/>
                </a:solidFill>
                <a:latin typeface="Palatino-Roman"/>
              </a:rPr>
              <a:t>capsule of acromioclavicular joint</a:t>
            </a:r>
            <a:endParaRPr lang="en-IN" sz="2400" dirty="0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="" xmlns:a16="http://schemas.microsoft.com/office/drawing/2014/main" id="{F05350E4-CE20-5B44-AA00-E21D372A0B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514" y="794657"/>
            <a:ext cx="4173396" cy="560108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74942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1F89138-8E48-4526-A02D-E74AF01C7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136527"/>
            <a:ext cx="3493220" cy="1006474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GB" sz="4000" b="1" dirty="0">
                <a:solidFill>
                  <a:srgbClr val="FF0000"/>
                </a:solidFill>
                <a:latin typeface="AvantGarde-Demi"/>
              </a:rPr>
              <a:t>CLAVICLE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AD35107-8024-4037-86BC-87EB2CF118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538" y="1063488"/>
            <a:ext cx="4303418" cy="4868379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endParaRPr lang="en-US" i="1" dirty="0">
              <a:solidFill>
                <a:srgbClr val="0073F3"/>
              </a:solidFill>
              <a:latin typeface="Palatino-Italic"/>
            </a:endParaRP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rgbClr val="000000"/>
                </a:solidFill>
                <a:latin typeface="Palatino-Roman"/>
              </a:rPr>
              <a:t>Clavicle or collarbone is a modified long bone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rgbClr val="000000"/>
                </a:solidFill>
                <a:latin typeface="Palatino-Roman"/>
              </a:rPr>
              <a:t>Situated in front of root of the neck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rgbClr val="000000"/>
                </a:solidFill>
                <a:latin typeface="Palatino-Roman"/>
              </a:rPr>
              <a:t>Connects upper limb with trunk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rgbClr val="000000"/>
                </a:solidFill>
                <a:latin typeface="Palatino-Roman"/>
              </a:rPr>
              <a:t>Resembles the letter ‘</a:t>
            </a:r>
            <a:r>
              <a:rPr lang="en-US" i="1" dirty="0">
                <a:solidFill>
                  <a:srgbClr val="000000"/>
                </a:solidFill>
                <a:latin typeface="Palatino-Italic"/>
              </a:rPr>
              <a:t>f</a:t>
            </a:r>
            <a:r>
              <a:rPr lang="en-US" dirty="0">
                <a:solidFill>
                  <a:srgbClr val="000000"/>
                </a:solidFill>
                <a:latin typeface="Palatino-Roman"/>
              </a:rPr>
              <a:t>’ due to its curvature; anteriorly convex medial two-thirds and anteriorly concave lateral one-third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4B7C53A-0357-42F8-97ED-41D57754FA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978" y="1180950"/>
            <a:ext cx="4611378" cy="325190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9563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1F89138-8E48-4526-A02D-E74AF01C7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304" y="18256"/>
            <a:ext cx="7582096" cy="743744"/>
          </a:xfrm>
        </p:spPr>
        <p:txBody>
          <a:bodyPr>
            <a:normAutofit/>
          </a:bodyPr>
          <a:lstStyle/>
          <a:p>
            <a:pPr algn="ctr"/>
            <a:r>
              <a:rPr lang="en-GB" sz="4000" b="1" dirty="0">
                <a:solidFill>
                  <a:srgbClr val="F1004D"/>
                </a:solidFill>
                <a:latin typeface="AvantGarde-Demi"/>
              </a:rPr>
              <a:t>Ossification</a:t>
            </a:r>
            <a:endParaRPr lang="en-IN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AD35107-8024-4037-86BC-87EB2CF118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72" y="1073427"/>
            <a:ext cx="4237297" cy="3997217"/>
          </a:xfrm>
        </p:spPr>
        <p:txBody>
          <a:bodyPr>
            <a:noAutofit/>
          </a:bodyPr>
          <a:lstStyle/>
          <a:p>
            <a:pPr lvl="1">
              <a:lnSpc>
                <a:spcPct val="120000"/>
              </a:lnSpc>
            </a:pPr>
            <a:r>
              <a:rPr lang="en-US" sz="2800" dirty="0">
                <a:solidFill>
                  <a:srgbClr val="000000"/>
                </a:solidFill>
                <a:latin typeface="Palatino-Roman"/>
              </a:rPr>
              <a:t>Clavicle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2800" dirty="0">
                <a:solidFill>
                  <a:srgbClr val="000000"/>
                </a:solidFill>
                <a:latin typeface="Palatino-Roman"/>
              </a:rPr>
              <a:t>first bone in the body to ossify</a:t>
            </a:r>
            <a:endParaRPr lang="en-US" sz="2800" i="1" baseline="30000" dirty="0">
              <a:solidFill>
                <a:srgbClr val="0073F3"/>
              </a:solidFill>
              <a:latin typeface="Palatino-Italic"/>
            </a:endParaRPr>
          </a:p>
          <a:p>
            <a:pPr lvl="1">
              <a:lnSpc>
                <a:spcPct val="120000"/>
              </a:lnSpc>
            </a:pPr>
            <a:r>
              <a:rPr lang="en-US" sz="2800" dirty="0">
                <a:solidFill>
                  <a:srgbClr val="000000"/>
                </a:solidFill>
                <a:latin typeface="Palatino-Roman"/>
              </a:rPr>
              <a:t>Has </a:t>
            </a:r>
            <a:r>
              <a:rPr lang="en-US" sz="2800" dirty="0" err="1">
                <a:solidFill>
                  <a:srgbClr val="000000"/>
                </a:solidFill>
                <a:latin typeface="Palatino-Roman"/>
              </a:rPr>
              <a:t>membranocartilaginous</a:t>
            </a:r>
            <a:r>
              <a:rPr lang="en-US" sz="2800" dirty="0">
                <a:solidFill>
                  <a:srgbClr val="000000"/>
                </a:solidFill>
                <a:latin typeface="Palatino-Roman"/>
              </a:rPr>
              <a:t> ossification </a:t>
            </a:r>
          </a:p>
          <a:p>
            <a:pPr lvl="1">
              <a:lnSpc>
                <a:spcPct val="120000"/>
              </a:lnSpc>
            </a:pPr>
            <a:r>
              <a:rPr lang="en-US" sz="2800" dirty="0">
                <a:solidFill>
                  <a:srgbClr val="000000"/>
                </a:solidFill>
                <a:latin typeface="Palatino-Roman"/>
              </a:rPr>
              <a:t>Most of the bone ossifies in membrane</a:t>
            </a:r>
          </a:p>
          <a:p>
            <a:pPr lvl="1">
              <a:lnSpc>
                <a:spcPct val="120000"/>
              </a:lnSpc>
            </a:pPr>
            <a:r>
              <a:rPr lang="en-US" sz="2800" dirty="0">
                <a:solidFill>
                  <a:srgbClr val="000000"/>
                </a:solidFill>
                <a:latin typeface="Palatino-Roman"/>
              </a:rPr>
              <a:t>Except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2800" dirty="0">
                <a:solidFill>
                  <a:srgbClr val="000000"/>
                </a:solidFill>
                <a:latin typeface="Palatino-Roman"/>
              </a:rPr>
              <a:t> medial end that ossifies in cartilage</a:t>
            </a:r>
            <a:endParaRPr lang="en-US" sz="2800" i="1" baseline="30000" dirty="0">
              <a:solidFill>
                <a:srgbClr val="0073F3"/>
              </a:solidFill>
              <a:latin typeface="Palatino-Italic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D422B2F-4D7D-ED3E-C77C-5A259335F06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19871" y="1010417"/>
            <a:ext cx="5086857" cy="412323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06945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1F89138-8E48-4526-A02D-E74AF01C7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303" y="18257"/>
            <a:ext cx="7886700" cy="667544"/>
          </a:xfrm>
        </p:spPr>
        <p:txBody>
          <a:bodyPr>
            <a:normAutofit/>
          </a:bodyPr>
          <a:lstStyle/>
          <a:p>
            <a:pPr algn="ctr"/>
            <a:r>
              <a:rPr lang="en-GB" sz="4000" b="1" dirty="0">
                <a:solidFill>
                  <a:srgbClr val="F1004D"/>
                </a:solidFill>
                <a:latin typeface="AvantGarde-Demi"/>
              </a:rPr>
              <a:t>Ossification</a:t>
            </a:r>
            <a:endParaRPr lang="en-IN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AD35107-8024-4037-86BC-87EB2CF118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512" y="960293"/>
            <a:ext cx="3425055" cy="5779582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GB" sz="1800" dirty="0">
                <a:solidFill>
                  <a:srgbClr val="00FFFF"/>
                </a:solidFill>
                <a:latin typeface="Palatino-Roman"/>
              </a:rPr>
              <a:t> </a:t>
            </a:r>
            <a:r>
              <a:rPr lang="en-GB" dirty="0">
                <a:solidFill>
                  <a:srgbClr val="000000"/>
                </a:solidFill>
                <a:latin typeface="Palatino-Roman"/>
              </a:rPr>
              <a:t>Ossification </a:t>
            </a:r>
            <a:r>
              <a:rPr lang="en-GB" dirty="0" err="1">
                <a:solidFill>
                  <a:srgbClr val="000000"/>
                </a:solidFill>
                <a:latin typeface="Palatino-Roman"/>
              </a:rPr>
              <a:t>centers</a:t>
            </a:r>
            <a:endParaRPr lang="en-GB" dirty="0">
              <a:solidFill>
                <a:srgbClr val="000000"/>
              </a:solidFill>
              <a:latin typeface="Palatino-Roman"/>
            </a:endParaRPr>
          </a:p>
          <a:p>
            <a:pPr lvl="1">
              <a:lnSpc>
                <a:spcPct val="120000"/>
              </a:lnSpc>
            </a:pPr>
            <a:r>
              <a:rPr lang="en-US" sz="2800" dirty="0">
                <a:solidFill>
                  <a:srgbClr val="000000"/>
                </a:solidFill>
                <a:latin typeface="Palatino-Roman"/>
              </a:rPr>
              <a:t>Two primary centers for shaft</a:t>
            </a:r>
          </a:p>
          <a:p>
            <a:pPr lvl="1">
              <a:lnSpc>
                <a:spcPct val="120000"/>
              </a:lnSpc>
            </a:pPr>
            <a:r>
              <a:rPr lang="en-US" sz="2800" dirty="0">
                <a:solidFill>
                  <a:srgbClr val="000000"/>
                </a:solidFill>
                <a:latin typeface="Palatino-Roman"/>
              </a:rPr>
              <a:t>One secondary center for medial end</a:t>
            </a:r>
            <a:endParaRPr lang="en-IN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5AB05BB-1DA6-7BC6-FBC1-47BA97BA950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63287" y="861478"/>
            <a:ext cx="5539202" cy="448577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8444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1F89138-8E48-4526-A02D-E74AF01C7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20713"/>
            <a:ext cx="8458200" cy="693688"/>
          </a:xfrm>
        </p:spPr>
        <p:txBody>
          <a:bodyPr>
            <a:normAutofit/>
          </a:bodyPr>
          <a:lstStyle/>
          <a:p>
            <a:pPr algn="ctr"/>
            <a:r>
              <a:rPr lang="en-IN" sz="4000" dirty="0" smtClean="0">
                <a:solidFill>
                  <a:srgbClr val="FF9900"/>
                </a:solidFill>
              </a:rPr>
              <a:t>CLINICAL ANATOMY</a:t>
            </a:r>
            <a:endParaRPr lang="en-IN" sz="4000" dirty="0">
              <a:solidFill>
                <a:srgbClr val="FF99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AD35107-8024-4037-86BC-87EB2CF118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46274"/>
            <a:ext cx="7756493" cy="4810076"/>
          </a:xfrm>
        </p:spPr>
        <p:txBody>
          <a:bodyPr>
            <a:normAutofit/>
          </a:bodyPr>
          <a:lstStyle/>
          <a:p>
            <a:pPr lvl="2">
              <a:lnSpc>
                <a:spcPct val="100000"/>
              </a:lnSpc>
            </a:pPr>
            <a:r>
              <a:rPr lang="en-US" sz="3200" dirty="0">
                <a:solidFill>
                  <a:srgbClr val="000000"/>
                </a:solidFill>
                <a:latin typeface="TT68A0O00"/>
              </a:rPr>
              <a:t>The sternal end of clavicle </a:t>
            </a:r>
            <a:r>
              <a:rPr lang="en-US" sz="3200" dirty="0">
                <a:solidFill>
                  <a:srgbClr val="000000"/>
                </a:solidFill>
                <a:latin typeface="TT68A0O00"/>
                <a:cs typeface="Times New Roman" panose="02020603050405020304" pitchFamily="18" charset="0"/>
              </a:rPr>
              <a:t>–</a:t>
            </a:r>
            <a:r>
              <a:rPr lang="en-US" sz="3200" dirty="0">
                <a:solidFill>
                  <a:srgbClr val="000000"/>
                </a:solidFill>
                <a:latin typeface="TT68A0O00"/>
              </a:rPr>
              <a:t> growing end of clavicle</a:t>
            </a:r>
          </a:p>
          <a:p>
            <a:pPr lvl="2">
              <a:lnSpc>
                <a:spcPct val="100000"/>
              </a:lnSpc>
            </a:pPr>
            <a:r>
              <a:rPr lang="en-US" sz="3200" dirty="0">
                <a:solidFill>
                  <a:srgbClr val="000000"/>
                </a:solidFill>
                <a:latin typeface="TT68A0O00"/>
              </a:rPr>
              <a:t> Because secondary center  (epiphysis) at this end </a:t>
            </a:r>
          </a:p>
          <a:p>
            <a:pPr lvl="2">
              <a:lnSpc>
                <a:spcPct val="100000"/>
              </a:lnSpc>
            </a:pPr>
            <a:r>
              <a:rPr lang="en-US" sz="3200" dirty="0">
                <a:solidFill>
                  <a:srgbClr val="000000"/>
                </a:solidFill>
                <a:latin typeface="TT68A0O00"/>
              </a:rPr>
              <a:t>Appears in late teens and fuses by 21</a:t>
            </a:r>
            <a:r>
              <a:rPr lang="en-US" sz="3200" baseline="30000" dirty="0">
                <a:solidFill>
                  <a:srgbClr val="000000"/>
                </a:solidFill>
                <a:latin typeface="TT68A0O00"/>
              </a:rPr>
              <a:t>st</a:t>
            </a:r>
            <a:r>
              <a:rPr lang="en-US" sz="3200" dirty="0">
                <a:solidFill>
                  <a:srgbClr val="000000"/>
                </a:solidFill>
                <a:latin typeface="TT68A0O00"/>
              </a:rPr>
              <a:t>–22</a:t>
            </a:r>
            <a:r>
              <a:rPr lang="en-US" sz="3200" baseline="30000" dirty="0">
                <a:solidFill>
                  <a:srgbClr val="000000"/>
                </a:solidFill>
                <a:latin typeface="TT68A0O00"/>
              </a:rPr>
              <a:t>nd</a:t>
            </a:r>
            <a:r>
              <a:rPr lang="en-US" sz="3200" dirty="0">
                <a:solidFill>
                  <a:srgbClr val="000000"/>
                </a:solidFill>
                <a:latin typeface="TT68A0O00"/>
              </a:rPr>
              <a:t> years</a:t>
            </a:r>
          </a:p>
          <a:p>
            <a:pPr lvl="2">
              <a:lnSpc>
                <a:spcPct val="100000"/>
              </a:lnSpc>
            </a:pPr>
            <a:r>
              <a:rPr lang="en-US" sz="3200" dirty="0">
                <a:solidFill>
                  <a:srgbClr val="000000"/>
                </a:solidFill>
                <a:latin typeface="TT68A0O00"/>
              </a:rPr>
              <a:t>Hence, nutrient foramen </a:t>
            </a:r>
            <a:r>
              <a:rPr lang="en-US" sz="3200" dirty="0">
                <a:solidFill>
                  <a:srgbClr val="000000"/>
                </a:solidFill>
                <a:latin typeface="TT68A0O00"/>
                <a:cs typeface="Times New Roman" panose="02020603050405020304" pitchFamily="18" charset="0"/>
              </a:rPr>
              <a:t>–</a:t>
            </a:r>
            <a:r>
              <a:rPr lang="en-US" sz="3200" dirty="0">
                <a:solidFill>
                  <a:srgbClr val="000000"/>
                </a:solidFill>
                <a:latin typeface="TT68A0O00"/>
              </a:rPr>
              <a:t> directed away from </a:t>
            </a:r>
            <a:r>
              <a:rPr lang="en-GB" sz="3200" dirty="0">
                <a:solidFill>
                  <a:srgbClr val="000000"/>
                </a:solidFill>
                <a:latin typeface="TT68A0O00"/>
              </a:rPr>
              <a:t>sternal end</a:t>
            </a:r>
            <a:endParaRPr lang="en-IN" sz="3200" dirty="0"/>
          </a:p>
        </p:txBody>
      </p:sp>
    </p:spTree>
    <p:extLst>
      <p:ext uri="{BB962C8B-B14F-4D97-AF65-F5344CB8AC3E}">
        <p14:creationId xmlns="" xmlns:p14="http://schemas.microsoft.com/office/powerpoint/2010/main" val="1361136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1F89138-8E48-4526-A02D-E74AF01C7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197" y="-161515"/>
            <a:ext cx="4800403" cy="999716"/>
          </a:xfrm>
        </p:spPr>
        <p:txBody>
          <a:bodyPr>
            <a:normAutofit/>
          </a:bodyPr>
          <a:lstStyle/>
          <a:p>
            <a:r>
              <a:rPr lang="en-IN" sz="3200" dirty="0">
                <a:solidFill>
                  <a:srgbClr val="33CC33"/>
                </a:solidFill>
              </a:rPr>
              <a:t>Clinical Integration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AD35107-8024-4037-86BC-87EB2CF118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665" y="1168925"/>
            <a:ext cx="4779389" cy="5008039"/>
          </a:xfrm>
        </p:spPr>
        <p:txBody>
          <a:bodyPr>
            <a:noAutofit/>
          </a:bodyPr>
          <a:lstStyle/>
          <a:p>
            <a:pPr marL="457200" lvl="1" indent="0">
              <a:lnSpc>
                <a:spcPct val="120000"/>
              </a:lnSpc>
              <a:buNone/>
            </a:pPr>
            <a:r>
              <a:rPr lang="en-GB" sz="2400" dirty="0">
                <a:solidFill>
                  <a:srgbClr val="FF3399"/>
                </a:solidFill>
                <a:latin typeface="TT68A2O00"/>
              </a:rPr>
              <a:t>Weakest point of clavicle</a:t>
            </a:r>
          </a:p>
          <a:p>
            <a:pPr lvl="1">
              <a:lnSpc>
                <a:spcPct val="120000"/>
              </a:lnSpc>
            </a:pPr>
            <a:r>
              <a:rPr lang="en-US" sz="2400" dirty="0">
                <a:solidFill>
                  <a:srgbClr val="000000"/>
                </a:solidFill>
                <a:latin typeface="TT68A0O00"/>
              </a:rPr>
              <a:t> Most commonly fractured at  junction of lateral two-fifths and medial three-fifths</a:t>
            </a:r>
          </a:p>
          <a:p>
            <a:pPr marL="457200" lvl="1" indent="0">
              <a:lnSpc>
                <a:spcPct val="120000"/>
              </a:lnSpc>
              <a:buNone/>
            </a:pPr>
            <a:endParaRPr lang="en-US" sz="2400" dirty="0">
              <a:solidFill>
                <a:srgbClr val="000000"/>
              </a:solidFill>
              <a:latin typeface="TT68A0O00"/>
            </a:endParaRPr>
          </a:p>
          <a:p>
            <a:pPr marL="457200" lvl="1" indent="0">
              <a:lnSpc>
                <a:spcPct val="120000"/>
              </a:lnSpc>
              <a:buNone/>
            </a:pPr>
            <a:r>
              <a:rPr lang="en-US" sz="2400" dirty="0">
                <a:solidFill>
                  <a:srgbClr val="000000"/>
                </a:solidFill>
                <a:latin typeface="TT68A0O00"/>
              </a:rPr>
              <a:t> </a:t>
            </a:r>
            <a:r>
              <a:rPr lang="en-US" sz="2400" dirty="0">
                <a:solidFill>
                  <a:srgbClr val="00B300"/>
                </a:solidFill>
                <a:latin typeface="TT68A2O00"/>
              </a:rPr>
              <a:t>Previous concept</a:t>
            </a:r>
            <a:r>
              <a:rPr lang="en-US" sz="2400" dirty="0">
                <a:solidFill>
                  <a:srgbClr val="00B300"/>
                </a:solidFill>
                <a:latin typeface="TT68A0O00"/>
              </a:rPr>
              <a:t> </a:t>
            </a:r>
          </a:p>
          <a:p>
            <a:pPr lvl="1">
              <a:lnSpc>
                <a:spcPct val="120000"/>
              </a:lnSpc>
            </a:pPr>
            <a:r>
              <a:rPr lang="en-US" sz="2400" dirty="0">
                <a:solidFill>
                  <a:srgbClr val="000000"/>
                </a:solidFill>
                <a:latin typeface="TT68A0O00"/>
              </a:rPr>
              <a:t>Junction of medial two-thirds and lateral one-third is weakest point of clavicle</a:t>
            </a:r>
            <a:endParaRPr lang="en-US" sz="2400" i="1" baseline="30000" dirty="0">
              <a:solidFill>
                <a:srgbClr val="0073F3"/>
              </a:solidFill>
              <a:latin typeface="TT68A7O0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4D1C48E-EB5F-214A-840A-B289E453CC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900" y="136526"/>
            <a:ext cx="3772306" cy="649530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81055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1F89138-8E48-4526-A02D-E74AF01C7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91" y="1"/>
            <a:ext cx="4777409" cy="761999"/>
          </a:xfrm>
        </p:spPr>
        <p:txBody>
          <a:bodyPr>
            <a:normAutofit/>
          </a:bodyPr>
          <a:lstStyle/>
          <a:p>
            <a:r>
              <a:rPr lang="en-IN" sz="3200" dirty="0">
                <a:solidFill>
                  <a:srgbClr val="FF3399"/>
                </a:solidFill>
              </a:rPr>
              <a:t>Clinical </a:t>
            </a:r>
            <a:r>
              <a:rPr lang="en-IN" sz="3200" dirty="0" smtClean="0">
                <a:solidFill>
                  <a:srgbClr val="FF3399"/>
                </a:solidFill>
              </a:rPr>
              <a:t>anatomy</a:t>
            </a:r>
            <a:endParaRPr lang="en-IN" sz="3200" dirty="0">
              <a:solidFill>
                <a:srgbClr val="FF3399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AD35107-8024-4037-86BC-87EB2CF118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468" y="1011984"/>
            <a:ext cx="4354532" cy="5709491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400" i="1" dirty="0">
                <a:solidFill>
                  <a:srgbClr val="9A0000"/>
                </a:solidFill>
                <a:latin typeface="TT68A2O00"/>
              </a:rPr>
              <a:t>Fracture of clavicle</a:t>
            </a:r>
            <a:r>
              <a:rPr lang="en-US" sz="2400" dirty="0">
                <a:solidFill>
                  <a:srgbClr val="9A0000"/>
                </a:solidFill>
                <a:latin typeface="TT68A2O00"/>
              </a:rPr>
              <a:t> </a:t>
            </a:r>
            <a:endParaRPr lang="en-US" sz="2400" dirty="0">
              <a:solidFill>
                <a:srgbClr val="000000"/>
              </a:solidFill>
              <a:latin typeface="TT68A0O00"/>
            </a:endParaRPr>
          </a:p>
          <a:p>
            <a:pPr lvl="2">
              <a:lnSpc>
                <a:spcPct val="120000"/>
              </a:lnSpc>
            </a:pPr>
            <a:r>
              <a:rPr lang="en-US" sz="2400" dirty="0">
                <a:solidFill>
                  <a:srgbClr val="000000"/>
                </a:solidFill>
                <a:latin typeface="TT68A0O00"/>
              </a:rPr>
              <a:t>Occurs mostly as a result of violent impact or fall </a:t>
            </a:r>
            <a:r>
              <a:rPr lang="en-GB" sz="2400" dirty="0">
                <a:solidFill>
                  <a:srgbClr val="000000"/>
                </a:solidFill>
                <a:latin typeface="TT68A0O00"/>
              </a:rPr>
              <a:t>on the outstretched hand</a:t>
            </a:r>
          </a:p>
          <a:p>
            <a:pPr lvl="2">
              <a:lnSpc>
                <a:spcPct val="120000"/>
              </a:lnSpc>
            </a:pPr>
            <a:r>
              <a:rPr lang="en-US" sz="2400" dirty="0">
                <a:solidFill>
                  <a:srgbClr val="000000"/>
                </a:solidFill>
                <a:latin typeface="TT68A2O00"/>
              </a:rPr>
              <a:t>Commonest site</a:t>
            </a:r>
            <a:r>
              <a:rPr lang="en-US" sz="2400" dirty="0">
                <a:solidFill>
                  <a:srgbClr val="000000"/>
                </a:solidFill>
                <a:latin typeface="TT68A0O00"/>
              </a:rPr>
              <a:t>: Junction of medial three-fifths and </a:t>
            </a:r>
            <a:r>
              <a:rPr lang="en-GB" sz="2400" dirty="0">
                <a:solidFill>
                  <a:srgbClr val="000000"/>
                </a:solidFill>
                <a:latin typeface="TT68A0O00"/>
              </a:rPr>
              <a:t>lateral two-fifths</a:t>
            </a:r>
          </a:p>
          <a:p>
            <a:pPr lvl="2">
              <a:lnSpc>
                <a:spcPct val="120000"/>
              </a:lnSpc>
            </a:pPr>
            <a:r>
              <a:rPr lang="en-GB" sz="2400" dirty="0">
                <a:solidFill>
                  <a:srgbClr val="000000"/>
                </a:solidFill>
                <a:latin typeface="TT68A2O00"/>
              </a:rPr>
              <a:t>Displacements </a:t>
            </a:r>
            <a:r>
              <a:rPr lang="en-GB" sz="2400" dirty="0">
                <a:solidFill>
                  <a:srgbClr val="000000"/>
                </a:solidFill>
                <a:latin typeface="TT68A0O00"/>
              </a:rPr>
              <a:t>of fractured fragments</a:t>
            </a:r>
          </a:p>
          <a:p>
            <a:pPr marL="914400" lvl="2" indent="0">
              <a:lnSpc>
                <a:spcPct val="120000"/>
              </a:lnSpc>
              <a:buNone/>
            </a:pPr>
            <a:r>
              <a:rPr lang="en-GB" sz="2400" dirty="0">
                <a:solidFill>
                  <a:srgbClr val="000000"/>
                </a:solidFill>
                <a:latin typeface="TT68A0O00"/>
              </a:rPr>
              <a:t>   -Medial and Lateral</a:t>
            </a:r>
          </a:p>
          <a:p>
            <a:pPr marL="914400" lvl="2" indent="0">
              <a:lnSpc>
                <a:spcPct val="120000"/>
              </a:lnSpc>
              <a:buNone/>
            </a:pPr>
            <a:endParaRPr lang="en-GB" sz="2400" dirty="0">
              <a:solidFill>
                <a:srgbClr val="000000"/>
              </a:solidFill>
              <a:latin typeface="TT68A0O0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4D1C48E-EB5F-214A-840A-B289E453CC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229" y="136526"/>
            <a:ext cx="3739243" cy="64383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05503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1F89138-8E48-4526-A02D-E74AF01C7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91" y="1"/>
            <a:ext cx="4701209" cy="914399"/>
          </a:xfrm>
        </p:spPr>
        <p:txBody>
          <a:bodyPr>
            <a:normAutofit/>
          </a:bodyPr>
          <a:lstStyle/>
          <a:p>
            <a:r>
              <a:rPr lang="en-IN" sz="3200" dirty="0" smtClean="0">
                <a:solidFill>
                  <a:srgbClr val="FF9900"/>
                </a:solidFill>
              </a:rPr>
              <a:t>Clinical  anatomy</a:t>
            </a:r>
            <a:endParaRPr lang="en-IN" sz="3200" dirty="0">
              <a:solidFill>
                <a:srgbClr val="FF99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AD35107-8024-4037-86BC-87EB2CF118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468" y="1011984"/>
            <a:ext cx="4501135" cy="5344366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i="1" dirty="0">
                <a:solidFill>
                  <a:srgbClr val="9A0000"/>
                </a:solidFill>
                <a:latin typeface="TT68A2O00"/>
              </a:rPr>
              <a:t>Fracture of clavicle</a:t>
            </a:r>
            <a:r>
              <a:rPr lang="en-US" dirty="0">
                <a:solidFill>
                  <a:srgbClr val="9A0000"/>
                </a:solidFill>
                <a:latin typeface="TT68A2O00"/>
              </a:rPr>
              <a:t> </a:t>
            </a:r>
            <a:endParaRPr lang="en-US" dirty="0">
              <a:solidFill>
                <a:srgbClr val="000000"/>
              </a:solidFill>
              <a:latin typeface="TT68A0O00"/>
            </a:endParaRPr>
          </a:p>
          <a:p>
            <a:pPr lvl="2">
              <a:lnSpc>
                <a:spcPct val="120000"/>
              </a:lnSpc>
            </a:pPr>
            <a:r>
              <a:rPr lang="en-US" sz="2800" dirty="0">
                <a:solidFill>
                  <a:srgbClr val="000000"/>
                </a:solidFill>
                <a:latin typeface="TT68A0O00"/>
              </a:rPr>
              <a:t>Medial fragment </a:t>
            </a:r>
            <a:r>
              <a:rPr lang="en-US" sz="2800" dirty="0">
                <a:solidFill>
                  <a:srgbClr val="000000"/>
                </a:solidFill>
                <a:latin typeface="TT68A0O00"/>
                <a:cs typeface="Times New Roman" panose="02020603050405020304" pitchFamily="18" charset="0"/>
              </a:rPr>
              <a:t>–</a:t>
            </a:r>
            <a:r>
              <a:rPr lang="en-US" sz="2800" dirty="0">
                <a:solidFill>
                  <a:srgbClr val="000000"/>
                </a:solidFill>
                <a:latin typeface="TT68A0O00"/>
              </a:rPr>
              <a:t> elevated due to sternocleidomastoid </a:t>
            </a:r>
            <a:r>
              <a:rPr lang="en-GB" sz="2800" dirty="0">
                <a:solidFill>
                  <a:srgbClr val="000000"/>
                </a:solidFill>
                <a:latin typeface="TT68A0O00"/>
              </a:rPr>
              <a:t>muscle</a:t>
            </a:r>
          </a:p>
          <a:p>
            <a:pPr lvl="2">
              <a:lnSpc>
                <a:spcPct val="120000"/>
              </a:lnSpc>
            </a:pPr>
            <a:r>
              <a:rPr lang="en-US" sz="2800" dirty="0">
                <a:solidFill>
                  <a:srgbClr val="000000"/>
                </a:solidFill>
                <a:latin typeface="TT68A0O00"/>
              </a:rPr>
              <a:t>Lateral fragment </a:t>
            </a:r>
            <a:r>
              <a:rPr lang="en-US" sz="2800" dirty="0">
                <a:solidFill>
                  <a:srgbClr val="000000"/>
                </a:solidFill>
                <a:latin typeface="TT68A0O00"/>
                <a:cs typeface="Times New Roman" panose="02020603050405020304" pitchFamily="18" charset="0"/>
              </a:rPr>
              <a:t>– </a:t>
            </a:r>
            <a:r>
              <a:rPr lang="en-US" sz="2800" dirty="0">
                <a:solidFill>
                  <a:srgbClr val="000000"/>
                </a:solidFill>
                <a:latin typeface="TT68A0O00"/>
              </a:rPr>
              <a:t>displaced downward due to </a:t>
            </a:r>
            <a:r>
              <a:rPr lang="en-GB" sz="2800" dirty="0">
                <a:solidFill>
                  <a:srgbClr val="000000"/>
                </a:solidFill>
                <a:latin typeface="TT68A0O00"/>
              </a:rPr>
              <a:t>weight of  limb</a:t>
            </a:r>
          </a:p>
          <a:p>
            <a:pPr lvl="2">
              <a:lnSpc>
                <a:spcPct val="120000"/>
              </a:lnSpc>
            </a:pPr>
            <a:r>
              <a:rPr lang="en-GB" sz="2800" dirty="0">
                <a:solidFill>
                  <a:srgbClr val="000000"/>
                </a:solidFill>
                <a:latin typeface="TT68A2O00"/>
              </a:rPr>
              <a:t>Diagnosis</a:t>
            </a:r>
            <a:r>
              <a:rPr lang="en-GB" sz="2800" dirty="0">
                <a:solidFill>
                  <a:srgbClr val="000000"/>
                </a:solidFill>
                <a:latin typeface="TT68A0O00"/>
              </a:rPr>
              <a:t>: Radiological (X-ray) examination</a:t>
            </a:r>
            <a:endParaRPr lang="en-IN" sz="2800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4D1C48E-EB5F-214A-840A-B289E453CC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229" y="136526"/>
            <a:ext cx="3739243" cy="64383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40306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136527"/>
            <a:ext cx="7886700" cy="777874"/>
          </a:xfrm>
        </p:spPr>
        <p:txBody>
          <a:bodyPr>
            <a:normAutofit/>
          </a:bodyPr>
          <a:lstStyle/>
          <a:p>
            <a:pPr algn="ctr"/>
            <a:r>
              <a:rPr lang="en-IN" sz="4000" dirty="0">
                <a:solidFill>
                  <a:srgbClr val="ED7D31">
                    <a:lumMod val="60000"/>
                    <a:lumOff val="40000"/>
                  </a:srgbClr>
                </a:solidFill>
              </a:rPr>
              <a:t>Clinical </a:t>
            </a:r>
            <a:r>
              <a:rPr lang="en-IN" sz="4000" dirty="0" smtClean="0">
                <a:solidFill>
                  <a:srgbClr val="ED7D31">
                    <a:lumMod val="60000"/>
                    <a:lumOff val="40000"/>
                  </a:srgbClr>
                </a:solidFill>
              </a:rPr>
              <a:t>anatomy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2453"/>
            <a:ext cx="8229600" cy="5625547"/>
          </a:xfrm>
        </p:spPr>
        <p:txBody>
          <a:bodyPr>
            <a:noAutofit/>
          </a:bodyPr>
          <a:lstStyle/>
          <a:p>
            <a:pPr marL="457200" lvl="1" indent="0">
              <a:lnSpc>
                <a:spcPct val="120000"/>
              </a:lnSpc>
              <a:buNone/>
            </a:pPr>
            <a:r>
              <a:rPr lang="en-GB" sz="2800" b="1" dirty="0">
                <a:solidFill>
                  <a:srgbClr val="FF0000"/>
                </a:solidFill>
                <a:latin typeface="TT68A2O00"/>
              </a:rPr>
              <a:t>Treatment</a:t>
            </a:r>
          </a:p>
          <a:p>
            <a:pPr marL="457200" lvl="1" indent="0">
              <a:lnSpc>
                <a:spcPct val="120000"/>
              </a:lnSpc>
              <a:buNone/>
            </a:pPr>
            <a:r>
              <a:rPr lang="en-US" sz="2800" dirty="0">
                <a:solidFill>
                  <a:srgbClr val="E64D00"/>
                </a:solidFill>
                <a:latin typeface="TT68A0O00"/>
              </a:rPr>
              <a:t>– </a:t>
            </a:r>
            <a:r>
              <a:rPr lang="en-US" sz="2800" dirty="0">
                <a:solidFill>
                  <a:srgbClr val="000000"/>
                </a:solidFill>
                <a:latin typeface="TT68A2O00"/>
              </a:rPr>
              <a:t>Nonsurgical</a:t>
            </a:r>
            <a:endParaRPr lang="en-US" sz="2800" dirty="0">
              <a:solidFill>
                <a:srgbClr val="000000"/>
              </a:solidFill>
              <a:latin typeface="TT68A0O00"/>
            </a:endParaRPr>
          </a:p>
          <a:p>
            <a:pPr lvl="1">
              <a:lnSpc>
                <a:spcPct val="120000"/>
              </a:lnSpc>
            </a:pPr>
            <a:r>
              <a:rPr lang="en-US" sz="2800" dirty="0">
                <a:solidFill>
                  <a:srgbClr val="000000"/>
                </a:solidFill>
                <a:latin typeface="TT68A0O00"/>
              </a:rPr>
              <a:t> Most of cases are treated with </a:t>
            </a:r>
            <a:r>
              <a:rPr lang="en-US" sz="2800" dirty="0">
                <a:solidFill>
                  <a:srgbClr val="2600DA"/>
                </a:solidFill>
                <a:latin typeface="TT68A2O00"/>
              </a:rPr>
              <a:t>figure of eight splint </a:t>
            </a:r>
            <a:r>
              <a:rPr lang="en-US" sz="2800" dirty="0">
                <a:solidFill>
                  <a:srgbClr val="2600DA"/>
                </a:solidFill>
                <a:latin typeface="TT68A0O00"/>
              </a:rPr>
              <a:t>(</a:t>
            </a:r>
            <a:r>
              <a:rPr lang="en-US" sz="2800" dirty="0">
                <a:solidFill>
                  <a:srgbClr val="2600DA"/>
                </a:solidFill>
                <a:latin typeface="TT68A2O00"/>
              </a:rPr>
              <a:t>brace</a:t>
            </a:r>
            <a:r>
              <a:rPr lang="en-US" sz="2800" dirty="0">
                <a:solidFill>
                  <a:srgbClr val="2600DA"/>
                </a:solidFill>
                <a:latin typeface="TT68A0O00"/>
              </a:rPr>
              <a:t>) </a:t>
            </a:r>
            <a:r>
              <a:rPr lang="en-US" sz="2800" dirty="0">
                <a:solidFill>
                  <a:srgbClr val="000000"/>
                </a:solidFill>
                <a:latin typeface="TT68A0O00"/>
              </a:rPr>
              <a:t>with immobilization </a:t>
            </a:r>
            <a:r>
              <a:rPr lang="en-GB" sz="2800" dirty="0">
                <a:solidFill>
                  <a:srgbClr val="000000"/>
                </a:solidFill>
                <a:latin typeface="TT68A0O00"/>
              </a:rPr>
              <a:t>of upper limb</a:t>
            </a:r>
          </a:p>
          <a:p>
            <a:pPr marL="457200" lvl="1" indent="0">
              <a:lnSpc>
                <a:spcPct val="120000"/>
              </a:lnSpc>
              <a:buNone/>
            </a:pPr>
            <a:r>
              <a:rPr lang="en-US" sz="2800" dirty="0">
                <a:solidFill>
                  <a:srgbClr val="E64D00"/>
                </a:solidFill>
                <a:latin typeface="TT68A0O00"/>
              </a:rPr>
              <a:t>– </a:t>
            </a:r>
            <a:r>
              <a:rPr lang="en-US" sz="2800" dirty="0">
                <a:solidFill>
                  <a:srgbClr val="000000"/>
                </a:solidFill>
                <a:latin typeface="TT68A2O00"/>
              </a:rPr>
              <a:t>Surgical</a:t>
            </a:r>
            <a:endParaRPr lang="en-US" sz="2800" dirty="0">
              <a:solidFill>
                <a:srgbClr val="000000"/>
              </a:solidFill>
              <a:latin typeface="TT68A0O00"/>
            </a:endParaRPr>
          </a:p>
          <a:p>
            <a:pPr lvl="1">
              <a:lnSpc>
                <a:spcPct val="120000"/>
              </a:lnSpc>
            </a:pPr>
            <a:r>
              <a:rPr lang="en-US" sz="2800" dirty="0">
                <a:solidFill>
                  <a:srgbClr val="000000"/>
                </a:solidFill>
                <a:latin typeface="TT68A0O00"/>
              </a:rPr>
              <a:t> Surgical treatment </a:t>
            </a:r>
            <a:r>
              <a:rPr lang="en-US" sz="2800" dirty="0">
                <a:solidFill>
                  <a:srgbClr val="000000"/>
                </a:solidFill>
                <a:latin typeface="TT68A0O00"/>
                <a:cs typeface="Times New Roman" panose="02020603050405020304" pitchFamily="18" charset="0"/>
              </a:rPr>
              <a:t>– </a:t>
            </a:r>
            <a:r>
              <a:rPr lang="en-US" sz="2800" dirty="0">
                <a:solidFill>
                  <a:srgbClr val="000000"/>
                </a:solidFill>
                <a:latin typeface="TT68A0O00"/>
              </a:rPr>
              <a:t>based on severity of fracture or complications (skin perforation, nerve compression, nonunion)</a:t>
            </a:r>
          </a:p>
          <a:p>
            <a:pPr lvl="1">
              <a:lnSpc>
                <a:spcPct val="120000"/>
              </a:lnSpc>
            </a:pPr>
            <a:r>
              <a:rPr lang="en-US" sz="2800" dirty="0">
                <a:solidFill>
                  <a:srgbClr val="000000"/>
                </a:solidFill>
                <a:latin typeface="TT68A0O00"/>
              </a:rPr>
              <a:t> Involves plate and screw fixation or fixation of intramedullary nail</a:t>
            </a:r>
          </a:p>
        </p:txBody>
      </p:sp>
    </p:spTree>
    <p:extLst>
      <p:ext uri="{BB962C8B-B14F-4D97-AF65-F5344CB8AC3E}">
        <p14:creationId xmlns="" xmlns:p14="http://schemas.microsoft.com/office/powerpoint/2010/main" val="33655302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136527"/>
            <a:ext cx="7886700" cy="777874"/>
          </a:xfrm>
        </p:spPr>
        <p:txBody>
          <a:bodyPr>
            <a:normAutofit/>
          </a:bodyPr>
          <a:lstStyle/>
          <a:p>
            <a:pPr algn="ctr"/>
            <a:r>
              <a:rPr lang="en-IN" sz="4000" dirty="0">
                <a:solidFill>
                  <a:srgbClr val="33CC33"/>
                </a:solidFill>
              </a:rPr>
              <a:t>Clinical </a:t>
            </a:r>
            <a:r>
              <a:rPr lang="en-IN" sz="4000" dirty="0" smtClean="0">
                <a:solidFill>
                  <a:srgbClr val="33CC33"/>
                </a:solidFill>
              </a:rPr>
              <a:t> anatomy</a:t>
            </a:r>
            <a:endParaRPr lang="en-US" sz="4000" dirty="0">
              <a:solidFill>
                <a:srgbClr val="33CC3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535" y="1179580"/>
            <a:ext cx="7569890" cy="4923045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GB" sz="2400" i="1" dirty="0">
                <a:solidFill>
                  <a:srgbClr val="9A0000"/>
                </a:solidFill>
                <a:latin typeface="TT68A2O00"/>
              </a:rPr>
              <a:t>Cleidocranial dysostosis</a:t>
            </a:r>
          </a:p>
          <a:p>
            <a:pPr lvl="1">
              <a:lnSpc>
                <a:spcPct val="120000"/>
              </a:lnSpc>
            </a:pPr>
            <a:r>
              <a:rPr lang="en-US" sz="2400" dirty="0">
                <a:solidFill>
                  <a:srgbClr val="000000"/>
                </a:solidFill>
                <a:latin typeface="TT68A0O00"/>
              </a:rPr>
              <a:t>A birth defect that has improperly developed or absence of clavicles and associated with anomalies of skull and teeth. </a:t>
            </a:r>
          </a:p>
          <a:p>
            <a:pPr lvl="1">
              <a:lnSpc>
                <a:spcPct val="120000"/>
              </a:lnSpc>
            </a:pPr>
            <a:r>
              <a:rPr lang="en-US" sz="2400" dirty="0">
                <a:solidFill>
                  <a:srgbClr val="000000"/>
                </a:solidFill>
                <a:latin typeface="TT68A0O00"/>
              </a:rPr>
              <a:t>Shoulders can be approximated anteriorly </a:t>
            </a:r>
            <a:r>
              <a:rPr lang="en-US" sz="2400" dirty="0">
                <a:solidFill>
                  <a:srgbClr val="000000"/>
                </a:solidFill>
                <a:latin typeface="TT68A0O00"/>
                <a:cs typeface="Times New Roman" panose="02020603050405020304" pitchFamily="18" charset="0"/>
              </a:rPr>
              <a:t>–</a:t>
            </a:r>
            <a:r>
              <a:rPr lang="en-US" sz="2400" dirty="0">
                <a:solidFill>
                  <a:srgbClr val="000000"/>
                </a:solidFill>
                <a:latin typeface="TT68A0O00"/>
              </a:rPr>
              <a:t> front of chest</a:t>
            </a:r>
          </a:p>
          <a:p>
            <a:pPr lvl="1">
              <a:lnSpc>
                <a:spcPct val="120000"/>
              </a:lnSpc>
            </a:pPr>
            <a:r>
              <a:rPr lang="en-GB" sz="2400" dirty="0">
                <a:solidFill>
                  <a:srgbClr val="000000"/>
                </a:solidFill>
                <a:latin typeface="TT68A0O00"/>
              </a:rPr>
              <a:t>Weight transmission</a:t>
            </a:r>
          </a:p>
          <a:p>
            <a:pPr lvl="1">
              <a:lnSpc>
                <a:spcPct val="120000"/>
              </a:lnSpc>
            </a:pPr>
            <a:r>
              <a:rPr lang="en-US" sz="2400" dirty="0">
                <a:solidFill>
                  <a:srgbClr val="000000"/>
                </a:solidFill>
                <a:latin typeface="TT68A0O00"/>
              </a:rPr>
              <a:t>The weight of upper limb </a:t>
            </a:r>
            <a:r>
              <a:rPr lang="en-US" sz="2400" dirty="0">
                <a:solidFill>
                  <a:srgbClr val="000000"/>
                </a:solidFill>
                <a:latin typeface="TT68A0O00"/>
                <a:cs typeface="Times New Roman" panose="02020603050405020304" pitchFamily="18" charset="0"/>
              </a:rPr>
              <a:t>– </a:t>
            </a:r>
            <a:r>
              <a:rPr lang="en-US" sz="2400" dirty="0">
                <a:solidFill>
                  <a:srgbClr val="000000"/>
                </a:solidFill>
                <a:latin typeface="TT68A0O00"/>
              </a:rPr>
              <a:t>transmitted to axial </a:t>
            </a:r>
            <a:r>
              <a:rPr lang="en-GB" sz="2400" dirty="0">
                <a:solidFill>
                  <a:srgbClr val="000000"/>
                </a:solidFill>
                <a:latin typeface="TT68A0O00"/>
              </a:rPr>
              <a:t>skeleton through coracoclavicular, costoclavicular and interclavicular ligaments</a:t>
            </a:r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6869057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026" name="Picture 2" descr="C:\Users\DELL\Desktop\Sartorius,Quadriceps,Hunter canal\21-flower-wallpaper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7001" y="0"/>
            <a:ext cx="9271001" cy="695325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962400" y="3777972"/>
            <a:ext cx="502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  <a:latin typeface="Arial Black" pitchFamily="34" charset="0"/>
              </a:rPr>
              <a:t>THANK  YOU</a:t>
            </a:r>
            <a:endParaRPr lang="en-US" sz="4800" b="1" dirty="0">
              <a:solidFill>
                <a:srgbClr val="FFFF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PECULARITIES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en-IN" sz="2400" dirty="0">
                <a:latin typeface="Arial" pitchFamily="34" charset="0"/>
                <a:cs typeface="Arial" pitchFamily="34" charset="0"/>
              </a:rPr>
              <a:t>Only Long Bone That Lies Horizontally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n-IN" sz="2400" dirty="0">
                <a:latin typeface="Arial" pitchFamily="34" charset="0"/>
                <a:cs typeface="Arial" pitchFamily="34" charset="0"/>
              </a:rPr>
              <a:t>Subcutaneous Throughout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n-IN" sz="2400" dirty="0">
                <a:latin typeface="Arial" pitchFamily="34" charset="0"/>
                <a:cs typeface="Arial" pitchFamily="34" charset="0"/>
              </a:rPr>
              <a:t>First Bone To Start Ossifying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n-IN" sz="2400" dirty="0">
                <a:latin typeface="Arial" pitchFamily="34" charset="0"/>
                <a:cs typeface="Arial" pitchFamily="34" charset="0"/>
              </a:rPr>
              <a:t>Only Long Bone Which Ossifies In </a:t>
            </a:r>
            <a:r>
              <a:rPr lang="en-IN" sz="2400" dirty="0" smtClean="0">
                <a:latin typeface="Arial" pitchFamily="34" charset="0"/>
                <a:cs typeface="Arial" pitchFamily="34" charset="0"/>
              </a:rPr>
              <a:t>Membrane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n-IN" sz="2400" dirty="0" smtClean="0">
                <a:latin typeface="Arial" pitchFamily="34" charset="0"/>
                <a:cs typeface="Arial" pitchFamily="34" charset="0"/>
              </a:rPr>
              <a:t>No </a:t>
            </a:r>
            <a:r>
              <a:rPr lang="en-IN" sz="2400" dirty="0" err="1" smtClean="0">
                <a:latin typeface="Arial" pitchFamily="34" charset="0"/>
                <a:cs typeface="Arial" pitchFamily="34" charset="0"/>
              </a:rPr>
              <a:t>Haversian</a:t>
            </a:r>
            <a:r>
              <a:rPr lang="en-IN" sz="2400" dirty="0" smtClean="0">
                <a:latin typeface="Arial" pitchFamily="34" charset="0"/>
                <a:cs typeface="Arial" pitchFamily="34" charset="0"/>
              </a:rPr>
              <a:t> System</a:t>
            </a:r>
            <a:endParaRPr lang="en-IN" sz="2400" dirty="0">
              <a:latin typeface="Arial" pitchFamily="34" charset="0"/>
              <a:cs typeface="Arial" pitchFamily="34" charset="0"/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en-IN" sz="2400" dirty="0">
                <a:latin typeface="Arial" pitchFamily="34" charset="0"/>
                <a:cs typeface="Arial" pitchFamily="34" charset="0"/>
              </a:rPr>
              <a:t>Only Long Bone Which Has Two Primary Centres Of Ossification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n-IN" sz="2400" dirty="0">
                <a:latin typeface="Arial" pitchFamily="34" charset="0"/>
                <a:cs typeface="Arial" pitchFamily="34" charset="0"/>
              </a:rPr>
              <a:t>Occasionally Pierced by The Middle Supraclavicular Nerve</a:t>
            </a:r>
          </a:p>
        </p:txBody>
      </p:sp>
    </p:spTree>
    <p:extLst>
      <p:ext uri="{BB962C8B-B14F-4D97-AF65-F5344CB8AC3E}">
        <p14:creationId xmlns="" xmlns:p14="http://schemas.microsoft.com/office/powerpoint/2010/main" val="38648847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1F89138-8E48-4526-A02D-E74AF01C7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17063"/>
            <a:ext cx="3493220" cy="1325563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GB" sz="4000" b="1" dirty="0">
                <a:solidFill>
                  <a:srgbClr val="2600DA"/>
                </a:solidFill>
                <a:latin typeface="AvantGarde-Demi"/>
              </a:rPr>
              <a:t>CLAVICLE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AD35107-8024-4037-86BC-87EB2CF118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811" y="1093305"/>
            <a:ext cx="4348144" cy="5083659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endParaRPr lang="en-US" i="1" dirty="0">
              <a:solidFill>
                <a:srgbClr val="0073F3"/>
              </a:solidFill>
              <a:latin typeface="Palatino-Italic"/>
            </a:endParaRPr>
          </a:p>
          <a:p>
            <a:pPr>
              <a:lnSpc>
                <a:spcPct val="120000"/>
              </a:lnSpc>
            </a:pPr>
            <a:r>
              <a:rPr lang="en-US" dirty="0">
                <a:latin typeface="Palatino-Italic"/>
              </a:rPr>
              <a:t>Two</a:t>
            </a:r>
            <a:r>
              <a:rPr lang="en-US" i="1" dirty="0">
                <a:latin typeface="Palatino-Italic"/>
              </a:rPr>
              <a:t> </a:t>
            </a:r>
            <a:r>
              <a:rPr lang="en-US" dirty="0">
                <a:latin typeface="Palatino-Italic"/>
              </a:rPr>
              <a:t>ends</a:t>
            </a:r>
            <a:r>
              <a:rPr lang="en-US" dirty="0">
                <a:latin typeface="Palatino-Roman"/>
              </a:rPr>
              <a:t> </a:t>
            </a:r>
          </a:p>
          <a:p>
            <a:pPr lvl="1">
              <a:lnSpc>
                <a:spcPct val="120000"/>
              </a:lnSpc>
            </a:pPr>
            <a:r>
              <a:rPr lang="en-US" sz="2800" dirty="0">
                <a:solidFill>
                  <a:srgbClr val="000000"/>
                </a:solidFill>
                <a:latin typeface="Palatino-Roman"/>
              </a:rPr>
              <a:t>Flat lateral end  </a:t>
            </a:r>
          </a:p>
          <a:p>
            <a:pPr lvl="1">
              <a:lnSpc>
                <a:spcPct val="120000"/>
              </a:lnSpc>
            </a:pPr>
            <a:r>
              <a:rPr lang="en-US" sz="2800" dirty="0">
                <a:solidFill>
                  <a:srgbClr val="000000"/>
                </a:solidFill>
                <a:latin typeface="Palatino-Roman"/>
              </a:rPr>
              <a:t>Thick medial </a:t>
            </a:r>
            <a:r>
              <a:rPr lang="en-GB" sz="2800" dirty="0">
                <a:solidFill>
                  <a:srgbClr val="000000"/>
                </a:solidFill>
                <a:latin typeface="Palatino-Roman"/>
              </a:rPr>
              <a:t>end.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rgbClr val="000000"/>
                </a:solidFill>
                <a:latin typeface="Palatino-Roman"/>
              </a:rPr>
              <a:t>Inferior surface of clavicle – grooved (subclavian </a:t>
            </a:r>
            <a:r>
              <a:rPr lang="en-GB" dirty="0">
                <a:solidFill>
                  <a:srgbClr val="000000"/>
                </a:solidFill>
                <a:latin typeface="Palatino-Roman"/>
              </a:rPr>
              <a:t>groove)</a:t>
            </a:r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0FD6750E-85B6-4C7A-9EEE-B2F420BBA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EAE33-7BDA-4151-8E97-DE52AE35CF85}" type="slidenum">
              <a:rPr lang="en-IN" smtClean="0"/>
              <a:pPr/>
              <a:t>5</a:t>
            </a:fld>
            <a:endParaRPr lang="en-IN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4B7C53A-0357-42F8-97ED-41D57754FA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009" y="1093305"/>
            <a:ext cx="5033883" cy="38096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09699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FDAFB12-1C08-46EF-A4C0-69573F291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EAE33-7BDA-4151-8E97-DE52AE35CF85}" type="slidenum">
              <a:rPr lang="en-IN" smtClean="0"/>
              <a:pPr/>
              <a:t>6</a:t>
            </a:fld>
            <a:endParaRPr lang="en-IN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FC8C939-60ED-4DC7-8C4B-50B35864AA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62" y="136526"/>
            <a:ext cx="5365882" cy="725487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29845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Clavicle  parts</a:t>
            </a:r>
            <a:endParaRPr lang="en-US" dirty="0"/>
          </a:p>
        </p:txBody>
      </p:sp>
      <p:pic>
        <p:nvPicPr>
          <p:cNvPr id="1026" name="Picture 2" descr="D:\Dr PRAVEEN  ANATOMY COMPLETE\PRAVEENS ANATOMY WORLD 3.3.2024\PRAVEENS ANATOMY WORLD 22.7.2025\1. ATLAS\1. OSTEOLOGY\Bones of upper limb\1. Clavicle\1. Clavicle Part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053" y="2209800"/>
            <a:ext cx="8918388" cy="3581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1F89138-8E48-4526-A02D-E74AF01C7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861" y="18257"/>
            <a:ext cx="8159489" cy="819944"/>
          </a:xfrm>
        </p:spPr>
        <p:txBody>
          <a:bodyPr>
            <a:noAutofit/>
          </a:bodyPr>
          <a:lstStyle/>
          <a:p>
            <a:pPr algn="ctr"/>
            <a:r>
              <a:rPr lang="en-GB" sz="2800" dirty="0">
                <a:solidFill>
                  <a:srgbClr val="FF3399"/>
                </a:solidFill>
                <a:latin typeface="AvantGarde-Book"/>
              </a:rPr>
              <a:t>Anatomical Position and Side Determination</a:t>
            </a:r>
            <a:endParaRPr lang="en-IN" sz="2800" baseline="30000" dirty="0">
              <a:solidFill>
                <a:srgbClr val="FF3399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AD35107-8024-4037-86BC-87EB2CF118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862" y="1084083"/>
            <a:ext cx="4876015" cy="5373279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dirty="0">
                <a:solidFill>
                  <a:srgbClr val="000000"/>
                </a:solidFill>
                <a:latin typeface="Palatino-Roman"/>
              </a:rPr>
              <a:t>Hold the clavicle horizontally in such a way that</a:t>
            </a:r>
          </a:p>
          <a:p>
            <a:pPr marL="971550" lvl="1" indent="-514350">
              <a:lnSpc>
                <a:spcPct val="120000"/>
              </a:lnSpc>
              <a:buFont typeface="+mj-lt"/>
              <a:buAutoNum type="arabicPeriod"/>
            </a:pPr>
            <a:r>
              <a:rPr lang="en-US" sz="2800" dirty="0">
                <a:solidFill>
                  <a:srgbClr val="000000"/>
                </a:solidFill>
                <a:latin typeface="Palatino-Roman"/>
              </a:rPr>
              <a:t>The </a:t>
            </a:r>
            <a:r>
              <a:rPr lang="en-US" sz="2800" dirty="0">
                <a:solidFill>
                  <a:srgbClr val="000000"/>
                </a:solidFill>
                <a:latin typeface="Palatino-Italic"/>
              </a:rPr>
              <a:t>shaft</a:t>
            </a:r>
            <a:r>
              <a:rPr lang="en-US" sz="2800" i="1" dirty="0">
                <a:solidFill>
                  <a:srgbClr val="000000"/>
                </a:solidFill>
                <a:latin typeface="Palatino-Italic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Palatino-Roman"/>
              </a:rPr>
              <a:t> </a:t>
            </a:r>
          </a:p>
          <a:p>
            <a:pPr marL="914400" lvl="2" indent="0">
              <a:lnSpc>
                <a:spcPct val="120000"/>
              </a:lnSpc>
              <a:buNone/>
            </a:pPr>
            <a:r>
              <a:rPr lang="en-US" sz="2400" dirty="0">
                <a:solidFill>
                  <a:srgbClr val="000000"/>
                </a:solidFill>
                <a:latin typeface="Palatino-Roman"/>
              </a:rPr>
              <a:t> </a:t>
            </a:r>
            <a:r>
              <a:rPr lang="en-US" sz="2900" dirty="0">
                <a:solidFill>
                  <a:srgbClr val="000000"/>
                </a:solidFill>
                <a:latin typeface="Palatino-Roman"/>
              </a:rPr>
              <a:t>-medial two-thirds convex anteriorly </a:t>
            </a:r>
          </a:p>
          <a:p>
            <a:pPr marL="914400" lvl="2" indent="0">
              <a:lnSpc>
                <a:spcPct val="120000"/>
              </a:lnSpc>
              <a:buNone/>
            </a:pPr>
            <a:r>
              <a:rPr lang="en-US" sz="2900" dirty="0">
                <a:solidFill>
                  <a:srgbClr val="000000"/>
                </a:solidFill>
                <a:latin typeface="Palatino-Roman"/>
              </a:rPr>
              <a:t> -lateral one-third concave anteriorly</a:t>
            </a:r>
          </a:p>
          <a:p>
            <a:pPr marL="971550" lvl="1" indent="-514350">
              <a:lnSpc>
                <a:spcPct val="120000"/>
              </a:lnSpc>
              <a:buFont typeface="+mj-lt"/>
              <a:buAutoNum type="arabicPeriod"/>
            </a:pPr>
            <a:r>
              <a:rPr lang="en-US" sz="2800" dirty="0">
                <a:solidFill>
                  <a:srgbClr val="000000"/>
                </a:solidFill>
                <a:latin typeface="Palatino-Roman"/>
              </a:rPr>
              <a:t>Inferior surface of shaft – grooved (subclavian </a:t>
            </a:r>
            <a:r>
              <a:rPr lang="en-GB" sz="2800" dirty="0">
                <a:solidFill>
                  <a:srgbClr val="000000"/>
                </a:solidFill>
                <a:latin typeface="Palatino-Roman"/>
              </a:rPr>
              <a:t>groove)</a:t>
            </a:r>
          </a:p>
          <a:p>
            <a:pPr marL="457200" lvl="1" indent="0">
              <a:lnSpc>
                <a:spcPct val="120000"/>
              </a:lnSpc>
              <a:buNone/>
            </a:pPr>
            <a:endParaRPr lang="en-US" sz="3100" i="1" baseline="30000" dirty="0">
              <a:solidFill>
                <a:srgbClr val="0073F3"/>
              </a:solidFill>
              <a:latin typeface="Palatino-Italic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FAF5A5C-4D28-4537-8C48-BE860F99DB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877" y="1133778"/>
            <a:ext cx="3774521" cy="510329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71812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1F89138-8E48-4526-A02D-E74AF01C7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861" y="18257"/>
            <a:ext cx="8159489" cy="972344"/>
          </a:xfrm>
        </p:spPr>
        <p:txBody>
          <a:bodyPr>
            <a:normAutofit/>
          </a:bodyPr>
          <a:lstStyle/>
          <a:p>
            <a:pPr algn="ctr"/>
            <a:r>
              <a:rPr lang="en-GB" sz="2800" dirty="0">
                <a:solidFill>
                  <a:srgbClr val="00C066"/>
                </a:solidFill>
                <a:latin typeface="AvantGarde-Book"/>
              </a:rPr>
              <a:t>Anatomical Position and Side Determination</a:t>
            </a:r>
            <a:endParaRPr lang="en-IN" sz="2800" baseline="30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AD35107-8024-4037-86BC-87EB2CF118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043" y="1600918"/>
            <a:ext cx="4876015" cy="5373279"/>
          </a:xfrm>
        </p:spPr>
        <p:txBody>
          <a:bodyPr>
            <a:normAutofit fontScale="92500"/>
          </a:bodyPr>
          <a:lstStyle/>
          <a:p>
            <a:pPr marL="457200" lvl="1" indent="0">
              <a:lnSpc>
                <a:spcPct val="120000"/>
              </a:lnSpc>
              <a:buNone/>
            </a:pPr>
            <a:r>
              <a:rPr lang="en-US" sz="3200" dirty="0">
                <a:solidFill>
                  <a:srgbClr val="000000"/>
                </a:solidFill>
                <a:latin typeface="Palatino-Roman"/>
              </a:rPr>
              <a:t>3.  Thick end directs medially</a:t>
            </a:r>
          </a:p>
          <a:p>
            <a:pPr lvl="2">
              <a:lnSpc>
                <a:spcPct val="120000"/>
              </a:lnSpc>
            </a:pPr>
            <a:r>
              <a:rPr lang="en-US" sz="3200" dirty="0">
                <a:solidFill>
                  <a:srgbClr val="000000"/>
                </a:solidFill>
                <a:latin typeface="Palatino-Roman"/>
              </a:rPr>
              <a:t>Flat end directs laterally (to side of bone and helps to decide side of the bone: For example, flat end of right clavicle should be on the right)</a:t>
            </a:r>
            <a:endParaRPr lang="en-US" sz="3200" i="1" baseline="30000" dirty="0">
              <a:solidFill>
                <a:srgbClr val="0073F3"/>
              </a:solidFill>
              <a:latin typeface="Palatino-Italic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FAF5A5C-4D28-4537-8C48-BE860F99DB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877" y="1084082"/>
            <a:ext cx="3774521" cy="510329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98041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54</TotalTime>
  <Words>1099</Words>
  <Application>Microsoft Office PowerPoint</Application>
  <PresentationFormat>On-screen Show (4:3)</PresentationFormat>
  <Paragraphs>201</Paragraphs>
  <Slides>38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Opulent</vt:lpstr>
      <vt:lpstr>Slide 1</vt:lpstr>
      <vt:lpstr>INTRODUCTION</vt:lpstr>
      <vt:lpstr>CLAVICLE</vt:lpstr>
      <vt:lpstr>PECULARITIES</vt:lpstr>
      <vt:lpstr>CLAVICLE</vt:lpstr>
      <vt:lpstr>Slide 6</vt:lpstr>
      <vt:lpstr>Clavicle  parts</vt:lpstr>
      <vt:lpstr>Anatomical Position and Side Determination</vt:lpstr>
      <vt:lpstr>Anatomical Position and Side Determination</vt:lpstr>
      <vt:lpstr>Anatomical Position and Side Determination</vt:lpstr>
      <vt:lpstr>Functions of Clavicle</vt:lpstr>
      <vt:lpstr>Features of Clavicle</vt:lpstr>
      <vt:lpstr>Features of Clavicle</vt:lpstr>
      <vt:lpstr>Medial two-thirds of clavicle</vt:lpstr>
      <vt:lpstr>Medial two-thirds of clavicle</vt:lpstr>
      <vt:lpstr>Slide 16</vt:lpstr>
      <vt:lpstr>Slide 17</vt:lpstr>
      <vt:lpstr>Slide 18</vt:lpstr>
      <vt:lpstr>Medial two-thirds of clavicle</vt:lpstr>
      <vt:lpstr>Medial two-thirds of clavicle</vt:lpstr>
      <vt:lpstr>Slide 21</vt:lpstr>
      <vt:lpstr>Slide 22</vt:lpstr>
      <vt:lpstr>Lateral one-third of clavicle</vt:lpstr>
      <vt:lpstr>Lateral one-third of clavicle</vt:lpstr>
      <vt:lpstr>Slide 25</vt:lpstr>
      <vt:lpstr>Slide 26</vt:lpstr>
      <vt:lpstr>Slide 27</vt:lpstr>
      <vt:lpstr>Medial (sternal) end</vt:lpstr>
      <vt:lpstr>Lateral (acromial) end</vt:lpstr>
      <vt:lpstr>Ossification</vt:lpstr>
      <vt:lpstr>Ossification</vt:lpstr>
      <vt:lpstr>CLINICAL ANATOMY</vt:lpstr>
      <vt:lpstr>Clinical Integration</vt:lpstr>
      <vt:lpstr>Clinical anatomy</vt:lpstr>
      <vt:lpstr>Clinical  anatomy</vt:lpstr>
      <vt:lpstr>Clinical anatomy</vt:lpstr>
      <vt:lpstr>Clinical  anatomy</vt:lpstr>
      <vt:lpstr>Slide 38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DELL</dc:creator>
  <cp:lastModifiedBy>DELL</cp:lastModifiedBy>
  <cp:revision>18</cp:revision>
  <dcterms:created xsi:type="dcterms:W3CDTF">2006-08-16T00:00:00Z</dcterms:created>
  <dcterms:modified xsi:type="dcterms:W3CDTF">2025-11-05T07:19:25Z</dcterms:modified>
</cp:coreProperties>
</file>