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7" r:id="rId2"/>
    <p:sldId id="259" r:id="rId3"/>
    <p:sldId id="260" r:id="rId4"/>
    <p:sldId id="261" r:id="rId5"/>
    <p:sldId id="262" r:id="rId6"/>
    <p:sldId id="268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80" r:id="rId19"/>
    <p:sldId id="281" r:id="rId20"/>
    <p:sldId id="285" r:id="rId21"/>
    <p:sldId id="282" r:id="rId22"/>
    <p:sldId id="283" r:id="rId23"/>
    <p:sldId id="284" r:id="rId24"/>
    <p:sldId id="275" r:id="rId25"/>
    <p:sldId id="276" r:id="rId26"/>
    <p:sldId id="277" r:id="rId27"/>
    <p:sldId id="278" r:id="rId28"/>
    <p:sldId id="279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06/relationships/legacyDocTextInfo" Target="legacyDocTextInfo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36AE2-C136-45E1-B8AB-D8512C47DBE5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5DA55C-4309-4F6C-88BB-6442888517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19-Sep-25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Algerian" pitchFamily="82" charset="0"/>
              </a:rPr>
              <a:t>HISTOLOGY</a:t>
            </a: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b="1" dirty="0" smtClean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BLOOD VASCULAR  SYSTEM</a:t>
            </a:r>
            <a:endParaRPr lang="en-IN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2667000"/>
            <a:ext cx="4191000" cy="38862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3400" b="1" dirty="0" smtClean="0">
                <a:solidFill>
                  <a:srgbClr val="FF0000"/>
                </a:solidFill>
                <a:latin typeface="Calisto MT" pitchFamily="18" charset="0"/>
              </a:rPr>
              <a:t>.Elastic Artery </a:t>
            </a:r>
          </a:p>
          <a:p>
            <a:pPr>
              <a:buNone/>
            </a:pPr>
            <a:r>
              <a:rPr lang="en-US" sz="3400" b="1" dirty="0" smtClean="0">
                <a:solidFill>
                  <a:srgbClr val="FF0000"/>
                </a:solidFill>
                <a:latin typeface="Calisto MT" pitchFamily="18" charset="0"/>
                <a:cs typeface="Times New Roman" pitchFamily="18" charset="0"/>
              </a:rPr>
              <a:t>.Muscular Artery</a:t>
            </a:r>
          </a:p>
          <a:p>
            <a:pPr>
              <a:buNone/>
            </a:pPr>
            <a:r>
              <a:rPr lang="en-US" sz="3400" b="1" dirty="0" smtClean="0">
                <a:solidFill>
                  <a:srgbClr val="FF0000"/>
                </a:solidFill>
                <a:latin typeface="Calisto MT" pitchFamily="18" charset="0"/>
                <a:cs typeface="Times New Roman" pitchFamily="18" charset="0"/>
              </a:rPr>
              <a:t>.Arteriole</a:t>
            </a:r>
          </a:p>
          <a:p>
            <a:pPr>
              <a:buNone/>
            </a:pPr>
            <a:r>
              <a:rPr lang="en-US" sz="3400" b="1" dirty="0" smtClean="0">
                <a:solidFill>
                  <a:srgbClr val="FF0000"/>
                </a:solidFill>
                <a:latin typeface="Calisto MT" pitchFamily="18" charset="0"/>
                <a:cs typeface="Times New Roman" pitchFamily="18" charset="0"/>
              </a:rPr>
              <a:t>.Vein</a:t>
            </a:r>
          </a:p>
          <a:p>
            <a:pPr>
              <a:buNone/>
            </a:pPr>
            <a:r>
              <a:rPr lang="en-US" sz="3400" b="1" dirty="0" smtClean="0">
                <a:solidFill>
                  <a:srgbClr val="FF0000"/>
                </a:solidFill>
                <a:latin typeface="Calisto MT" pitchFamily="18" charset="0"/>
                <a:cs typeface="Times New Roman" pitchFamily="18" charset="0"/>
              </a:rPr>
              <a:t>.Capillary</a:t>
            </a:r>
          </a:p>
          <a:p>
            <a:pPr>
              <a:buNone/>
            </a:pPr>
            <a:r>
              <a:rPr lang="en-US" sz="3400" b="1" dirty="0" smtClean="0">
                <a:solidFill>
                  <a:srgbClr val="FF0000"/>
                </a:solidFill>
                <a:latin typeface="Calisto MT" pitchFamily="18" charset="0"/>
                <a:cs typeface="Times New Roman" pitchFamily="18" charset="0"/>
              </a:rPr>
              <a:t>.Sinusoids</a:t>
            </a:r>
            <a:r>
              <a:rPr lang="en-US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  <a:buNone/>
            </a:pPr>
            <a:endParaRPr lang="en-US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endParaRPr lang="en-US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sz="5100" b="1" dirty="0" smtClean="0">
                <a:solidFill>
                  <a:srgbClr val="00B0F0"/>
                </a:solidFill>
              </a:rPr>
              <a:t>Dr. Praveen Kumar Kurrey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sz="5100" b="1" dirty="0" smtClean="0">
                <a:solidFill>
                  <a:srgbClr val="00B0F0"/>
                </a:solidFill>
              </a:rPr>
              <a:t>M.B.B.S., M.S</a:t>
            </a:r>
            <a:r>
              <a:rPr lang="en-US" sz="5100" b="1" dirty="0" smtClean="0">
                <a:solidFill>
                  <a:srgbClr val="00B0F0"/>
                </a:solidFill>
              </a:rPr>
              <a:t>.,BCME, BCBR</a:t>
            </a:r>
            <a:endParaRPr lang="en-US" sz="5100" b="1" dirty="0" smtClean="0">
              <a:solidFill>
                <a:srgbClr val="00B0F0"/>
              </a:solidFill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sz="5100" b="1" dirty="0" smtClean="0">
                <a:solidFill>
                  <a:srgbClr val="00B0F0"/>
                </a:solidFill>
              </a:rPr>
              <a:t> Professor Anatomy</a:t>
            </a:r>
            <a:endParaRPr lang="en-IN" sz="5100" b="1" dirty="0" smtClean="0">
              <a:solidFill>
                <a:srgbClr val="00B0F0"/>
              </a:solidFill>
            </a:endParaRPr>
          </a:p>
          <a:p>
            <a:pPr>
              <a:lnSpc>
                <a:spcPct val="120000"/>
              </a:lnSpc>
              <a:buNone/>
            </a:pPr>
            <a:endParaRPr lang="en-IN" sz="31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 descr="muscular art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1" y="3026674"/>
            <a:ext cx="4401544" cy="360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Elastic Artery H.P.</a:t>
            </a:r>
          </a:p>
        </p:txBody>
      </p:sp>
      <p:sp>
        <p:nvSpPr>
          <p:cNvPr id="1024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44" name="Picture 6" descr="0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7315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000" b="1" dirty="0" smtClean="0"/>
              <a:t>Elastic Artery </a:t>
            </a:r>
            <a:br>
              <a:rPr lang="en-US" sz="4000" b="1" dirty="0" smtClean="0"/>
            </a:br>
            <a:r>
              <a:rPr lang="en-US" sz="4000" b="1" dirty="0" err="1" smtClean="0"/>
              <a:t>Verhoeff’s</a:t>
            </a:r>
            <a:r>
              <a:rPr lang="en-US" sz="4000" b="1" dirty="0" smtClean="0"/>
              <a:t> Stain</a:t>
            </a:r>
          </a:p>
        </p:txBody>
      </p:sp>
      <p:sp>
        <p:nvSpPr>
          <p:cNvPr id="1126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1268" name="Picture 6" descr="elastic artery verhoeff's st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387475"/>
            <a:ext cx="3811588" cy="547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00000"/>
                </a:solidFill>
              </a:rPr>
              <a:t>Muscular Arteries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4582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Thickness ¼ </a:t>
            </a:r>
            <a:r>
              <a:rPr lang="en-US" sz="2400" dirty="0" err="1" smtClean="0"/>
              <a:t>Dia</a:t>
            </a:r>
            <a:r>
              <a:rPr lang="en-US" sz="2400" dirty="0" smtClean="0"/>
              <a:t> Of Lumen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Lumen Round &amp; Open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TI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Endo Thrown Into Folds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/>
              <a:t>Subendothelial</a:t>
            </a:r>
            <a:r>
              <a:rPr lang="en-US" sz="2000" dirty="0" smtClean="0"/>
              <a:t> Layer thin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Prominent IEL – Wavy (</a:t>
            </a:r>
            <a:r>
              <a:rPr lang="en-US" sz="2000" dirty="0" err="1" smtClean="0"/>
              <a:t>Sm</a:t>
            </a:r>
            <a:r>
              <a:rPr lang="en-US" sz="2000" dirty="0" smtClean="0"/>
              <a:t> Contraction &amp; &lt; </a:t>
            </a:r>
            <a:r>
              <a:rPr lang="en-US" sz="2000" dirty="0" err="1" smtClean="0"/>
              <a:t>Elastin</a:t>
            </a:r>
            <a:r>
              <a:rPr lang="en-US" sz="2000" dirty="0" smtClean="0"/>
              <a:t> In TM)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 TM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Forms 1/3 – 2/3 Thickness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rgbClr val="FF0000"/>
                </a:solidFill>
              </a:rPr>
              <a:t>30 – 40 </a:t>
            </a:r>
            <a:r>
              <a:rPr lang="en-US" sz="2000" b="1" dirty="0" err="1" smtClean="0">
                <a:solidFill>
                  <a:srgbClr val="FF0000"/>
                </a:solidFill>
              </a:rPr>
              <a:t>Laminae</a:t>
            </a:r>
            <a:r>
              <a:rPr lang="en-US" sz="2000" b="1" dirty="0" smtClean="0">
                <a:solidFill>
                  <a:srgbClr val="FF0000"/>
                </a:solidFill>
              </a:rPr>
              <a:t> Of </a:t>
            </a:r>
            <a:r>
              <a:rPr lang="en-US" sz="2000" b="1" dirty="0" err="1" smtClean="0">
                <a:solidFill>
                  <a:srgbClr val="FF0000"/>
                </a:solidFill>
              </a:rPr>
              <a:t>Sm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+ Collagen + Elastic + Gs, No Fibroblasts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EEL +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Longitudinally Running Collagen + Elastic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TM :TA ::1:1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00000"/>
                </a:solidFill>
              </a:rPr>
              <a:t>Muscular Artery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40" name="Picture 6" descr="muscular art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00200"/>
            <a:ext cx="7413625" cy="431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485900"/>
            <a:ext cx="7391400" cy="4991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98728" y="74613"/>
            <a:ext cx="8188072" cy="6437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/>
            <a:r>
              <a:rPr lang="en-US" sz="3600" dirty="0"/>
              <a:t>Muscular Artery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Muscular Artery H.P.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4" name="Picture 6" descr="muscular artery h &amp; o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19200"/>
            <a:ext cx="586740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1447800"/>
            <a:ext cx="5562600" cy="487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355725" y="457201"/>
            <a:ext cx="6401369" cy="5206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r>
              <a:rPr lang="en-US" sz="2800" dirty="0"/>
              <a:t>Muscular Artery:  internal elastic lamina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C00000"/>
                </a:solidFill>
              </a:rPr>
              <a:t>Muscular Artery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7412" name="Picture 6" descr="muscular artery weigert's sta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295400"/>
            <a:ext cx="5791200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6000" b="1" dirty="0" smtClean="0">
                <a:solidFill>
                  <a:srgbClr val="00B0F0"/>
                </a:solidFill>
              </a:rPr>
              <a:t>Veins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Thin Walls &lt;1/10 Of </a:t>
            </a:r>
            <a:r>
              <a:rPr lang="en-US" sz="2800" dirty="0" err="1" smtClean="0"/>
              <a:t>Dia</a:t>
            </a:r>
            <a:r>
              <a:rPr lang="en-US" sz="2800" dirty="0" smtClean="0"/>
              <a:t> Of Lumen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olidFill>
                  <a:srgbClr val="00B0F0"/>
                </a:solidFill>
              </a:rPr>
              <a:t>Irregular Lumen – Collapsed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TI –Endo + </a:t>
            </a:r>
            <a:r>
              <a:rPr lang="en-US" sz="2800" dirty="0" err="1" smtClean="0"/>
              <a:t>Bm</a:t>
            </a:r>
            <a:r>
              <a:rPr lang="en-US" sz="2800" dirty="0" smtClean="0"/>
              <a:t>, &lt; Sub Endo Tissue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TM – 3-4 Layers Of </a:t>
            </a:r>
            <a:r>
              <a:rPr lang="en-US" sz="2800" dirty="0" err="1" smtClean="0"/>
              <a:t>Sm</a:t>
            </a:r>
            <a:r>
              <a:rPr lang="en-US" sz="2800" dirty="0" smtClean="0"/>
              <a:t> + Collagen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TA – </a:t>
            </a:r>
            <a:r>
              <a:rPr lang="en-US" sz="2800" b="1" dirty="0" smtClean="0">
                <a:solidFill>
                  <a:srgbClr val="FF0000"/>
                </a:solidFill>
              </a:rPr>
              <a:t>Thickest</a:t>
            </a:r>
            <a:r>
              <a:rPr lang="en-US" sz="2800" dirty="0" smtClean="0"/>
              <a:t>, </a:t>
            </a:r>
            <a:r>
              <a:rPr lang="en-US" sz="2800" dirty="0" err="1" smtClean="0"/>
              <a:t>Sm</a:t>
            </a:r>
            <a:r>
              <a:rPr lang="en-US" sz="2800" dirty="0" smtClean="0"/>
              <a:t> + Collagen+ Elastic, Plenty VV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TM:TA::  </a:t>
            </a:r>
            <a:r>
              <a:rPr lang="en-US" sz="2800" dirty="0" smtClean="0">
                <a:solidFill>
                  <a:srgbClr val="FF0000"/>
                </a:solidFill>
              </a:rPr>
              <a:t>1:3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MUSCULAR ART – V </a:t>
            </a:r>
            <a:r>
              <a:rPr lang="en-US" sz="2800" dirty="0" err="1" smtClean="0"/>
              <a:t>V</a:t>
            </a:r>
            <a:r>
              <a:rPr lang="en-US" sz="2800" dirty="0" smtClean="0"/>
              <a:t> – TA + ½ TM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VEIN – VV – TA + 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7030A0"/>
                </a:solidFill>
              </a:rPr>
              <a:t>Vein L.P.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9460" name="Picture 6" descr="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1440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7030A0"/>
                </a:solidFill>
              </a:rPr>
              <a:t>Introduction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Circulatory Units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Blood, Lymph, </a:t>
            </a:r>
            <a:r>
              <a:rPr lang="en-US" dirty="0" err="1" smtClean="0"/>
              <a:t>Aq</a:t>
            </a:r>
            <a:r>
              <a:rPr lang="en-US" dirty="0" smtClean="0"/>
              <a:t> </a:t>
            </a:r>
            <a:r>
              <a:rPr lang="en-US" dirty="0" err="1" smtClean="0"/>
              <a:t>Humour</a:t>
            </a:r>
            <a:r>
              <a:rPr lang="en-US" dirty="0" smtClean="0"/>
              <a:t>, Synovial Fluid, CSF.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2 Pathways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Systemic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Pulmonary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Portal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Venous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Portal Vein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err="1" smtClean="0"/>
              <a:t>Hypothalamo</a:t>
            </a:r>
            <a:r>
              <a:rPr lang="en-US" dirty="0" smtClean="0"/>
              <a:t> – </a:t>
            </a:r>
            <a:r>
              <a:rPr lang="en-US" dirty="0" err="1" smtClean="0"/>
              <a:t>Hypophyseal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/>
              <a:t>Arteial</a:t>
            </a:r>
            <a:endParaRPr lang="en-US" dirty="0" smtClean="0"/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Kidney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590800"/>
            <a:ext cx="1871663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66700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4800600"/>
            <a:ext cx="14382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752600"/>
            <a:ext cx="4267200" cy="464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355725" y="684213"/>
            <a:ext cx="127635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3600"/>
              <a:t>VEIN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/>
            <a:r>
              <a:rPr lang="en-US" b="1" smtClean="0"/>
              <a:t>Vein H.P.</a:t>
            </a:r>
          </a:p>
        </p:txBody>
      </p:sp>
      <p:sp>
        <p:nvSpPr>
          <p:cNvPr id="2048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484" name="Picture 6" descr="0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1440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eaLnBrk="1" hangingPunct="1"/>
            <a:r>
              <a:rPr lang="en-US" b="1" smtClean="0"/>
              <a:t>Vein H.P.</a:t>
            </a:r>
          </a:p>
        </p:txBody>
      </p:sp>
      <p:sp>
        <p:nvSpPr>
          <p:cNvPr id="2150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1508" name="Picture 6" descr="0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7315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endParaRPr lang="en-GB" smtClean="0"/>
          </a:p>
        </p:txBody>
      </p:sp>
      <p:pic>
        <p:nvPicPr>
          <p:cNvPr id="50182" name="Picture 6" descr="scan0002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381000" y="396875"/>
            <a:ext cx="8534400" cy="6448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Arterioles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382000" cy="46021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Lumen Round &amp; Open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&lt; 100</a:t>
            </a:r>
            <a:r>
              <a:rPr lang="en-US" sz="2800" dirty="0" smtClean="0">
                <a:cs typeface="Arial" charset="0"/>
              </a:rPr>
              <a:t>µ DIA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cs typeface="Arial" charset="0"/>
              </a:rPr>
              <a:t>Thick Wall &amp; Narrow Lumen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cs typeface="Arial" charset="0"/>
              </a:rPr>
              <a:t>TI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Endo + </a:t>
            </a:r>
            <a:r>
              <a:rPr lang="en-US" sz="2400" dirty="0" err="1" smtClean="0">
                <a:cs typeface="Arial" charset="0"/>
              </a:rPr>
              <a:t>Bm</a:t>
            </a:r>
            <a:endParaRPr lang="en-US" sz="2400" dirty="0" smtClean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cs typeface="Arial" charset="0"/>
              </a:rPr>
              <a:t>TM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1-2 Layers Of </a:t>
            </a:r>
            <a:r>
              <a:rPr lang="en-US" sz="2400" dirty="0" err="1" smtClean="0">
                <a:cs typeface="Arial" charset="0"/>
              </a:rPr>
              <a:t>Invol</a:t>
            </a:r>
            <a:r>
              <a:rPr lang="en-US" sz="2400" dirty="0" smtClean="0">
                <a:cs typeface="Arial" charset="0"/>
              </a:rPr>
              <a:t> Ms &amp; Collagen F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cs typeface="Arial" charset="0"/>
              </a:rPr>
              <a:t>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Thin Layer Collagen &amp; Elastic F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cs typeface="Arial" charset="0"/>
              </a:rPr>
              <a:t>LUMEN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 &lt; 50µ - TERMINAL ARTERIOLE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  &gt;50µ - MUSCULAR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err="1" smtClean="0">
                <a:solidFill>
                  <a:srgbClr val="FF0000"/>
                </a:solidFill>
              </a:rPr>
              <a:t>Arteioles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sp>
        <p:nvSpPr>
          <p:cNvPr id="2355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3556" name="Picture 6" descr="arterio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067" y="1600200"/>
            <a:ext cx="8247919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Arteriole</a:t>
            </a:r>
          </a:p>
        </p:txBody>
      </p:sp>
      <p:sp>
        <p:nvSpPr>
          <p:cNvPr id="2457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4580" name="Picture 6" descr="arteriol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4713" y="1600200"/>
            <a:ext cx="7431087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Arteriole T.S.</a:t>
            </a:r>
          </a:p>
        </p:txBody>
      </p:sp>
      <p:sp>
        <p:nvSpPr>
          <p:cNvPr id="2560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5604" name="Picture 6" descr="arteiole 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219200"/>
            <a:ext cx="3838575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Arteriole L.S.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6628" name="Picture 6" descr="arteiole 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143000"/>
            <a:ext cx="3857625" cy="539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5600" y="1219200"/>
            <a:ext cx="7048500" cy="495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508125" y="198438"/>
            <a:ext cx="3027363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3200"/>
              <a:t>Arteriole, Venule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Blood Vessels</a:t>
            </a:r>
          </a:p>
        </p:txBody>
      </p:sp>
      <p:graphicFrame>
        <p:nvGraphicFramePr>
          <p:cNvPr id="1026" name="Diagram 6"/>
          <p:cNvGraphicFramePr>
            <a:graphicFrameLocks/>
          </p:cNvGraphicFramePr>
          <p:nvPr>
            <p:ph idx="1"/>
          </p:nvPr>
        </p:nvGraphicFramePr>
        <p:xfrm>
          <a:off x="0" y="762000"/>
          <a:ext cx="9053513" cy="60960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scan0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00012"/>
            <a:ext cx="7583487" cy="6757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Capillaries</a:t>
            </a:r>
          </a:p>
        </p:txBody>
      </p:sp>
      <p:sp>
        <p:nvSpPr>
          <p:cNvPr id="30723" name="Rectangle 9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0724" name="Rectangle 10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25" name="Picture 11" descr="FENESTRATED CAPILLA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843088"/>
            <a:ext cx="3886200" cy="294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12" descr="CONTINUOUS CAPILLA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" y="1828800"/>
            <a:ext cx="4514850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Capillary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8676" name="Picture 6" descr="capillary 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219200"/>
            <a:ext cx="3738563" cy="539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Sinusoid</a:t>
            </a:r>
          </a:p>
        </p:txBody>
      </p:sp>
      <p:pic>
        <p:nvPicPr>
          <p:cNvPr id="31748" name="Picture 6" descr="SINUSO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1" y="1783106"/>
            <a:ext cx="6550440" cy="4389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219200"/>
          </a:xfrm>
        </p:spPr>
        <p:txBody>
          <a:bodyPr/>
          <a:lstStyle/>
          <a:p>
            <a:pPr algn="ctr" eaLnBrk="1" hangingPunct="1"/>
            <a:r>
              <a:rPr lang="en-US" b="1" dirty="0" err="1" smtClean="0">
                <a:solidFill>
                  <a:srgbClr val="00B0F0"/>
                </a:solidFill>
              </a:rPr>
              <a:t>Venule</a:t>
            </a:r>
            <a:endParaRPr lang="en-US" b="1" dirty="0" smtClean="0">
              <a:solidFill>
                <a:srgbClr val="00B0F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 – 3 Capillaries +</a:t>
            </a:r>
          </a:p>
          <a:p>
            <a:pPr eaLnBrk="1" hangingPunct="1"/>
            <a:r>
              <a:rPr lang="en-US" smtClean="0"/>
              <a:t>8 - 30</a:t>
            </a:r>
            <a:r>
              <a:rPr lang="en-US" smtClean="0">
                <a:cs typeface="Arial" charset="0"/>
              </a:rPr>
              <a:t>µ</a:t>
            </a:r>
          </a:p>
          <a:p>
            <a:pPr eaLnBrk="1" hangingPunct="1"/>
            <a:r>
              <a:rPr lang="en-US" smtClean="0">
                <a:cs typeface="Arial" charset="0"/>
              </a:rPr>
              <a:t>Endo + Bl</a:t>
            </a:r>
          </a:p>
          <a:p>
            <a:pPr eaLnBrk="1" hangingPunct="1"/>
            <a:r>
              <a:rPr lang="en-US" smtClean="0">
                <a:cs typeface="Arial" charset="0"/>
              </a:rPr>
              <a:t>No IEL</a:t>
            </a:r>
          </a:p>
          <a:p>
            <a:pPr eaLnBrk="1" hangingPunct="1"/>
            <a:r>
              <a:rPr lang="en-US" smtClean="0">
                <a:cs typeface="Arial" charset="0"/>
              </a:rPr>
              <a:t>Very Thin TA</a:t>
            </a:r>
          </a:p>
          <a:p>
            <a:pPr eaLnBrk="1" hangingPunct="1"/>
            <a:r>
              <a:rPr lang="en-US" smtClean="0">
                <a:cs typeface="Arial" charset="0"/>
              </a:rPr>
              <a:t>No Muscle Till 30µ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00B0F0"/>
                </a:solidFill>
              </a:rPr>
              <a:t>Post - Capillary </a:t>
            </a:r>
            <a:r>
              <a:rPr lang="en-US" b="1" dirty="0" err="1" smtClean="0">
                <a:solidFill>
                  <a:srgbClr val="00B0F0"/>
                </a:solidFill>
              </a:rPr>
              <a:t>Venule</a:t>
            </a:r>
            <a:endParaRPr lang="en-US" b="1" dirty="0" smtClean="0">
              <a:solidFill>
                <a:srgbClr val="00B0F0"/>
              </a:solidFill>
            </a:endParaRPr>
          </a:p>
        </p:txBody>
      </p:sp>
      <p:sp>
        <p:nvSpPr>
          <p:cNvPr id="3379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3796" name="Picture 6" descr="post capillary venu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593850"/>
            <a:ext cx="7386638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Arteriole</a:t>
            </a:r>
            <a:r>
              <a:rPr lang="en-US" b="1" dirty="0" smtClean="0"/>
              <a:t> + </a:t>
            </a:r>
            <a:r>
              <a:rPr lang="en-US" b="1" dirty="0" err="1" smtClean="0">
                <a:solidFill>
                  <a:srgbClr val="00B0F0"/>
                </a:solidFill>
              </a:rPr>
              <a:t>Venule</a:t>
            </a:r>
            <a:endParaRPr lang="en-US" b="1" dirty="0" smtClean="0">
              <a:solidFill>
                <a:srgbClr val="00B0F0"/>
              </a:solidFill>
            </a:endParaRPr>
          </a:p>
        </p:txBody>
      </p:sp>
      <p:sp>
        <p:nvSpPr>
          <p:cNvPr id="3481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4820" name="Picture 6" descr="arteriole &amp; venu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52600"/>
            <a:ext cx="7231063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Castellar" pitchFamily="18" charset="0"/>
              </a:rPr>
              <a:t>THANK  YOU</a:t>
            </a:r>
            <a:endParaRPr lang="en-IN" b="1" dirty="0">
              <a:solidFill>
                <a:srgbClr val="FF0000"/>
              </a:solidFill>
              <a:latin typeface="Castellar" pitchFamily="18" charset="0"/>
            </a:endParaRP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58750" y="1371601"/>
            <a:ext cx="8756650" cy="5282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00000"/>
                </a:solidFill>
              </a:rPr>
              <a:t>Basic Structure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/>
              <a:t>Tunica </a:t>
            </a:r>
            <a:r>
              <a:rPr lang="en-US" b="1" dirty="0" err="1" smtClean="0"/>
              <a:t>Intima</a:t>
            </a:r>
            <a:endParaRPr lang="en-US" b="1" dirty="0" smtClean="0"/>
          </a:p>
          <a:p>
            <a:pPr lvl="1" eaLnBrk="1" hangingPunct="1"/>
            <a:r>
              <a:rPr lang="en-US" dirty="0" smtClean="0"/>
              <a:t>Endothelium</a:t>
            </a:r>
          </a:p>
          <a:p>
            <a:pPr lvl="1" eaLnBrk="1" hangingPunct="1"/>
            <a:r>
              <a:rPr lang="en-US" dirty="0" err="1" smtClean="0"/>
              <a:t>Subendothelial</a:t>
            </a:r>
            <a:r>
              <a:rPr lang="en-US" dirty="0" smtClean="0"/>
              <a:t> Tissue</a:t>
            </a:r>
          </a:p>
          <a:p>
            <a:pPr lvl="1" eaLnBrk="1" hangingPunct="1"/>
            <a:r>
              <a:rPr lang="en-US" dirty="0" smtClean="0"/>
              <a:t>Internal Elastic Lamina (</a:t>
            </a:r>
            <a:r>
              <a:rPr lang="en-US" dirty="0" smtClean="0">
                <a:solidFill>
                  <a:srgbClr val="FF33CC"/>
                </a:solidFill>
              </a:rPr>
              <a:t>Fenestrated Membrane Of </a:t>
            </a:r>
            <a:r>
              <a:rPr lang="en-US" dirty="0" err="1" smtClean="0">
                <a:solidFill>
                  <a:srgbClr val="FF33CC"/>
                </a:solidFill>
              </a:rPr>
              <a:t>Henle</a:t>
            </a:r>
            <a:r>
              <a:rPr lang="en-US" dirty="0" smtClean="0"/>
              <a:t>)</a:t>
            </a:r>
          </a:p>
          <a:p>
            <a:pPr eaLnBrk="1" hangingPunct="1"/>
            <a:r>
              <a:rPr lang="en-US" b="1" dirty="0" smtClean="0"/>
              <a:t>Tunica Media</a:t>
            </a:r>
          </a:p>
          <a:p>
            <a:pPr lvl="1" eaLnBrk="1" hangingPunct="1"/>
            <a:r>
              <a:rPr lang="en-US" dirty="0" smtClean="0"/>
              <a:t>B/W IEL &amp; EEL</a:t>
            </a:r>
          </a:p>
          <a:p>
            <a:pPr eaLnBrk="1" hangingPunct="1"/>
            <a:r>
              <a:rPr lang="en-US" b="1" dirty="0" smtClean="0"/>
              <a:t>Tunica Adventitia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6" descr="bld vessel 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139825"/>
            <a:ext cx="7010400" cy="568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b="1" dirty="0" smtClean="0">
                <a:solidFill>
                  <a:srgbClr val="C00000"/>
                </a:solidFill>
              </a:rPr>
              <a:t>Basic 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90600"/>
            <a:ext cx="7162800" cy="4864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88924" y="-30163"/>
            <a:ext cx="8474075" cy="5822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88" tIns="44450" rIns="90488" bIns="44450">
            <a:spAutoFit/>
          </a:bodyPr>
          <a:lstStyle/>
          <a:p>
            <a:pPr algn="ctr"/>
            <a:r>
              <a:rPr lang="en-US" sz="3200" b="1" dirty="0" smtClean="0"/>
              <a:t>ARTERY   </a:t>
            </a:r>
            <a:r>
              <a:rPr lang="en-US" sz="3200" b="1" dirty="0"/>
              <a:t>WALL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7451725" y="3260725"/>
            <a:ext cx="14700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Adventitia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7451725" y="3870325"/>
            <a:ext cx="185102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Tunica media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7315200" y="4403725"/>
            <a:ext cx="1752600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223125" y="4403725"/>
            <a:ext cx="20716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Lamina propria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7451725" y="5013325"/>
            <a:ext cx="17589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Endothelium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7451725" y="5394325"/>
            <a:ext cx="2224088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/>
              <a:t>Ext. elastic mem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FF0000"/>
                </a:solidFill>
              </a:rPr>
              <a:t>Elastic Arteries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Largest Diameter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Thickness 1/10 Of  </a:t>
            </a:r>
            <a:r>
              <a:rPr lang="en-US" sz="2400" dirty="0" err="1" smtClean="0"/>
              <a:t>Dia</a:t>
            </a: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Lumen Large &amp; Round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20% Thickness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AVG AORTA - 100</a:t>
            </a:r>
            <a:r>
              <a:rPr lang="en-US" sz="2000" dirty="0" smtClean="0">
                <a:cs typeface="Arial" charset="0"/>
              </a:rPr>
              <a:t>µ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cs typeface="Arial" charset="0"/>
              </a:rPr>
              <a:t>Stains Lighter Than Tm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cs typeface="Arial" charset="0"/>
              </a:rPr>
              <a:t>Main Cell Is </a:t>
            </a:r>
            <a:r>
              <a:rPr lang="en-US" sz="2000" dirty="0" err="1" smtClean="0">
                <a:cs typeface="Arial" charset="0"/>
              </a:rPr>
              <a:t>Sm</a:t>
            </a:r>
            <a:r>
              <a:rPr lang="en-US" sz="2000" dirty="0" smtClean="0">
                <a:cs typeface="Arial" charset="0"/>
              </a:rPr>
              <a:t> – Contractile + Secretes Gs + </a:t>
            </a:r>
            <a:r>
              <a:rPr lang="en-US" sz="2000" dirty="0" err="1" smtClean="0">
                <a:cs typeface="Arial" charset="0"/>
              </a:rPr>
              <a:t>Fibres</a:t>
            </a:r>
            <a:endParaRPr lang="en-US" sz="2000" dirty="0" smtClean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TM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rgbClr val="FF0000"/>
                </a:solidFill>
                <a:cs typeface="Arial" charset="0"/>
              </a:rPr>
              <a:t>Thickest, 70% Of Wall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cs typeface="Arial" charset="0"/>
              </a:rPr>
              <a:t>Composition – </a:t>
            </a:r>
            <a:r>
              <a:rPr lang="en-US" sz="2000" b="1" dirty="0" err="1" smtClean="0">
                <a:solidFill>
                  <a:srgbClr val="FF0000"/>
                </a:solidFill>
                <a:cs typeface="Arial" charset="0"/>
              </a:rPr>
              <a:t>Elastin</a:t>
            </a:r>
            <a:r>
              <a:rPr lang="en-US" sz="2000" b="1" dirty="0" smtClean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cs typeface="Arial" charset="0"/>
              </a:rPr>
              <a:t>Laminae</a:t>
            </a:r>
            <a:r>
              <a:rPr lang="en-US" sz="2000" b="1" dirty="0" smtClean="0">
                <a:solidFill>
                  <a:srgbClr val="FF0000"/>
                </a:solidFill>
                <a:cs typeface="Arial" charset="0"/>
              </a:rPr>
              <a:t>/Lamellae </a:t>
            </a:r>
            <a:r>
              <a:rPr lang="en-US" sz="2000" dirty="0" smtClean="0">
                <a:cs typeface="Arial" charset="0"/>
              </a:rPr>
              <a:t>+ </a:t>
            </a:r>
            <a:r>
              <a:rPr lang="en-US" sz="2000" dirty="0" err="1" smtClean="0">
                <a:cs typeface="Arial" charset="0"/>
              </a:rPr>
              <a:t>Sm</a:t>
            </a:r>
            <a:r>
              <a:rPr lang="en-US" sz="2000" dirty="0" smtClean="0">
                <a:cs typeface="Arial" charset="0"/>
              </a:rPr>
              <a:t> Layers In B/W + Gs + Collagen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>
                <a:cs typeface="Arial" charset="0"/>
              </a:rPr>
              <a:t>Longitudinally Running </a:t>
            </a:r>
            <a:r>
              <a:rPr lang="en-US" sz="2000" dirty="0" err="1" smtClean="0">
                <a:cs typeface="Arial" charset="0"/>
              </a:rPr>
              <a:t>Fibres</a:t>
            </a:r>
            <a:r>
              <a:rPr lang="en-US" sz="2000" dirty="0" smtClean="0">
                <a:cs typeface="Arial" charset="0"/>
              </a:rPr>
              <a:t> + </a:t>
            </a:r>
            <a:r>
              <a:rPr lang="en-US" sz="2000" dirty="0" err="1" smtClean="0">
                <a:cs typeface="Arial" charset="0"/>
              </a:rPr>
              <a:t>Sm</a:t>
            </a:r>
            <a:endParaRPr lang="en-US" sz="2000" dirty="0" smtClean="0"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TM:TA :: 3:1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>
                <a:cs typeface="Arial" charset="0"/>
              </a:rPr>
              <a:t>V </a:t>
            </a:r>
            <a:r>
              <a:rPr lang="en-US" sz="2400" dirty="0" err="1" smtClean="0">
                <a:cs typeface="Arial" charset="0"/>
              </a:rPr>
              <a:t>V</a:t>
            </a:r>
            <a:r>
              <a:rPr lang="en-US" sz="2400" dirty="0" smtClean="0">
                <a:cs typeface="Arial" charset="0"/>
              </a:rPr>
              <a:t> – Outer 1/3 Of TM + 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00000"/>
                </a:solidFill>
              </a:rPr>
              <a:t>Elastic Artery L.P.</a:t>
            </a:r>
          </a:p>
        </p:txBody>
      </p:sp>
      <p:pic>
        <p:nvPicPr>
          <p:cNvPr id="8196" name="Picture 7" descr="0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73152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Line 9"/>
          <p:cNvSpPr>
            <a:spLocks noChangeShapeType="1"/>
          </p:cNvSpPr>
          <p:nvPr/>
        </p:nvSpPr>
        <p:spPr bwMode="auto">
          <a:xfrm flipH="1">
            <a:off x="7772400" y="4953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198" name="Text Box 10"/>
          <p:cNvSpPr txBox="1">
            <a:spLocks noChangeArrowheads="1"/>
          </p:cNvSpPr>
          <p:nvPr/>
        </p:nvSpPr>
        <p:spPr bwMode="auto">
          <a:xfrm>
            <a:off x="8534400" y="47244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TA</a:t>
            </a:r>
          </a:p>
        </p:txBody>
      </p:sp>
      <p:sp>
        <p:nvSpPr>
          <p:cNvPr id="8199" name="Line 11"/>
          <p:cNvSpPr>
            <a:spLocks noChangeShapeType="1"/>
          </p:cNvSpPr>
          <p:nvPr/>
        </p:nvSpPr>
        <p:spPr bwMode="auto">
          <a:xfrm>
            <a:off x="838200" y="2133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0" name="Text Box 12"/>
          <p:cNvSpPr txBox="1">
            <a:spLocks noChangeArrowheads="1"/>
          </p:cNvSpPr>
          <p:nvPr/>
        </p:nvSpPr>
        <p:spPr bwMode="auto">
          <a:xfrm>
            <a:off x="457200" y="1981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E</a:t>
            </a:r>
          </a:p>
        </p:txBody>
      </p:sp>
      <p:sp>
        <p:nvSpPr>
          <p:cNvPr id="8201" name="Line 13"/>
          <p:cNvSpPr>
            <a:spLocks noChangeShapeType="1"/>
          </p:cNvSpPr>
          <p:nvPr/>
        </p:nvSpPr>
        <p:spPr bwMode="auto">
          <a:xfrm>
            <a:off x="381000" y="2514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2" name="Text Box 14"/>
          <p:cNvSpPr txBox="1">
            <a:spLocks noChangeArrowheads="1"/>
          </p:cNvSpPr>
          <p:nvPr/>
        </p:nvSpPr>
        <p:spPr bwMode="auto">
          <a:xfrm>
            <a:off x="0" y="2362200"/>
            <a:ext cx="609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TI</a:t>
            </a:r>
          </a:p>
        </p:txBody>
      </p:sp>
      <p:sp>
        <p:nvSpPr>
          <p:cNvPr id="8203" name="Line 15"/>
          <p:cNvSpPr>
            <a:spLocks noChangeShapeType="1"/>
          </p:cNvSpPr>
          <p:nvPr/>
        </p:nvSpPr>
        <p:spPr bwMode="auto">
          <a:xfrm>
            <a:off x="685800" y="4191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204" name="Text Box 16"/>
          <p:cNvSpPr txBox="1">
            <a:spLocks noChangeArrowheads="1"/>
          </p:cNvSpPr>
          <p:nvPr/>
        </p:nvSpPr>
        <p:spPr bwMode="auto">
          <a:xfrm>
            <a:off x="0" y="40386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algn="ctr" eaLnBrk="1" hangingPunct="1"/>
            <a:r>
              <a:rPr lang="en-US" b="1" dirty="0" smtClean="0"/>
              <a:t>Elastic Artery</a:t>
            </a:r>
          </a:p>
        </p:txBody>
      </p:sp>
      <p:pic>
        <p:nvPicPr>
          <p:cNvPr id="9220" name="Picture 6" descr="0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295400"/>
            <a:ext cx="70104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</TotalTime>
  <Words>458</Words>
  <Application>Microsoft Office PowerPoint</Application>
  <PresentationFormat>On-screen Show (4:3)</PresentationFormat>
  <Paragraphs>139</Paragraphs>
  <Slides>37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Flow</vt:lpstr>
      <vt:lpstr>HISTOLOGY  BLOOD VASCULAR  SYSTEM</vt:lpstr>
      <vt:lpstr>Introduction</vt:lpstr>
      <vt:lpstr>Blood Vessels</vt:lpstr>
      <vt:lpstr>Basic Structure</vt:lpstr>
      <vt:lpstr>Basic Structure</vt:lpstr>
      <vt:lpstr>Slide 6</vt:lpstr>
      <vt:lpstr>Elastic Arteries</vt:lpstr>
      <vt:lpstr>Elastic Artery L.P.</vt:lpstr>
      <vt:lpstr>Elastic Artery</vt:lpstr>
      <vt:lpstr>Elastic Artery H.P.</vt:lpstr>
      <vt:lpstr>Elastic Artery  Verhoeff’s Stain</vt:lpstr>
      <vt:lpstr>Muscular Arteries</vt:lpstr>
      <vt:lpstr>Muscular Artery</vt:lpstr>
      <vt:lpstr>Slide 14</vt:lpstr>
      <vt:lpstr>Muscular Artery H.P.</vt:lpstr>
      <vt:lpstr>Slide 16</vt:lpstr>
      <vt:lpstr>Muscular Artery</vt:lpstr>
      <vt:lpstr>Veins</vt:lpstr>
      <vt:lpstr>Vein L.P.</vt:lpstr>
      <vt:lpstr>Slide 20</vt:lpstr>
      <vt:lpstr>Vein H.P.</vt:lpstr>
      <vt:lpstr>Vein H.P.</vt:lpstr>
      <vt:lpstr>Slide 23</vt:lpstr>
      <vt:lpstr>Arterioles</vt:lpstr>
      <vt:lpstr>Arteioles</vt:lpstr>
      <vt:lpstr>Arteriole</vt:lpstr>
      <vt:lpstr>Arteriole T.S.</vt:lpstr>
      <vt:lpstr>Arteriole L.S.</vt:lpstr>
      <vt:lpstr>Slide 29</vt:lpstr>
      <vt:lpstr>Slide 30</vt:lpstr>
      <vt:lpstr>Capillaries</vt:lpstr>
      <vt:lpstr>Capillary</vt:lpstr>
      <vt:lpstr>Sinusoid</vt:lpstr>
      <vt:lpstr>Venule</vt:lpstr>
      <vt:lpstr>Post - Capillary Venule</vt:lpstr>
      <vt:lpstr>Arteriole + Venule</vt:lpstr>
      <vt:lpstr>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HISTOLOGY  GASTROINTESTINAL TRACT - 2</dc:title>
  <dc:creator>DELL</dc:creator>
  <cp:lastModifiedBy>DELL</cp:lastModifiedBy>
  <cp:revision>20</cp:revision>
  <dcterms:created xsi:type="dcterms:W3CDTF">2006-08-16T00:00:00Z</dcterms:created>
  <dcterms:modified xsi:type="dcterms:W3CDTF">2025-09-19T07:33:38Z</dcterms:modified>
</cp:coreProperties>
</file>