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6" r:id="rId14"/>
    <p:sldId id="276" r:id="rId15"/>
    <p:sldId id="291" r:id="rId16"/>
    <p:sldId id="292" r:id="rId17"/>
    <p:sldId id="268" r:id="rId18"/>
    <p:sldId id="269" r:id="rId19"/>
    <p:sldId id="285" r:id="rId20"/>
    <p:sldId id="270" r:id="rId21"/>
    <p:sldId id="294" r:id="rId22"/>
    <p:sldId id="295" r:id="rId23"/>
    <p:sldId id="271" r:id="rId24"/>
    <p:sldId id="272" r:id="rId25"/>
    <p:sldId id="273" r:id="rId26"/>
    <p:sldId id="274" r:id="rId27"/>
    <p:sldId id="275" r:id="rId28"/>
    <p:sldId id="286" r:id="rId29"/>
    <p:sldId id="278" r:id="rId30"/>
    <p:sldId id="279" r:id="rId31"/>
    <p:sldId id="280" r:id="rId32"/>
    <p:sldId id="283" r:id="rId33"/>
    <p:sldId id="287" r:id="rId34"/>
    <p:sldId id="293" r:id="rId35"/>
    <p:sldId id="288" r:id="rId36"/>
    <p:sldId id="289" r:id="rId37"/>
    <p:sldId id="290" r:id="rId38"/>
    <p:sldId id="297" r:id="rId39"/>
    <p:sldId id="298" r:id="rId40"/>
    <p:sldId id="299" r:id="rId41"/>
    <p:sldId id="300" r:id="rId42"/>
    <p:sldId id="301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800080"/>
    <a:srgbClr val="FF3300"/>
    <a:srgbClr val="996633"/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1" autoAdjust="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2D53F1D-30AB-4A0D-8954-C70EEE730BE3}" type="datetimeFigureOut">
              <a:rPr lang="en-US"/>
              <a:pPr>
                <a:defRPr/>
              </a:pPr>
              <a:t>25-Aug-25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E6010D7-A18A-4A7A-9D44-A23A1EC85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395F5A-06FC-4799-8EDC-900B497B0F02}" type="slidenum">
              <a:rPr lang="en-US" smtClean="0">
                <a:latin typeface="Times New Roman" pitchFamily="18" charset="0"/>
              </a:rPr>
              <a:pPr/>
              <a:t>41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742F7-6637-4048-9B49-8A8A033E9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D8F3-011B-4D72-8613-98F1AC6EA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11411-AFE5-443A-A255-882B231F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5D01-CCE9-48FF-9165-BF1194090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983BC-2866-4568-AE40-4F0BBADA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DC93-2ADB-41C8-BEE8-41C5A556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930FF-F608-4653-87E6-3F19FE085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6B62-B2CB-4845-BC72-B252CD7D6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CD2F5-7BD7-4EF2-94D4-3BD60737E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B8320-490B-4979-BE2E-D946BF070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0626-8C3E-4040-8439-DD6AA77E5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676D-D21D-434B-9C8F-61F46B19E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C7EF6-4ADE-4675-961B-1E966EDDD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D6086-2C1F-4A41-ABAC-810DC721E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1069-6F20-451C-857D-6FB356CFB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7B7FED71-9C59-4FD8-9A8A-9783423DD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Algerian" pitchFamily="82" charset="0"/>
              </a:rPr>
              <a:t>THE  LOWER  LIMB</a:t>
            </a:r>
            <a:br>
              <a:rPr lang="en-US" b="1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3600" b="1" smtClean="0">
                <a:solidFill>
                  <a:srgbClr val="00B0F0"/>
                </a:solidFill>
                <a:latin typeface="Algerian" pitchFamily="82" charset="0"/>
              </a:rPr>
              <a:t>(INTRODUCTION)</a:t>
            </a:r>
          </a:p>
        </p:txBody>
      </p:sp>
      <p:sp>
        <p:nvSpPr>
          <p:cNvPr id="2051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4038600"/>
            <a:ext cx="4724400" cy="28194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Dr. Praveen Kumar Kurrey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M.B.B.S., M.S.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Associate  Professor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Dept. Of  Anatomy</a:t>
            </a:r>
          </a:p>
          <a:p>
            <a:pPr algn="just" eaLnBrk="1" hangingPunct="1">
              <a:buFont typeface="Monotype Sort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Pt. J.N.M. Medical  college</a:t>
            </a:r>
            <a:endParaRPr lang="en-IN" b="1" smtClean="0">
              <a:solidFill>
                <a:srgbClr val="0000FF"/>
              </a:solidFill>
            </a:endParaRPr>
          </a:p>
          <a:p>
            <a:pPr eaLnBrk="1" hangingPunct="1"/>
            <a:endParaRPr lang="en-US" smtClean="0"/>
          </a:p>
        </p:txBody>
      </p:sp>
      <p:pic>
        <p:nvPicPr>
          <p:cNvPr id="2052" name="Picture 4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143000" y="1905000"/>
            <a:ext cx="1676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6858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</a:rPr>
              <a:t>Joints of Lower Limb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838200"/>
            <a:ext cx="5257800" cy="6019800"/>
          </a:xfrm>
        </p:spPr>
        <p:txBody>
          <a:bodyPr/>
          <a:lstStyle/>
          <a:p>
            <a:pPr eaLnBrk="1" hangingPunct="1"/>
            <a:r>
              <a:rPr lang="en-US" sz="2400" smtClean="0"/>
              <a:t>Proximal Tibia + Fibula</a:t>
            </a:r>
          </a:p>
          <a:p>
            <a:pPr lvl="1" eaLnBrk="1" hangingPunct="1"/>
            <a:r>
              <a:rPr lang="en-US" sz="2000" smtClean="0"/>
              <a:t>Plane, Gliding</a:t>
            </a:r>
          </a:p>
          <a:p>
            <a:pPr lvl="1" eaLnBrk="1" hangingPunct="1"/>
            <a:r>
              <a:rPr lang="en-US" sz="2000" smtClean="0"/>
              <a:t>Synovial</a:t>
            </a:r>
          </a:p>
          <a:p>
            <a:pPr eaLnBrk="1" hangingPunct="1"/>
            <a:r>
              <a:rPr lang="en-US" sz="2400" smtClean="0"/>
              <a:t>Distal Tibia + Fibula</a:t>
            </a:r>
          </a:p>
          <a:p>
            <a:pPr lvl="1" eaLnBrk="1" hangingPunct="1"/>
            <a:r>
              <a:rPr lang="en-US" sz="2000" smtClean="0"/>
              <a:t>Slight “give” (synarthrosis)</a:t>
            </a:r>
          </a:p>
          <a:p>
            <a:pPr lvl="1" eaLnBrk="1" hangingPunct="1"/>
            <a:r>
              <a:rPr lang="en-US" sz="2000" smtClean="0"/>
              <a:t>Fibrous (syndesmosis)</a:t>
            </a:r>
          </a:p>
          <a:p>
            <a:pPr eaLnBrk="1" hangingPunct="1"/>
            <a:r>
              <a:rPr lang="en-US" sz="2400" smtClean="0"/>
              <a:t>Ankle (Tibia/Fibula + Talus)</a:t>
            </a:r>
          </a:p>
          <a:p>
            <a:pPr lvl="1" eaLnBrk="1" hangingPunct="1"/>
            <a:r>
              <a:rPr lang="en-US" sz="2000" smtClean="0"/>
              <a:t>Hinge, Uniaxial</a:t>
            </a:r>
          </a:p>
          <a:p>
            <a:pPr lvl="1" eaLnBrk="1" hangingPunct="1"/>
            <a:r>
              <a:rPr lang="en-US" sz="2000" smtClean="0"/>
              <a:t>Synovial</a:t>
            </a:r>
          </a:p>
          <a:p>
            <a:pPr eaLnBrk="1" hangingPunct="1"/>
            <a:r>
              <a:rPr lang="en-US" sz="2400" smtClean="0"/>
              <a:t>Intertarsal &amp; Tarsal-metatarsal</a:t>
            </a:r>
          </a:p>
          <a:p>
            <a:pPr lvl="1" eaLnBrk="1" hangingPunct="1"/>
            <a:r>
              <a:rPr lang="en-US" sz="2000" smtClean="0"/>
              <a:t>Plane, synovial</a:t>
            </a:r>
          </a:p>
          <a:p>
            <a:pPr eaLnBrk="1" hangingPunct="1"/>
            <a:r>
              <a:rPr lang="en-US" sz="2400" smtClean="0"/>
              <a:t>Metatarsal-phalanges</a:t>
            </a:r>
          </a:p>
          <a:p>
            <a:pPr lvl="1" eaLnBrk="1" hangingPunct="1"/>
            <a:r>
              <a:rPr lang="en-US" sz="2000" smtClean="0"/>
              <a:t>Condyloid, synovial</a:t>
            </a:r>
          </a:p>
          <a:p>
            <a:pPr eaLnBrk="1" hangingPunct="1"/>
            <a:r>
              <a:rPr lang="en-US" sz="2400" smtClean="0"/>
              <a:t>Interphalangeal</a:t>
            </a:r>
          </a:p>
          <a:p>
            <a:pPr lvl="1" eaLnBrk="1" hangingPunct="1"/>
            <a:r>
              <a:rPr lang="en-US" sz="2000" smtClean="0"/>
              <a:t>Hinge, uniaxial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11268" name="Picture 5" descr="Joint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3459163" cy="6019800"/>
          </a:xfrm>
          <a:noFill/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0" y="640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206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10400" cy="6096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B0F0"/>
                </a:solidFill>
              </a:rPr>
              <a:t>Muscles of Hip and Thigh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990600"/>
            <a:ext cx="5029200" cy="58674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Gluteals (posterior pelvis)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Extend thigh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Rotate thigh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Abducts thigh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Anterior Compartment Thigh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Flexes thigh at 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Extends leg at knee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Medial/Adductor Compartment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Adducts thigh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Medially rotates thigh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Posterior Compartment Thigh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Extends thigh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Flexes leg</a:t>
            </a:r>
          </a:p>
        </p:txBody>
      </p:sp>
      <p:pic>
        <p:nvPicPr>
          <p:cNvPr id="12292" name="Picture 5" descr="FlexT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859213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33400" y="6400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299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581400" cy="17526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B0F0"/>
                </a:solidFill>
              </a:rPr>
              <a:t>Anterior Compartment Thigh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0"/>
            <a:ext cx="51816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Quadriceps Femoris =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1) Vastus lateralis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2) Vastus medialis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3) Vastus intermedias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O: femur, I: patellar ligament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Fxn: Knee extension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4) Rectus femoris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O: A.I.I.S., margin acetabulum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I: patellar ligament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Fxn: Knee extension, flexes thigh</a:t>
            </a:r>
            <a:endParaRPr lang="en-U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Sartorius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O: A.S.I.S.      I: medial tibia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Fxn: flex, abduct, lat rotate thigh; weak knee flexor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Innervation: </a:t>
            </a:r>
            <a:r>
              <a:rPr lang="en-US" sz="2800" smtClean="0">
                <a:solidFill>
                  <a:srgbClr val="FF0000"/>
                </a:solidFill>
              </a:rPr>
              <a:t>Femoral n 	(all of the above)</a:t>
            </a:r>
          </a:p>
        </p:txBody>
      </p:sp>
      <p:pic>
        <p:nvPicPr>
          <p:cNvPr id="13316" name="Picture 6" descr="LegExten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57400"/>
            <a:ext cx="3573463" cy="4800600"/>
          </a:xfrm>
          <a:noFill/>
          <a:ln>
            <a:solidFill>
              <a:schemeClr val="accent2"/>
            </a:solidFill>
          </a:ln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81000" y="617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299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6588125" y="1484313"/>
            <a:ext cx="1452563" cy="4537075"/>
          </a:xfrm>
          <a:noFill/>
        </p:spPr>
      </p:pic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altLang="zh-CN" sz="3200" b="1" smtClean="0">
                <a:solidFill>
                  <a:srgbClr val="7030A0"/>
                </a:solidFill>
                <a:latin typeface="Arial" pitchFamily="34" charset="0"/>
                <a:ea typeface="SimSun" pitchFamily="2" charset="-122"/>
              </a:rPr>
              <a:t>Contents of the anterior fascial compartments of the thigh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>
          <a:xfrm>
            <a:off x="4932363" y="1557338"/>
            <a:ext cx="1479550" cy="4530725"/>
          </a:xfrm>
          <a:noFill/>
        </p:spPr>
      </p:pic>
      <p:sp>
        <p:nvSpPr>
          <p:cNvPr id="154633" name="Line 9"/>
          <p:cNvSpPr>
            <a:spLocks noChangeShapeType="1"/>
          </p:cNvSpPr>
          <p:nvPr/>
        </p:nvSpPr>
        <p:spPr bwMode="auto">
          <a:xfrm flipH="1" flipV="1">
            <a:off x="4067175" y="2133600"/>
            <a:ext cx="1584325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974725" y="1762125"/>
            <a:ext cx="186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SimSun" pitchFamily="2" charset="-122"/>
              </a:rPr>
              <a:t>Iliopsoas</a:t>
            </a:r>
            <a:endParaRPr lang="zh-CN" altLang="en-US" sz="1600" b="1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2843213" y="1916113"/>
            <a:ext cx="1439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SimSun" pitchFamily="2" charset="-122"/>
              </a:rPr>
              <a:t>Iliacus</a:t>
            </a:r>
            <a:r>
              <a:rPr lang="en-US" altLang="zh-CN">
                <a:ea typeface="SimSun" pitchFamily="2" charset="-122"/>
              </a:rPr>
              <a:t> </a:t>
            </a:r>
            <a:endParaRPr lang="zh-CN" altLang="en-US" sz="1400" b="1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154636" name="Line 12"/>
          <p:cNvSpPr>
            <a:spLocks noChangeShapeType="1"/>
          </p:cNvSpPr>
          <p:nvPr/>
        </p:nvSpPr>
        <p:spPr bwMode="auto">
          <a:xfrm flipH="1" flipV="1">
            <a:off x="4787900" y="1700213"/>
            <a:ext cx="1008063" cy="2889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2843213" y="1484313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SimSun" pitchFamily="2" charset="-122"/>
              </a:rPr>
              <a:t>Psoas major</a:t>
            </a:r>
            <a:endParaRPr lang="zh-CN" altLang="en-US" sz="1400" b="1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154638" name="AutoShape 14"/>
          <p:cNvSpPr>
            <a:spLocks/>
          </p:cNvSpPr>
          <p:nvPr/>
        </p:nvSpPr>
        <p:spPr bwMode="auto">
          <a:xfrm>
            <a:off x="2789238" y="1700213"/>
            <a:ext cx="71437" cy="504825"/>
          </a:xfrm>
          <a:prstGeom prst="leftBrace">
            <a:avLst>
              <a:gd name="adj1" fmla="val 58889"/>
              <a:gd name="adj2" fmla="val 50000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 flipH="1" flipV="1">
            <a:off x="4816475" y="2733675"/>
            <a:ext cx="792163" cy="1444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40" name="Text Box 16"/>
          <p:cNvSpPr txBox="1">
            <a:spLocks noChangeArrowheads="1"/>
          </p:cNvSpPr>
          <p:nvPr/>
        </p:nvSpPr>
        <p:spPr bwMode="auto">
          <a:xfrm>
            <a:off x="2849563" y="2452688"/>
            <a:ext cx="194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SimSun" pitchFamily="2" charset="-122"/>
              </a:rPr>
              <a:t>Sartorius </a:t>
            </a:r>
            <a:endParaRPr lang="zh-CN" altLang="en-US" sz="1600" b="1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154641" name="Text Box 17"/>
          <p:cNvSpPr txBox="1">
            <a:spLocks noChangeArrowheads="1"/>
          </p:cNvSpPr>
          <p:nvPr/>
        </p:nvSpPr>
        <p:spPr bwMode="auto">
          <a:xfrm>
            <a:off x="755650" y="3357563"/>
            <a:ext cx="15128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ea typeface="SimSun" pitchFamily="2" charset="-122"/>
              </a:rPr>
              <a:t>Quadriceps femoris </a:t>
            </a:r>
          </a:p>
          <a:p>
            <a:endParaRPr lang="zh-CN" altLang="en-US" sz="1600" b="1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154642" name="Line 18"/>
          <p:cNvSpPr>
            <a:spLocks noChangeShapeType="1"/>
          </p:cNvSpPr>
          <p:nvPr/>
        </p:nvSpPr>
        <p:spPr bwMode="auto">
          <a:xfrm flipH="1" flipV="1">
            <a:off x="4643438" y="3284538"/>
            <a:ext cx="577850" cy="777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2268538" y="3860800"/>
            <a:ext cx="2951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600" b="1">
                <a:ea typeface="SimSun" pitchFamily="2" charset="-122"/>
              </a:rPr>
              <a:t>Vastusintermedius </a:t>
            </a:r>
            <a:endParaRPr lang="zh-CN" altLang="en-US" sz="1400" b="1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2193925" y="3068638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ea typeface="SimSun" pitchFamily="2" charset="-122"/>
              </a:rPr>
              <a:t>Vastus lateralis </a:t>
            </a:r>
            <a:endParaRPr lang="zh-CN" altLang="en-US" sz="1400" b="1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154645" name="Line 21"/>
          <p:cNvSpPr>
            <a:spLocks noChangeShapeType="1"/>
          </p:cNvSpPr>
          <p:nvPr/>
        </p:nvSpPr>
        <p:spPr bwMode="auto">
          <a:xfrm flipH="1" flipV="1">
            <a:off x="4427538" y="3644900"/>
            <a:ext cx="10699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47" name="Text Box 23"/>
          <p:cNvSpPr txBox="1">
            <a:spLocks noChangeArrowheads="1"/>
          </p:cNvSpPr>
          <p:nvPr/>
        </p:nvSpPr>
        <p:spPr bwMode="auto">
          <a:xfrm>
            <a:off x="2235200" y="3468688"/>
            <a:ext cx="2373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ea typeface="SimSun" pitchFamily="2" charset="-122"/>
              </a:rPr>
              <a:t>Rectus femoris </a:t>
            </a:r>
            <a:endParaRPr lang="zh-CN" altLang="en-US" sz="1400" b="1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154648" name="Line 24"/>
          <p:cNvSpPr>
            <a:spLocks noChangeShapeType="1"/>
          </p:cNvSpPr>
          <p:nvPr/>
        </p:nvSpPr>
        <p:spPr bwMode="auto">
          <a:xfrm flipH="1">
            <a:off x="4716463" y="4437063"/>
            <a:ext cx="1295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49" name="Text Box 25"/>
          <p:cNvSpPr txBox="1">
            <a:spLocks noChangeArrowheads="1"/>
          </p:cNvSpPr>
          <p:nvPr/>
        </p:nvSpPr>
        <p:spPr bwMode="auto">
          <a:xfrm>
            <a:off x="2260600" y="4252913"/>
            <a:ext cx="2519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ea typeface="SimSun" pitchFamily="2" charset="-122"/>
              </a:rPr>
              <a:t>Vastus medialis </a:t>
            </a:r>
            <a:endParaRPr lang="zh-CN" altLang="en-US" sz="1400" b="1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154650" name="Line 26"/>
          <p:cNvSpPr>
            <a:spLocks noChangeShapeType="1"/>
          </p:cNvSpPr>
          <p:nvPr/>
        </p:nvSpPr>
        <p:spPr bwMode="auto">
          <a:xfrm flipH="1">
            <a:off x="5003800" y="3933825"/>
            <a:ext cx="2232025" cy="714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51" name="AutoShape 27"/>
          <p:cNvSpPr>
            <a:spLocks/>
          </p:cNvSpPr>
          <p:nvPr/>
        </p:nvSpPr>
        <p:spPr bwMode="auto">
          <a:xfrm>
            <a:off x="2112963" y="3305175"/>
            <a:ext cx="144462" cy="1079500"/>
          </a:xfrm>
          <a:prstGeom prst="leftBrace">
            <a:avLst>
              <a:gd name="adj1" fmla="val 62271"/>
              <a:gd name="adj2" fmla="val 50000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57" name="Text Box 33"/>
          <p:cNvSpPr txBox="1">
            <a:spLocks noChangeArrowheads="1"/>
          </p:cNvSpPr>
          <p:nvPr/>
        </p:nvSpPr>
        <p:spPr bwMode="auto">
          <a:xfrm>
            <a:off x="6496050" y="25844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SimSun" pitchFamily="2" charset="-122"/>
              </a:rPr>
              <a:t> </a:t>
            </a:r>
          </a:p>
        </p:txBody>
      </p:sp>
      <p:sp>
        <p:nvSpPr>
          <p:cNvPr id="154663" name="Text Box 39"/>
          <p:cNvSpPr txBox="1">
            <a:spLocks noChangeArrowheads="1"/>
          </p:cNvSpPr>
          <p:nvPr/>
        </p:nvSpPr>
        <p:spPr bwMode="auto">
          <a:xfrm>
            <a:off x="6567488" y="35925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SimSun" pitchFamily="2" charset="-122"/>
              </a:rPr>
              <a:t> </a:t>
            </a:r>
          </a:p>
        </p:txBody>
      </p:sp>
      <p:sp>
        <p:nvSpPr>
          <p:cNvPr id="154665" name="Text Box 41"/>
          <p:cNvSpPr txBox="1">
            <a:spLocks noChangeArrowheads="1"/>
          </p:cNvSpPr>
          <p:nvPr/>
        </p:nvSpPr>
        <p:spPr bwMode="auto">
          <a:xfrm>
            <a:off x="6567488" y="3938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 animBg="1"/>
      <p:bldP spid="154634" grpId="0"/>
      <p:bldP spid="154635" grpId="0"/>
      <p:bldP spid="154636" grpId="0" animBg="1"/>
      <p:bldP spid="154637" grpId="0"/>
      <p:bldP spid="154638" grpId="0" animBg="1"/>
      <p:bldP spid="154639" grpId="0" animBg="1"/>
      <p:bldP spid="154640" grpId="0"/>
      <p:bldP spid="154641" grpId="0"/>
      <p:bldP spid="154642" grpId="0" animBg="1"/>
      <p:bldP spid="154643" grpId="0"/>
      <p:bldP spid="154645" grpId="0" animBg="1"/>
      <p:bldP spid="154647" grpId="0"/>
      <p:bldP spid="154648" grpId="0" animBg="1"/>
      <p:bldP spid="154649" grpId="0"/>
      <p:bldP spid="154650" grpId="0" animBg="1"/>
      <p:bldP spid="154651" grpId="0" animBg="1"/>
      <p:bldP spid="154657" grpId="0"/>
      <p:bldP spid="154663" grpId="0"/>
      <p:bldP spid="1546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Anterior Compartment Thigh </a:t>
            </a:r>
            <a:endParaRPr lang="en-US" sz="3600" smtClean="0"/>
          </a:p>
        </p:txBody>
      </p:sp>
      <p:pic>
        <p:nvPicPr>
          <p:cNvPr id="15363" name="Picture 8" descr="FlexThigh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4230688" cy="4724400"/>
          </a:xfrm>
          <a:noFill/>
        </p:spPr>
      </p:pic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524000"/>
            <a:ext cx="5029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Tensor fasciae latae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O: iliac crest, A.S.I.S.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I: iliotibial 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Fxn: Flex thigh, abduct thigh, medial rotation of thigh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Innervation: </a:t>
            </a:r>
            <a:r>
              <a:rPr lang="en-US" sz="2800" smtClean="0">
                <a:solidFill>
                  <a:schemeClr val="accent2"/>
                </a:solidFill>
              </a:rPr>
              <a:t>Superior Gluteal n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800080"/>
                </a:solidFill>
              </a:rPr>
              <a:t>        Iliopsoas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70C0"/>
                </a:solidFill>
              </a:rPr>
              <a:t>Prime flexor of thigh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70C0"/>
                </a:solidFill>
              </a:rPr>
              <a:t>O: Ilia, sacrum, lumbar vertebrae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70C0"/>
                </a:solidFill>
              </a:rPr>
              <a:t>I: Lesser trochanter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70C0"/>
                </a:solidFill>
              </a:rPr>
              <a:t>Femoral n. 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533400" y="6400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299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b="1" smtClean="0">
                <a:solidFill>
                  <a:srgbClr val="FF0000"/>
                </a:solidFill>
                <a:ea typeface="SimSun" pitchFamily="2" charset="-122"/>
              </a:rPr>
              <a:t>     Femoral triangle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zh-CN" sz="2200" smtClean="0">
                <a:ea typeface="SimSun" pitchFamily="2" charset="-122"/>
              </a:rPr>
              <a:t>This triangle is bounded by: the inguinal ligament (base) superiorly; the medial border of sartorius laterally; the medial border of adductor longus medially. Inferiorly, the apex of the triangle is continuous with adductor canal.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200" smtClean="0">
                <a:ea typeface="SimSun" pitchFamily="2" charset="-122"/>
              </a:rPr>
              <a:t>The </a:t>
            </a:r>
            <a:r>
              <a:rPr lang="en-US" altLang="zh-CN" sz="2200" i="1" smtClean="0">
                <a:ea typeface="SimSun" pitchFamily="2" charset="-122"/>
              </a:rPr>
              <a:t>anterior wall is </a:t>
            </a:r>
            <a:r>
              <a:rPr lang="en-US" altLang="zh-CN" sz="2200" smtClean="0">
                <a:ea typeface="SimSun" pitchFamily="2" charset="-122"/>
              </a:rPr>
              <a:t>fascia lata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200" smtClean="0">
                <a:ea typeface="SimSun" pitchFamily="2" charset="-122"/>
              </a:rPr>
              <a:t>The </a:t>
            </a:r>
            <a:r>
              <a:rPr lang="en-US" altLang="zh-CN" sz="2200" i="1" smtClean="0">
                <a:ea typeface="SimSun" pitchFamily="2" charset="-122"/>
              </a:rPr>
              <a:t>posterior wall </a:t>
            </a:r>
            <a:r>
              <a:rPr lang="en-US" altLang="zh-CN" sz="2200" smtClean="0">
                <a:ea typeface="SimSun" pitchFamily="2" charset="-122"/>
              </a:rPr>
              <a:t>consists of adductor longus, pectineus and iliopsoas , from medial to lateral side. </a:t>
            </a:r>
          </a:p>
        </p:txBody>
      </p:sp>
      <p:pic>
        <p:nvPicPr>
          <p:cNvPr id="16388" name="Picture 4" descr="缝匠肌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228600"/>
            <a:ext cx="1893888" cy="5797550"/>
          </a:xfrm>
          <a:noFill/>
        </p:spPr>
      </p:pic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6084888" y="685800"/>
            <a:ext cx="925512" cy="2260600"/>
            <a:chOff x="3833" y="436"/>
            <a:chExt cx="589" cy="1420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3833" y="436"/>
              <a:ext cx="589" cy="68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3833" y="436"/>
              <a:ext cx="528" cy="141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H="1">
              <a:off x="4379" y="1072"/>
              <a:ext cx="35" cy="78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FF0000"/>
                </a:solidFill>
                <a:ea typeface="SimSun" pitchFamily="2" charset="-122"/>
              </a:rPr>
              <a:t>Adductor canal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530725"/>
          </a:xfrm>
        </p:spPr>
        <p:txBody>
          <a:bodyPr/>
          <a:lstStyle/>
          <a:p>
            <a:pPr algn="just" eaLnBrk="1" hangingPunct="1"/>
            <a:r>
              <a:rPr lang="en-US" altLang="zh-CN" sz="2600" smtClean="0">
                <a:ea typeface="SimSun" pitchFamily="2" charset="-122"/>
              </a:rPr>
              <a:t>Extends from apex of femoral triangle to adductor hiatus</a:t>
            </a:r>
          </a:p>
          <a:p>
            <a:pPr algn="just" eaLnBrk="1" hangingPunct="1"/>
            <a:r>
              <a:rPr lang="en-US" altLang="zh-CN" sz="2600" smtClean="0">
                <a:ea typeface="SimSun" pitchFamily="2" charset="-122"/>
              </a:rPr>
              <a:t>Bounded by vastus medialis laterally, adductors longus and magmus posteriorly, and adductor lamina and sartorius anteriorly</a:t>
            </a:r>
          </a:p>
          <a:p>
            <a:pPr algn="just" eaLnBrk="1" hangingPunct="1"/>
            <a:r>
              <a:rPr lang="en-US" altLang="zh-CN" sz="2600" smtClean="0">
                <a:ea typeface="SimSun" pitchFamily="2" charset="-122"/>
              </a:rPr>
              <a:t>Contents – saphenous nerve, femoral a., femoral v., lymphatic vessels, and loose connective tissue</a:t>
            </a:r>
          </a:p>
        </p:txBody>
      </p:sp>
      <p:pic>
        <p:nvPicPr>
          <p:cNvPr id="17412" name="Picture 4" descr="股神经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6705600" y="457200"/>
            <a:ext cx="2197100" cy="6119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2971800" cy="16002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Adductors</a:t>
            </a:r>
            <a:r>
              <a:rPr lang="en-US" sz="2800" b="1" smtClean="0"/>
              <a:t>Medial Compartment</a:t>
            </a:r>
            <a:endParaRPr lang="en-US" b="1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304800"/>
            <a:ext cx="5257800" cy="655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Adductor longus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Adductor brevis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Adductor magnus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O: inferior pelvis, I: femur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Innervation: </a:t>
            </a:r>
            <a:r>
              <a:rPr lang="en-US" sz="2400" smtClean="0">
                <a:solidFill>
                  <a:schemeClr val="accent2"/>
                </a:solidFill>
              </a:rPr>
              <a:t>Obturator nerve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Fxn: </a:t>
            </a:r>
            <a:r>
              <a:rPr lang="en-US" sz="2400" b="1" smtClean="0"/>
              <a:t>Adducts</a:t>
            </a:r>
            <a:r>
              <a:rPr lang="en-US" sz="2400" smtClean="0"/>
              <a:t>, medial rotates some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Pectineus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O: pubis, I: lesser trochanter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Fxn: </a:t>
            </a:r>
            <a:r>
              <a:rPr lang="en-US" sz="2400" b="1" smtClean="0"/>
              <a:t>Adducts</a:t>
            </a:r>
            <a:r>
              <a:rPr lang="en-US" sz="2400" smtClean="0"/>
              <a:t>, medial rotates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Innervation: </a:t>
            </a:r>
            <a:r>
              <a:rPr lang="en-US" sz="2400" smtClean="0">
                <a:solidFill>
                  <a:srgbClr val="FF0000"/>
                </a:solidFill>
              </a:rPr>
              <a:t>Femoral,</a:t>
            </a:r>
            <a:r>
              <a:rPr lang="en-US" sz="2400" smtClean="0"/>
              <a:t> st obturator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Gracilis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O: pubis, I: medial tibia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Fxn: </a:t>
            </a:r>
            <a:r>
              <a:rPr lang="en-US" sz="2400" b="1" smtClean="0"/>
              <a:t>Adducts thigh;</a:t>
            </a:r>
            <a:r>
              <a:rPr lang="en-US" sz="2400" smtClean="0"/>
              <a:t> flex, medial rotates leg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Innervation: </a:t>
            </a:r>
            <a:r>
              <a:rPr lang="en-US" sz="2400" smtClean="0">
                <a:solidFill>
                  <a:schemeClr val="accent2"/>
                </a:solidFill>
              </a:rPr>
              <a:t>Obturator nerve</a:t>
            </a:r>
          </a:p>
        </p:txBody>
      </p:sp>
      <p:pic>
        <p:nvPicPr>
          <p:cNvPr id="18436" name="Picture 6" descr="Adductor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963" y="1905000"/>
            <a:ext cx="3367087" cy="4572000"/>
          </a:xfrm>
          <a:noFill/>
          <a:ln>
            <a:solidFill>
              <a:schemeClr val="accent2"/>
            </a:solidFill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762000" y="640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299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</a:rPr>
              <a:t>Posterior Compartment: Gluteals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143000"/>
            <a:ext cx="5181600" cy="5715000"/>
          </a:xfrm>
        </p:spPr>
        <p:txBody>
          <a:bodyPr/>
          <a:lstStyle/>
          <a:p>
            <a:pPr eaLnBrk="1" hangingPunct="1"/>
            <a:r>
              <a:rPr lang="en-US" sz="2400" smtClean="0"/>
              <a:t>Gluteus Maximus</a:t>
            </a:r>
          </a:p>
          <a:p>
            <a:pPr lvl="1" eaLnBrk="1" hangingPunct="1"/>
            <a:r>
              <a:rPr lang="en-US" sz="2000" smtClean="0"/>
              <a:t>O: sacrum, ilium, coccyx</a:t>
            </a:r>
          </a:p>
          <a:p>
            <a:pPr lvl="1" eaLnBrk="1" hangingPunct="1"/>
            <a:r>
              <a:rPr lang="en-US" sz="2000" smtClean="0"/>
              <a:t>I: femur, iliotibial tract</a:t>
            </a:r>
          </a:p>
          <a:p>
            <a:pPr lvl="1" eaLnBrk="1" hangingPunct="1"/>
            <a:r>
              <a:rPr lang="en-US" sz="2000" smtClean="0"/>
              <a:t>Fxn: Extends thigh, some lateral rotation + abduction</a:t>
            </a:r>
          </a:p>
          <a:p>
            <a:pPr lvl="1" eaLnBrk="1" hangingPunct="1"/>
            <a:r>
              <a:rPr lang="en-US" sz="2000" smtClean="0"/>
              <a:t>Innervation: </a:t>
            </a:r>
            <a:r>
              <a:rPr lang="en-US" sz="2000" b="1" smtClean="0">
                <a:solidFill>
                  <a:srgbClr val="800080"/>
                </a:solidFill>
              </a:rPr>
              <a:t>Inferior Gluteal n</a:t>
            </a:r>
          </a:p>
          <a:p>
            <a:pPr eaLnBrk="1" hangingPunct="1"/>
            <a:r>
              <a:rPr lang="en-US" sz="2400" smtClean="0"/>
              <a:t>Gluteus Medius</a:t>
            </a:r>
          </a:p>
          <a:p>
            <a:pPr eaLnBrk="1" hangingPunct="1"/>
            <a:r>
              <a:rPr lang="en-US" sz="2400" smtClean="0"/>
              <a:t>Gluteus Minimus</a:t>
            </a:r>
          </a:p>
          <a:p>
            <a:pPr lvl="1" eaLnBrk="1" hangingPunct="1"/>
            <a:r>
              <a:rPr lang="en-US" sz="2000" smtClean="0"/>
              <a:t>O: ilium, I: greater trochanter</a:t>
            </a:r>
          </a:p>
          <a:p>
            <a:pPr lvl="1" eaLnBrk="1" hangingPunct="1"/>
            <a:r>
              <a:rPr lang="en-US" sz="2000" smtClean="0"/>
              <a:t>Fxn: Abduction, medial rotation</a:t>
            </a:r>
          </a:p>
          <a:p>
            <a:pPr lvl="1" eaLnBrk="1" hangingPunct="1"/>
            <a:r>
              <a:rPr lang="en-US" sz="2000" smtClean="0"/>
              <a:t>Innervation: </a:t>
            </a:r>
            <a:r>
              <a:rPr lang="en-US" sz="2000" b="1" smtClean="0">
                <a:solidFill>
                  <a:schemeClr val="accent2"/>
                </a:solidFill>
              </a:rPr>
              <a:t>Superior Gluteal n.</a:t>
            </a: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</a:rPr>
              <a:t>Lesser Gluteals help stabilize hip to allow fluent bipedal walking</a:t>
            </a:r>
          </a:p>
        </p:txBody>
      </p:sp>
      <p:pic>
        <p:nvPicPr>
          <p:cNvPr id="19460" name="Picture 6" descr="Gluteal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4150" y="1981200"/>
            <a:ext cx="3440113" cy="4114800"/>
          </a:xfrm>
          <a:noFill/>
          <a:ln>
            <a:solidFill>
              <a:schemeClr val="accent2"/>
            </a:solidFill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85800" y="6172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302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468313" y="569913"/>
            <a:ext cx="8229600" cy="69850"/>
          </a:xfrm>
        </p:spPr>
        <p:txBody>
          <a:bodyPr/>
          <a:lstStyle/>
          <a:p>
            <a:pPr eaLnBrk="1" hangingPunct="1"/>
            <a:endParaRPr lang="en-US" sz="3800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475163" cy="5222875"/>
          </a:xfrm>
        </p:spPr>
        <p:txBody>
          <a:bodyPr/>
          <a:lstStyle/>
          <a:p>
            <a:pPr eaLnBrk="1" hangingPunct="1"/>
            <a:r>
              <a:rPr lang="en-US" altLang="zh-CN" sz="2600" b="1" smtClean="0">
                <a:ea typeface="SimSun" pitchFamily="2" charset="-122"/>
              </a:rPr>
              <a:t>Posterior group</a:t>
            </a:r>
          </a:p>
          <a:p>
            <a:pPr lvl="1" eaLnBrk="1" hangingPunct="1"/>
            <a:r>
              <a:rPr lang="en-US" altLang="zh-CN" sz="2200" b="1" smtClean="0">
                <a:solidFill>
                  <a:srgbClr val="800080"/>
                </a:solidFill>
                <a:ea typeface="SimSun" pitchFamily="2" charset="-122"/>
              </a:rPr>
              <a:t>Gluteus maximus </a:t>
            </a:r>
            <a:endParaRPr lang="zh-CN" altLang="en-US" sz="2000" b="1" smtClean="0">
              <a:solidFill>
                <a:srgbClr val="800080"/>
              </a:solidFill>
              <a:ea typeface="SimSun" pitchFamily="2" charset="-122"/>
            </a:endParaRPr>
          </a:p>
          <a:p>
            <a:pPr lvl="1" eaLnBrk="1" hangingPunct="1"/>
            <a:r>
              <a:rPr lang="en-US" altLang="zh-CN" sz="2200" smtClean="0">
                <a:ea typeface="SimSun" pitchFamily="2" charset="-122"/>
              </a:rPr>
              <a:t>Gluteus medius  </a:t>
            </a:r>
            <a:endParaRPr lang="zh-CN" altLang="en-US" sz="2200" smtClean="0">
              <a:ea typeface="SimSun" pitchFamily="2" charset="-122"/>
            </a:endParaRPr>
          </a:p>
          <a:p>
            <a:pPr lvl="1" eaLnBrk="1" hangingPunct="1"/>
            <a:r>
              <a:rPr lang="en-US" altLang="zh-CN" sz="2200" smtClean="0">
                <a:ea typeface="SimSun" pitchFamily="2" charset="-122"/>
              </a:rPr>
              <a:t>Gluteus minimus </a:t>
            </a:r>
            <a:endParaRPr lang="zh-CN" altLang="en-US" sz="2200" smtClean="0">
              <a:ea typeface="SimSun" pitchFamily="2" charset="-122"/>
            </a:endParaRPr>
          </a:p>
          <a:p>
            <a:pPr lvl="1" eaLnBrk="1" hangingPunct="1"/>
            <a:r>
              <a:rPr lang="en-US" altLang="zh-CN" sz="2200" b="1" smtClean="0">
                <a:solidFill>
                  <a:srgbClr val="800080"/>
                </a:solidFill>
                <a:ea typeface="SimSun" pitchFamily="2" charset="-122"/>
              </a:rPr>
              <a:t>Piriformis  </a:t>
            </a:r>
            <a:endParaRPr lang="zh-CN" altLang="en-US" sz="2000" b="1" smtClean="0">
              <a:solidFill>
                <a:srgbClr val="800080"/>
              </a:solidFill>
              <a:ea typeface="SimSun" pitchFamily="2" charset="-122"/>
            </a:endParaRPr>
          </a:p>
          <a:p>
            <a:pPr lvl="1" eaLnBrk="1" hangingPunct="1"/>
            <a:r>
              <a:rPr lang="en-US" altLang="zh-CN" sz="2200" smtClean="0">
                <a:ea typeface="SimSun" pitchFamily="2" charset="-122"/>
              </a:rPr>
              <a:t>Obturator internus  </a:t>
            </a:r>
            <a:endParaRPr lang="zh-CN" altLang="en-US" sz="2000" b="1" smtClean="0">
              <a:solidFill>
                <a:srgbClr val="0000FF"/>
              </a:solidFill>
              <a:ea typeface="SimSun" pitchFamily="2" charset="-122"/>
            </a:endParaRPr>
          </a:p>
          <a:p>
            <a:pPr lvl="1" eaLnBrk="1" hangingPunct="1"/>
            <a:r>
              <a:rPr lang="en-US" altLang="zh-CN" sz="2200" smtClean="0">
                <a:ea typeface="SimSun" pitchFamily="2" charset="-122"/>
              </a:rPr>
              <a:t>Quadratus femoris </a:t>
            </a:r>
            <a:endParaRPr lang="zh-CN" altLang="en-US" sz="2000" b="1" smtClean="0">
              <a:solidFill>
                <a:srgbClr val="0000FF"/>
              </a:solidFill>
              <a:ea typeface="SimSun" pitchFamily="2" charset="-122"/>
            </a:endParaRPr>
          </a:p>
          <a:p>
            <a:pPr lvl="1" eaLnBrk="1" hangingPunct="1"/>
            <a:r>
              <a:rPr lang="en-US" altLang="zh-CN" sz="2200" smtClean="0">
                <a:ea typeface="SimSun" pitchFamily="2" charset="-122"/>
              </a:rPr>
              <a:t>Obturator externus </a:t>
            </a:r>
            <a:endParaRPr lang="zh-CN" altLang="en-US" sz="2000" b="1" smtClean="0">
              <a:solidFill>
                <a:srgbClr val="0000FF"/>
              </a:solidFill>
              <a:ea typeface="SimSun" pitchFamily="2" charset="-122"/>
            </a:endParaRPr>
          </a:p>
          <a:p>
            <a:pPr lvl="1" eaLnBrk="1" hangingPunct="1"/>
            <a:endParaRPr lang="zh-CN" altLang="en-US" sz="2200" smtClean="0">
              <a:ea typeface="SimSun" pitchFamily="2" charset="-122"/>
            </a:endParaRPr>
          </a:p>
        </p:txBody>
      </p:sp>
      <p:pic>
        <p:nvPicPr>
          <p:cNvPr id="20484" name="Picture 1" descr="髋肌2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>
          <a:xfrm>
            <a:off x="6804025" y="188913"/>
            <a:ext cx="1936750" cy="5807075"/>
          </a:xfrm>
          <a:noFill/>
        </p:spPr>
      </p:pic>
      <p:pic>
        <p:nvPicPr>
          <p:cNvPr id="20485" name="Picture 5" descr="髋肌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>
          <a:xfrm>
            <a:off x="4772025" y="260350"/>
            <a:ext cx="1901825" cy="5976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029200" cy="11430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Surface Anatomy: Posterior Pelvis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295400"/>
            <a:ext cx="5181600" cy="2133600"/>
          </a:xfrm>
        </p:spPr>
        <p:txBody>
          <a:bodyPr/>
          <a:lstStyle/>
          <a:p>
            <a:pPr eaLnBrk="1" hangingPunct="1"/>
            <a:r>
              <a:rPr lang="en-US" sz="2800" smtClean="0"/>
              <a:t>Iliac crest</a:t>
            </a:r>
          </a:p>
          <a:p>
            <a:pPr eaLnBrk="1" hangingPunct="1"/>
            <a:r>
              <a:rPr lang="en-US" sz="2800" smtClean="0"/>
              <a:t>Gluteus maximus = cheeks</a:t>
            </a:r>
          </a:p>
          <a:p>
            <a:pPr eaLnBrk="1" hangingPunct="1"/>
            <a:r>
              <a:rPr lang="en-US" sz="2800" smtClean="0"/>
              <a:t>Natal/gluteal cleft = crack</a:t>
            </a:r>
          </a:p>
          <a:p>
            <a:pPr eaLnBrk="1" hangingPunct="1"/>
            <a:r>
              <a:rPr lang="en-US" sz="2800" smtClean="0"/>
              <a:t>Gluteal folds = bottom of cheek</a:t>
            </a:r>
          </a:p>
        </p:txBody>
      </p:sp>
      <p:pic>
        <p:nvPicPr>
          <p:cNvPr id="3076" name="Picture 6" descr="Butt-Surface Anatomy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3417888"/>
            <a:ext cx="6400800" cy="3440112"/>
          </a:xfr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Posterior Compartment: Hamstring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143000"/>
            <a:ext cx="533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Biceps femoris (2 heads)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O: ischial tuberosity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I: lateral tibia, head fibula</a:t>
            </a:r>
            <a:endParaRPr lang="en-US" sz="2400" b="1" smtClean="0">
              <a:solidFill>
                <a:srgbClr val="996633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Fxn:</a:t>
            </a:r>
            <a:r>
              <a:rPr lang="en-US" sz="2400" smtClean="0"/>
              <a:t> thigh extension, knee flexion, lateral rotation</a:t>
            </a: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Semitendinosis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Semimembranosis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O: ischial tuberosity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I: medial tibia</a:t>
            </a:r>
            <a:endParaRPr lang="en-US" sz="2400" b="1" smtClean="0">
              <a:solidFill>
                <a:srgbClr val="996633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Fxn:</a:t>
            </a:r>
            <a:r>
              <a:rPr lang="en-US" sz="2400" smtClean="0"/>
              <a:t> thigh extension, knee flexion, medial rotation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ALL hamstring muscles innervated by </a:t>
            </a:r>
            <a:r>
              <a:rPr lang="en-US" sz="2800" smtClean="0">
                <a:solidFill>
                  <a:srgbClr val="FF3300"/>
                </a:solidFill>
              </a:rPr>
              <a:t>SCIATIC NERVE</a:t>
            </a:r>
          </a:p>
        </p:txBody>
      </p:sp>
      <p:pic>
        <p:nvPicPr>
          <p:cNvPr id="21508" name="Picture 6" descr="Hamstring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066800"/>
            <a:ext cx="3071813" cy="5257800"/>
          </a:xfrm>
          <a:noFill/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0" y="6324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302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/>
            <a:r>
              <a:rPr lang="en-US" altLang="zh-CN" sz="3800" b="1" smtClean="0">
                <a:solidFill>
                  <a:srgbClr val="FF0000"/>
                </a:solidFill>
                <a:ea typeface="SimSun" pitchFamily="2" charset="-122"/>
              </a:rPr>
              <a:t>Popliteal fossa </a:t>
            </a:r>
            <a:endParaRPr lang="zh-CN" altLang="en-US" sz="2400" b="1" smtClean="0">
              <a:solidFill>
                <a:srgbClr val="FF0000"/>
              </a:solidFill>
              <a:ea typeface="黑体"/>
              <a:cs typeface="黑体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25538"/>
            <a:ext cx="3886200" cy="50053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zh-CN" sz="2200" smtClean="0">
                <a:ea typeface="SimSun" pitchFamily="2" charset="-122"/>
              </a:rPr>
              <a:t>Diamond-shaped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200" smtClean="0">
                <a:ea typeface="SimSun" pitchFamily="2" charset="-122"/>
              </a:rPr>
              <a:t>Upper lateral boundary: Biceps femoris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200" smtClean="0">
                <a:ea typeface="SimSun" pitchFamily="2" charset="-122"/>
              </a:rPr>
              <a:t>Upper medial boundary: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200" smtClean="0">
                <a:ea typeface="SimSun" pitchFamily="2" charset="-122"/>
              </a:rPr>
              <a:t>     semimembranosus and semitendinosus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200" smtClean="0">
                <a:ea typeface="SimSun" pitchFamily="2" charset="-122"/>
              </a:rPr>
              <a:t>Two lower boundaries are the heads of gastrocnemius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200" smtClean="0">
                <a:ea typeface="SimSun" pitchFamily="2" charset="-122"/>
              </a:rPr>
              <a:t>Posterior wall: deep fascia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200" smtClean="0">
                <a:ea typeface="SimSun" pitchFamily="2" charset="-122"/>
              </a:rPr>
              <a:t>Anterior wall: popliteal surface of the femur, the posterior capsule of the knee joint, and the fascia covering poplitells  </a:t>
            </a:r>
          </a:p>
        </p:txBody>
      </p:sp>
      <p:pic>
        <p:nvPicPr>
          <p:cNvPr id="22532" name="Picture 4" descr="腘窝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4446588" y="981075"/>
            <a:ext cx="2230437" cy="3743325"/>
          </a:xfrm>
          <a:noFill/>
        </p:spPr>
      </p:pic>
      <p:pic>
        <p:nvPicPr>
          <p:cNvPr id="22533" name="Picture 5" descr="腘窝1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6532563" y="2349500"/>
            <a:ext cx="2063750" cy="381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FF0000"/>
                </a:solidFill>
                <a:ea typeface="SimSun" pitchFamily="2" charset="-122"/>
              </a:rPr>
              <a:t>Contents of the popliteal fossa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eaLnBrk="1" hangingPunct="1"/>
            <a:r>
              <a:rPr lang="en-US" altLang="zh-CN" sz="2600" b="1" smtClean="0">
                <a:ea typeface="SimSun" pitchFamily="2" charset="-122"/>
              </a:rPr>
              <a:t>Tibial and common peroneal nerves and their branches</a:t>
            </a:r>
          </a:p>
          <a:p>
            <a:pPr eaLnBrk="1" hangingPunct="1"/>
            <a:r>
              <a:rPr lang="en-US" altLang="zh-CN" sz="2600" b="1" smtClean="0">
                <a:ea typeface="SimSun" pitchFamily="2" charset="-122"/>
              </a:rPr>
              <a:t>Popliteal vein and its tributaries</a:t>
            </a:r>
          </a:p>
          <a:p>
            <a:pPr eaLnBrk="1" hangingPunct="1"/>
            <a:r>
              <a:rPr lang="en-US" altLang="zh-CN" sz="2600" b="1" smtClean="0">
                <a:ea typeface="SimSun" pitchFamily="2" charset="-122"/>
              </a:rPr>
              <a:t>Popliteal artery and its branches</a:t>
            </a:r>
            <a:r>
              <a:rPr lang="en-US" altLang="zh-CN" sz="2600" smtClean="0">
                <a:ea typeface="SimSun" pitchFamily="2" charset="-122"/>
              </a:rPr>
              <a:t> </a:t>
            </a:r>
          </a:p>
          <a:p>
            <a:pPr eaLnBrk="1" hangingPunct="1"/>
            <a:r>
              <a:rPr lang="en-US" altLang="zh-CN" sz="2600" b="1" smtClean="0">
                <a:ea typeface="SimSun" pitchFamily="2" charset="-122"/>
              </a:rPr>
              <a:t>Popliteal lympn nodes</a:t>
            </a:r>
          </a:p>
          <a:p>
            <a:pPr eaLnBrk="1" hangingPunct="1"/>
            <a:r>
              <a:rPr lang="en-US" altLang="zh-CN" sz="2600" b="1" smtClean="0">
                <a:ea typeface="SimSun" pitchFamily="2" charset="-122"/>
              </a:rPr>
              <a:t>Fatty tissue</a:t>
            </a:r>
          </a:p>
        </p:txBody>
      </p:sp>
      <p:pic>
        <p:nvPicPr>
          <p:cNvPr id="23556" name="Picture 4" descr="腘窝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5562600" y="1524000"/>
            <a:ext cx="2947988" cy="4945063"/>
          </a:xfrm>
          <a:noFill/>
        </p:spPr>
      </p:pic>
      <p:sp>
        <p:nvSpPr>
          <p:cNvPr id="23557" name="Oval 5"/>
          <p:cNvSpPr>
            <a:spLocks noChangeArrowheads="1"/>
          </p:cNvSpPr>
          <p:nvPr/>
        </p:nvSpPr>
        <p:spPr bwMode="auto">
          <a:xfrm flipH="1">
            <a:off x="7019925" y="3644900"/>
            <a:ext cx="73025" cy="288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000875" y="3074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 flipH="1">
            <a:off x="7092950" y="3933825"/>
            <a:ext cx="73025" cy="288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715000" cy="838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Muscles of Leg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295400"/>
            <a:ext cx="6172200" cy="51054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9900"/>
                </a:solidFill>
              </a:rPr>
              <a:t>Anterior Compartment</a:t>
            </a:r>
          </a:p>
          <a:p>
            <a:pPr lvl="1" eaLnBrk="1" hangingPunct="1"/>
            <a:r>
              <a:rPr lang="en-US" sz="2400" smtClean="0">
                <a:solidFill>
                  <a:srgbClr val="009900"/>
                </a:solidFill>
              </a:rPr>
              <a:t>Dorsiflex ankle, invert foot, extend toes</a:t>
            </a:r>
          </a:p>
          <a:p>
            <a:pPr lvl="1" eaLnBrk="1" hangingPunct="1"/>
            <a:r>
              <a:rPr lang="en-US" sz="2400" smtClean="0">
                <a:solidFill>
                  <a:srgbClr val="009900"/>
                </a:solidFill>
              </a:rPr>
              <a:t>Innervation: Deep fibular nerve</a:t>
            </a:r>
          </a:p>
          <a:p>
            <a:pPr eaLnBrk="1" hangingPunct="1"/>
            <a:r>
              <a:rPr lang="en-US" sz="2800" smtClean="0">
                <a:solidFill>
                  <a:srgbClr val="800080"/>
                </a:solidFill>
              </a:rPr>
              <a:t>Lateral Compartment</a:t>
            </a:r>
          </a:p>
          <a:p>
            <a:pPr lvl="1" eaLnBrk="1" hangingPunct="1"/>
            <a:r>
              <a:rPr lang="en-US" sz="2400" smtClean="0">
                <a:solidFill>
                  <a:srgbClr val="800080"/>
                </a:solidFill>
              </a:rPr>
              <a:t>Plantarflex, evert foot</a:t>
            </a:r>
          </a:p>
          <a:p>
            <a:pPr lvl="1" eaLnBrk="1" hangingPunct="1"/>
            <a:r>
              <a:rPr lang="en-US" sz="2400" smtClean="0">
                <a:solidFill>
                  <a:srgbClr val="800080"/>
                </a:solidFill>
              </a:rPr>
              <a:t>Innervation: Superficial Fibular nerve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Posterior Compartment </a:t>
            </a:r>
          </a:p>
          <a:p>
            <a:pPr lvl="1" eaLnBrk="1" hangingPunct="1"/>
            <a:r>
              <a:rPr lang="en-US" sz="2400" smtClean="0">
                <a:solidFill>
                  <a:schemeClr val="accent2"/>
                </a:solidFill>
              </a:rPr>
              <a:t>Superficial + deep layers</a:t>
            </a:r>
          </a:p>
          <a:p>
            <a:pPr lvl="1" eaLnBrk="1" hangingPunct="1"/>
            <a:r>
              <a:rPr lang="en-US" sz="2400" smtClean="0">
                <a:solidFill>
                  <a:schemeClr val="accent2"/>
                </a:solidFill>
              </a:rPr>
              <a:t>Plantarflex foot, flex toes</a:t>
            </a:r>
          </a:p>
          <a:p>
            <a:pPr lvl="1" eaLnBrk="1" hangingPunct="1"/>
            <a:r>
              <a:rPr lang="en-US" sz="2400" smtClean="0">
                <a:solidFill>
                  <a:schemeClr val="accent2"/>
                </a:solidFill>
              </a:rPr>
              <a:t>Innervation: Tibial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3152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Anterior Compartment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0" y="990600"/>
            <a:ext cx="6858000" cy="5105400"/>
          </a:xfrm>
        </p:spPr>
        <p:txBody>
          <a:bodyPr/>
          <a:lstStyle/>
          <a:p>
            <a:pPr eaLnBrk="1" hangingPunct="1"/>
            <a:r>
              <a:rPr lang="en-US" sz="2800" smtClean="0"/>
              <a:t>Tibialis anterior</a:t>
            </a:r>
          </a:p>
          <a:p>
            <a:pPr lvl="1" eaLnBrk="1" hangingPunct="1"/>
            <a:r>
              <a:rPr lang="en-US" sz="2400" smtClean="0"/>
              <a:t>O: tibia, I: tarsals</a:t>
            </a:r>
          </a:p>
          <a:p>
            <a:pPr lvl="1" eaLnBrk="1" hangingPunct="1"/>
            <a:r>
              <a:rPr lang="en-US" sz="2400" smtClean="0"/>
              <a:t>Fxn: dorsiflexion, foot inversion</a:t>
            </a:r>
          </a:p>
          <a:p>
            <a:pPr eaLnBrk="1" hangingPunct="1"/>
            <a:r>
              <a:rPr lang="en-US" sz="2800" smtClean="0"/>
              <a:t>Extensor digitorum longus</a:t>
            </a:r>
          </a:p>
          <a:p>
            <a:pPr lvl="1" eaLnBrk="1" hangingPunct="1"/>
            <a:r>
              <a:rPr lang="en-US" sz="2400" smtClean="0"/>
              <a:t>O: tibia + fibula, I: phalanges</a:t>
            </a:r>
          </a:p>
          <a:p>
            <a:pPr lvl="1" eaLnBrk="1" hangingPunct="1"/>
            <a:r>
              <a:rPr lang="en-US" sz="2400" smtClean="0"/>
              <a:t>Fxn: toe extension</a:t>
            </a:r>
          </a:p>
          <a:p>
            <a:pPr eaLnBrk="1" hangingPunct="1"/>
            <a:r>
              <a:rPr lang="en-US" sz="2800" smtClean="0"/>
              <a:t>Extensor hallucis longus</a:t>
            </a:r>
          </a:p>
          <a:p>
            <a:pPr lvl="1" eaLnBrk="1" hangingPunct="1"/>
            <a:r>
              <a:rPr lang="en-US" sz="2400" smtClean="0"/>
              <a:t>O: fibula, interosseous membrane, I: big toe</a:t>
            </a:r>
          </a:p>
          <a:p>
            <a:pPr lvl="1" eaLnBrk="1" hangingPunct="1"/>
            <a:r>
              <a:rPr lang="en-US" sz="2400" smtClean="0"/>
              <a:t>Fxn: extend big toe, dorsiflex foot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All Deep Fibular nerve</a:t>
            </a:r>
          </a:p>
        </p:txBody>
      </p:sp>
      <p:pic>
        <p:nvPicPr>
          <p:cNvPr id="25604" name="Picture 6" descr="Leg muscles-Anterior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14400"/>
            <a:ext cx="2090738" cy="5943600"/>
          </a:xfrm>
          <a:noFill/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2057400" y="6096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305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6248400" cy="1219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Lateral Compartment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981200"/>
            <a:ext cx="495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Fibularis (peroneus) longus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O: lateral fibula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I: 5th metatarsal, tarsal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Fxn: plantarflex, evert foot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Fibularis (peroneus) brevis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O: distal fibula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I: proximal fifth metatarsal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Fxn: plantarflex, evert foot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Both </a:t>
            </a:r>
            <a:r>
              <a:rPr lang="en-US" sz="2800" smtClean="0">
                <a:solidFill>
                  <a:srgbClr val="FF0000"/>
                </a:solidFill>
              </a:rPr>
              <a:t>Superficial Fibular nerve</a:t>
            </a:r>
          </a:p>
        </p:txBody>
      </p:sp>
      <p:pic>
        <p:nvPicPr>
          <p:cNvPr id="26628" name="Picture 9" descr="Leg-Lateral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19200"/>
            <a:ext cx="3025775" cy="5638800"/>
          </a:xfrm>
          <a:noFill/>
        </p:spPr>
      </p:pic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3200400" y="640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306</a:t>
            </a:r>
          </a:p>
        </p:txBody>
      </p:sp>
      <p:sp>
        <p:nvSpPr>
          <p:cNvPr id="26630" name="Oval 11"/>
          <p:cNvSpPr>
            <a:spLocks noChangeArrowheads="1"/>
          </p:cNvSpPr>
          <p:nvPr/>
        </p:nvSpPr>
        <p:spPr bwMode="auto">
          <a:xfrm>
            <a:off x="1905000" y="3429000"/>
            <a:ext cx="7620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12"/>
          <p:cNvSpPr>
            <a:spLocks noChangeArrowheads="1"/>
          </p:cNvSpPr>
          <p:nvPr/>
        </p:nvSpPr>
        <p:spPr bwMode="auto">
          <a:xfrm>
            <a:off x="533400" y="5105400"/>
            <a:ext cx="7620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1600200"/>
            <a:ext cx="6324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Triceps Surae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Gastrocnemius (lateral + medial heads)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O: medial + lateral condyles of femur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I: posterior calcaneus via tendon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Soleus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O: Tibia + Fibula,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I: posterior calcaneus via tendon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Fxn: Plantarflex foot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Plantaris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O: posterior femur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I: posterior calcaneus via tendon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Fxn: Plantarflex foot, weak knee flexion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9900"/>
                </a:solidFill>
              </a:rPr>
              <a:t>Innervation: Tibial nerve</a:t>
            </a:r>
          </a:p>
        </p:txBody>
      </p:sp>
      <p:pic>
        <p:nvPicPr>
          <p:cNvPr id="27651" name="Picture 5" descr="Leg muscles-Posterior superficial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2000"/>
            <a:ext cx="2614613" cy="6096000"/>
          </a:xfrm>
          <a:noFill/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0" y="6400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308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62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7030A0"/>
                </a:solidFill>
              </a:rPr>
              <a:t>Posterior Compartment: Superficial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362200" y="990600"/>
            <a:ext cx="6781800" cy="5867400"/>
          </a:xfrm>
        </p:spPr>
        <p:txBody>
          <a:bodyPr/>
          <a:lstStyle/>
          <a:p>
            <a:pPr eaLnBrk="1" hangingPunct="1"/>
            <a:r>
              <a:rPr lang="en-US" sz="2400" smtClean="0"/>
              <a:t>Popliteus</a:t>
            </a:r>
          </a:p>
          <a:p>
            <a:pPr lvl="1" eaLnBrk="1" hangingPunct="1"/>
            <a:r>
              <a:rPr lang="en-US" sz="2000" smtClean="0"/>
              <a:t>O: lat condyle femur &amp; lat meniscus, I: prox tibia</a:t>
            </a:r>
          </a:p>
          <a:p>
            <a:pPr lvl="1" eaLnBrk="1" hangingPunct="1"/>
            <a:r>
              <a:rPr lang="en-US" sz="2000" b="1" smtClean="0"/>
              <a:t>Fxn: Flex + Medially Rotate leg</a:t>
            </a:r>
          </a:p>
          <a:p>
            <a:pPr eaLnBrk="1" hangingPunct="1"/>
            <a:r>
              <a:rPr lang="en-US" sz="2400" smtClean="0"/>
              <a:t>Flexor digitorum longus</a:t>
            </a:r>
          </a:p>
          <a:p>
            <a:pPr lvl="1" eaLnBrk="1" hangingPunct="1"/>
            <a:r>
              <a:rPr lang="en-US" sz="2000" smtClean="0"/>
              <a:t>O: tibia, I: distal phalanges of toe 2-5</a:t>
            </a:r>
          </a:p>
          <a:p>
            <a:pPr eaLnBrk="1" hangingPunct="1"/>
            <a:r>
              <a:rPr lang="en-US" sz="2400" smtClean="0"/>
              <a:t>Flexor hallicus longus</a:t>
            </a:r>
          </a:p>
          <a:p>
            <a:pPr lvl="1" eaLnBrk="1" hangingPunct="1"/>
            <a:r>
              <a:rPr lang="en-US" sz="2000" smtClean="0"/>
              <a:t>O: fibula, I: distal phalanx of hallux</a:t>
            </a:r>
          </a:p>
          <a:p>
            <a:pPr lvl="1" eaLnBrk="1" hangingPunct="1"/>
            <a:r>
              <a:rPr lang="en-US" sz="2000" b="1" smtClean="0"/>
              <a:t>Fxn: Plantarflex + Invert foot, Flex toes</a:t>
            </a:r>
          </a:p>
          <a:p>
            <a:pPr eaLnBrk="1" hangingPunct="1"/>
            <a:r>
              <a:rPr lang="en-US" sz="2400" smtClean="0"/>
              <a:t>Tibialis posterior</a:t>
            </a:r>
          </a:p>
          <a:p>
            <a:pPr lvl="1" eaLnBrk="1" hangingPunct="1"/>
            <a:r>
              <a:rPr lang="en-US" sz="2000" smtClean="0"/>
              <a:t>O: tibia, fibula + IO membrane</a:t>
            </a:r>
          </a:p>
          <a:p>
            <a:pPr lvl="1" eaLnBrk="1" hangingPunct="1"/>
            <a:r>
              <a:rPr lang="en-US" sz="2000" smtClean="0"/>
              <a:t>I: tarsals + metatarsals</a:t>
            </a:r>
          </a:p>
          <a:p>
            <a:pPr lvl="1" eaLnBrk="1" hangingPunct="1"/>
            <a:r>
              <a:rPr lang="en-US" sz="2000" b="1" smtClean="0"/>
              <a:t>Fxn: Plantarflex + invert foot</a:t>
            </a:r>
          </a:p>
          <a:p>
            <a:pPr eaLnBrk="1" hangingPunct="1"/>
            <a:r>
              <a:rPr lang="en-US" sz="2400" smtClean="0">
                <a:solidFill>
                  <a:srgbClr val="009900"/>
                </a:solidFill>
              </a:rPr>
              <a:t>Innvervation: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009900"/>
                </a:solidFill>
              </a:rPr>
              <a:t>All Tibial nerve</a:t>
            </a:r>
          </a:p>
        </p:txBody>
      </p:sp>
      <p:pic>
        <p:nvPicPr>
          <p:cNvPr id="28675" name="Picture 10" descr="Leg muscles- deep2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2306638" cy="6019800"/>
          </a:xfrm>
          <a:noFill/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B0F0"/>
                </a:solidFill>
              </a:rPr>
              <a:t>Posterior Compartment: Deep 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447800" y="6400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309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038600" cy="5149850"/>
          </a:xfrm>
        </p:spPr>
        <p:txBody>
          <a:bodyPr/>
          <a:lstStyle/>
          <a:p>
            <a:pPr marL="495300" indent="-495300" algn="ctr" eaLnBrk="1" hangingPunct="1">
              <a:buFont typeface="Wingdings" pitchFamily="2" charset="2"/>
              <a:buNone/>
            </a:pPr>
            <a:r>
              <a:rPr lang="en-US" altLang="zh-CN" b="1" smtClean="0">
                <a:solidFill>
                  <a:srgbClr val="FF0000"/>
                </a:solidFill>
                <a:ea typeface="SimSun" pitchFamily="2" charset="-122"/>
              </a:rPr>
              <a:t>Muscles of foot</a:t>
            </a:r>
          </a:p>
          <a:p>
            <a:pPr marL="495300" indent="-495300" eaLnBrk="1" hangingPunct="1"/>
            <a:r>
              <a:rPr lang="en-US" altLang="zh-CN" sz="2600" smtClean="0">
                <a:ea typeface="SimSun" pitchFamily="2" charset="-122"/>
              </a:rPr>
              <a:t>Muscles on dorsum: extensor digitorum brevis</a:t>
            </a:r>
          </a:p>
          <a:p>
            <a:pPr marL="495300" indent="-495300" eaLnBrk="1" hangingPunct="1"/>
            <a:r>
              <a:rPr lang="en-US" altLang="zh-CN" sz="2600" smtClean="0">
                <a:ea typeface="SimSun" pitchFamily="2" charset="-122"/>
              </a:rPr>
              <a:t>Muscles in sole: medial, lateral and intermediate groups</a:t>
            </a:r>
          </a:p>
        </p:txBody>
      </p:sp>
      <p:pic>
        <p:nvPicPr>
          <p:cNvPr id="29699" name="Picture 12" descr="足背肌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196975"/>
            <a:ext cx="1812925" cy="4105275"/>
          </a:xfrm>
          <a:noFill/>
        </p:spPr>
      </p:pic>
      <p:pic>
        <p:nvPicPr>
          <p:cNvPr id="29700" name="Picture 13" descr="足底肌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13538" y="1196975"/>
            <a:ext cx="1652587" cy="3960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3733800" cy="12954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B0F0"/>
                </a:solidFill>
              </a:rPr>
              <a:t>Lumbar Plexus (L1-L4)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228600"/>
            <a:ext cx="5486400" cy="6629400"/>
          </a:xfrm>
        </p:spPr>
        <p:txBody>
          <a:bodyPr/>
          <a:lstStyle/>
          <a:p>
            <a:pPr eaLnBrk="1" hangingPunct="1"/>
            <a:r>
              <a:rPr lang="en-US" sz="2800" smtClean="0"/>
              <a:t>Femoral nerve</a:t>
            </a:r>
          </a:p>
          <a:p>
            <a:pPr lvl="1" eaLnBrk="1" hangingPunct="1"/>
            <a:r>
              <a:rPr lang="en-US" sz="2400" smtClean="0"/>
              <a:t>Cutaneous branches: thigh, leg, foot (e.g. saphenous nerve)</a:t>
            </a:r>
          </a:p>
          <a:p>
            <a:pPr lvl="1" eaLnBrk="1" hangingPunct="1"/>
            <a:r>
              <a:rPr lang="en-US" sz="2400" smtClean="0"/>
              <a:t>Motor branches: ant. thigh muscles (e.g. quadriceps, sartorius, iliopsoas)</a:t>
            </a:r>
          </a:p>
          <a:p>
            <a:pPr eaLnBrk="1" hangingPunct="1"/>
            <a:r>
              <a:rPr lang="en-US" sz="2800" smtClean="0"/>
              <a:t>Obturator nerve</a:t>
            </a:r>
          </a:p>
          <a:p>
            <a:pPr lvl="1" eaLnBrk="1" hangingPunct="1"/>
            <a:r>
              <a:rPr lang="en-US" sz="2400" smtClean="0"/>
              <a:t>Sensory: skin med thigh; hip, knee joints</a:t>
            </a:r>
          </a:p>
          <a:p>
            <a:pPr lvl="1" eaLnBrk="1" hangingPunct="1"/>
            <a:r>
              <a:rPr lang="en-US" sz="2400" smtClean="0"/>
              <a:t>Motor: Adductor muscles</a:t>
            </a:r>
          </a:p>
          <a:p>
            <a:pPr eaLnBrk="1" hangingPunct="1"/>
            <a:r>
              <a:rPr lang="en-US" sz="2800" smtClean="0"/>
              <a:t>Lateral Femoral Cutaneous nerve</a:t>
            </a:r>
          </a:p>
          <a:p>
            <a:pPr lvl="1" eaLnBrk="1" hangingPunct="1"/>
            <a:r>
              <a:rPr lang="en-US" sz="2400" smtClean="0"/>
              <a:t>Sensory: skin lat. thigh</a:t>
            </a:r>
          </a:p>
          <a:p>
            <a:pPr eaLnBrk="1" hangingPunct="1"/>
            <a:r>
              <a:rPr lang="en-US" sz="2800" smtClean="0"/>
              <a:t>Genitofemoral nerve</a:t>
            </a:r>
          </a:p>
          <a:p>
            <a:pPr lvl="1" eaLnBrk="1" hangingPunct="1"/>
            <a:r>
              <a:rPr lang="en-US" sz="2400" smtClean="0"/>
              <a:t>Sensory: skin scrotum, labia major, ant. thigh</a:t>
            </a:r>
          </a:p>
          <a:p>
            <a:pPr lvl="1" eaLnBrk="1" hangingPunct="1"/>
            <a:r>
              <a:rPr lang="en-US" sz="2400" smtClean="0"/>
              <a:t>Motor: cremaster muscle</a:t>
            </a:r>
          </a:p>
        </p:txBody>
      </p:sp>
      <p:pic>
        <p:nvPicPr>
          <p:cNvPr id="30724" name="Picture 7" descr="Lumbar plexu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318135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533400"/>
            <a:ext cx="5486400" cy="12192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Surface Anatomy: Anterior Thigh + Leg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4958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Palpate</a:t>
            </a:r>
          </a:p>
          <a:p>
            <a:pPr lvl="1" eaLnBrk="1" hangingPunct="1"/>
            <a:r>
              <a:rPr lang="en-US" sz="2400" smtClean="0"/>
              <a:t>Patella</a:t>
            </a:r>
          </a:p>
          <a:p>
            <a:pPr lvl="1" eaLnBrk="1" hangingPunct="1"/>
            <a:r>
              <a:rPr lang="en-US" sz="2400" smtClean="0"/>
              <a:t>Condyles of femur</a:t>
            </a:r>
          </a:p>
          <a:p>
            <a:pPr eaLnBrk="1" hangingPunct="1"/>
            <a:r>
              <a:rPr lang="en-US" sz="2800" smtClean="0"/>
              <a:t>Femoral Triangle</a:t>
            </a:r>
          </a:p>
          <a:p>
            <a:pPr lvl="1" eaLnBrk="1" hangingPunct="1"/>
            <a:r>
              <a:rPr lang="en-US" sz="2400" smtClean="0"/>
              <a:t>Sartorius (lateral)</a:t>
            </a:r>
          </a:p>
          <a:p>
            <a:pPr lvl="1" eaLnBrk="1" hangingPunct="1"/>
            <a:r>
              <a:rPr lang="en-US" sz="2400" smtClean="0"/>
              <a:t>Adductor longus (medial)</a:t>
            </a:r>
          </a:p>
          <a:p>
            <a:pPr lvl="1" eaLnBrk="1" hangingPunct="1"/>
            <a:r>
              <a:rPr lang="en-US" sz="2400" smtClean="0"/>
              <a:t>Inguinal ligament (superior)</a:t>
            </a:r>
          </a:p>
          <a:p>
            <a:pPr lvl="1" eaLnBrk="1" hangingPunct="1"/>
            <a:r>
              <a:rPr lang="en-US" sz="2400" smtClean="0"/>
              <a:t>Femoral a + v, lymph nodes</a:t>
            </a:r>
          </a:p>
        </p:txBody>
      </p:sp>
      <p:pic>
        <p:nvPicPr>
          <p:cNvPr id="4100" name="Picture 6" descr="Femoral triangle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52400"/>
            <a:ext cx="2744788" cy="4114800"/>
          </a:xfrm>
          <a:noFill/>
          <a:ln>
            <a:solidFill>
              <a:schemeClr val="accent2"/>
            </a:solidFill>
          </a:ln>
        </p:spPr>
      </p:pic>
      <p:pic>
        <p:nvPicPr>
          <p:cNvPr id="4101" name="Picture 7" descr="Femoral triangle-Inj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343400"/>
            <a:ext cx="2667000" cy="2371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3352800" cy="12954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7030A0"/>
                </a:solidFill>
              </a:rPr>
              <a:t>Sacral Plexus (L4-S4)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0"/>
            <a:ext cx="5181600" cy="708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Sciatic nerve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Motor: hamstring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Tibial nerve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Cutaneous: post leg and sole of foot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Motor:  post leg, foot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Common Fibular (Peroneal) nerve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Cutaneous: ant+lat leg, dorsum foot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Motor: lat compartment, tibialis ant., toe extensors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Superior Gluteal nerve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Motor: gluteus medius + minimus, tensor fasciae latae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Inferior Gluteal nerve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Motor: gluteus maximus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Post. Femoral Cutaneous nerve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Sensory: inf. Buttocks, post thigh, popliteal fossa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Pudendal nerve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Sensory: external genitalia, anus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Motor: muscles of perineum</a:t>
            </a:r>
          </a:p>
        </p:txBody>
      </p:sp>
      <p:pic>
        <p:nvPicPr>
          <p:cNvPr id="31748" name="Picture 7" descr="Sciatic and branche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2706688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5562600" cy="685800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</a:rPr>
              <a:t>Arteries of Lower Limb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371600" y="6096000"/>
            <a:ext cx="1219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562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38200"/>
            <a:ext cx="8991600" cy="601980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7030A0"/>
                </a:solidFill>
              </a:rPr>
              <a:t>Common Iliac </a:t>
            </a:r>
            <a:r>
              <a:rPr lang="en-US" sz="2800" smtClean="0"/>
              <a:t>(split from aorta)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7030A0"/>
                </a:solidFill>
              </a:rPr>
              <a:t>Internal Iliac </a:t>
            </a:r>
            <a:r>
              <a:rPr lang="en-US" sz="2800" smtClean="0"/>
              <a:t>(branches from common iliac)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Cranial + Caudal Gluteals= gluteals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Internal Pudendal = perineum, external genitalia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Obturator = adductor muscles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Other branches supply rectum, bladder, uterus, vagina, male repro glands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7030A0"/>
                </a:solidFill>
              </a:rPr>
              <a:t>External Iliac </a:t>
            </a:r>
            <a:r>
              <a:rPr lang="en-US" sz="2800" smtClean="0"/>
              <a:t>(branches from common iliac)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Femoral = lower limb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Deep femoral = adductors, hamstrings, quadriceps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Medial/lateral femoral circumflex = head and neck of femur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Popliteal (continuation of femoral)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Geniculars = knee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Anterior Tibial = ant. leg muscles, further branches to feet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Posterior Tibial = flexor muscles, plantar arch, branches to toes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781800" cy="838200"/>
          </a:xfrm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Veins of Lower Limb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9900"/>
                </a:solidFill>
              </a:rPr>
              <a:t>Deep Veins</a:t>
            </a:r>
            <a:r>
              <a:rPr lang="en-US" sz="2800" smtClean="0"/>
              <a:t>: Mostly share names of arteries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Ultimately empty into Inferior Vena Cava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Plantar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Tibial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Fibular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Popliteal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Femoral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External/internal iliac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Common iliac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9900"/>
                </a:solidFill>
              </a:rPr>
              <a:t>Superficial Veins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Dorsal venous arch (foot)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Great saphenous (empties into femoral)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small saphenous (empties into popliteal)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股三角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>
          <a:xfrm>
            <a:off x="3298825" y="277813"/>
            <a:ext cx="2546350" cy="5853112"/>
          </a:xfrm>
          <a:noFill/>
        </p:spPr>
      </p:pic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4787900" y="928688"/>
            <a:ext cx="4097338" cy="700087"/>
            <a:chOff x="3016" y="585"/>
            <a:chExt cx="2581" cy="441"/>
          </a:xfrm>
        </p:grpSpPr>
        <p:sp>
          <p:nvSpPr>
            <p:cNvPr id="34838" name="Line 3"/>
            <p:cNvSpPr>
              <a:spLocks noChangeShapeType="1"/>
            </p:cNvSpPr>
            <p:nvPr/>
          </p:nvSpPr>
          <p:spPr bwMode="auto">
            <a:xfrm flipV="1">
              <a:off x="3016" y="735"/>
              <a:ext cx="849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Text Box 9"/>
            <p:cNvSpPr txBox="1">
              <a:spLocks noChangeArrowheads="1"/>
            </p:cNvSpPr>
            <p:nvPr/>
          </p:nvSpPr>
          <p:spPr bwMode="auto">
            <a:xfrm>
              <a:off x="3865" y="585"/>
              <a:ext cx="17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SimSun" pitchFamily="2" charset="-122"/>
                </a:rPr>
                <a:t>Superficial epigastric v.</a:t>
              </a:r>
            </a:p>
          </p:txBody>
        </p:sp>
      </p:grpSp>
      <p:sp>
        <p:nvSpPr>
          <p:cNvPr id="34820" name="Text Box 10"/>
          <p:cNvSpPr txBox="1">
            <a:spLocks noChangeArrowheads="1"/>
          </p:cNvSpPr>
          <p:nvPr/>
        </p:nvSpPr>
        <p:spPr bwMode="auto">
          <a:xfrm>
            <a:off x="5867400" y="227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003800" y="1989138"/>
            <a:ext cx="3282950" cy="727075"/>
            <a:chOff x="3152" y="1253"/>
            <a:chExt cx="2068" cy="458"/>
          </a:xfrm>
        </p:grpSpPr>
        <p:sp>
          <p:nvSpPr>
            <p:cNvPr id="34836" name="Line 5"/>
            <p:cNvSpPr>
              <a:spLocks noChangeShapeType="1"/>
            </p:cNvSpPr>
            <p:nvPr/>
          </p:nvSpPr>
          <p:spPr bwMode="auto">
            <a:xfrm>
              <a:off x="3152" y="1253"/>
              <a:ext cx="544" cy="31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Text Box 11"/>
            <p:cNvSpPr txBox="1">
              <a:spLocks noChangeArrowheads="1"/>
            </p:cNvSpPr>
            <p:nvPr/>
          </p:nvSpPr>
          <p:spPr bwMode="auto">
            <a:xfrm>
              <a:off x="3696" y="1480"/>
              <a:ext cx="1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SimSun" pitchFamily="2" charset="-122"/>
                </a:rPr>
                <a:t>External pudendal v.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0825" y="1412875"/>
            <a:ext cx="3960813" cy="366713"/>
            <a:chOff x="158" y="890"/>
            <a:chExt cx="2495" cy="231"/>
          </a:xfrm>
        </p:grpSpPr>
        <p:sp>
          <p:nvSpPr>
            <p:cNvPr id="34834" name="Line 4"/>
            <p:cNvSpPr>
              <a:spLocks noChangeShapeType="1"/>
            </p:cNvSpPr>
            <p:nvPr/>
          </p:nvSpPr>
          <p:spPr bwMode="auto">
            <a:xfrm flipH="1">
              <a:off x="2225" y="890"/>
              <a:ext cx="428" cy="14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Text Box 12"/>
            <p:cNvSpPr txBox="1">
              <a:spLocks noChangeArrowheads="1"/>
            </p:cNvSpPr>
            <p:nvPr/>
          </p:nvSpPr>
          <p:spPr bwMode="auto">
            <a:xfrm>
              <a:off x="158" y="890"/>
              <a:ext cx="20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SimSun" pitchFamily="2" charset="-122"/>
                </a:rPr>
                <a:t>Superficial circumflex iliac v.</a:t>
              </a:r>
            </a:p>
          </p:txBody>
        </p:sp>
      </p:grpSp>
      <p:sp>
        <p:nvSpPr>
          <p:cNvPr id="34823" name="Text Box 16"/>
          <p:cNvSpPr txBox="1">
            <a:spLocks noChangeArrowheads="1"/>
          </p:cNvSpPr>
          <p:nvPr/>
        </p:nvSpPr>
        <p:spPr bwMode="auto">
          <a:xfrm>
            <a:off x="592138" y="346075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tx2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34824" name="Text Box 17"/>
          <p:cNvSpPr txBox="1">
            <a:spLocks noChangeArrowheads="1"/>
          </p:cNvSpPr>
          <p:nvPr/>
        </p:nvSpPr>
        <p:spPr bwMode="auto">
          <a:xfrm>
            <a:off x="7359650" y="4875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033963" y="3182938"/>
            <a:ext cx="2962275" cy="665162"/>
            <a:chOff x="3198" y="2024"/>
            <a:chExt cx="1839" cy="401"/>
          </a:xfrm>
        </p:grpSpPr>
        <p:sp>
          <p:nvSpPr>
            <p:cNvPr id="34832" name="Text Box 15"/>
            <p:cNvSpPr txBox="1">
              <a:spLocks noChangeArrowheads="1"/>
            </p:cNvSpPr>
            <p:nvPr/>
          </p:nvSpPr>
          <p:spPr bwMode="auto">
            <a:xfrm>
              <a:off x="3606" y="2205"/>
              <a:ext cx="143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SimSun" pitchFamily="2" charset="-122"/>
                </a:rPr>
                <a:t>Great saphenous v.</a:t>
              </a:r>
            </a:p>
          </p:txBody>
        </p:sp>
        <p:sp>
          <p:nvSpPr>
            <p:cNvPr id="34833" name="Line 21"/>
            <p:cNvSpPr>
              <a:spLocks noChangeShapeType="1"/>
            </p:cNvSpPr>
            <p:nvPr/>
          </p:nvSpPr>
          <p:spPr bwMode="auto">
            <a:xfrm>
              <a:off x="3198" y="2024"/>
              <a:ext cx="408" cy="2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-1116013" y="2276475"/>
            <a:ext cx="5543551" cy="1522413"/>
            <a:chOff x="-703" y="1434"/>
            <a:chExt cx="3492" cy="959"/>
          </a:xfrm>
        </p:grpSpPr>
        <p:sp>
          <p:nvSpPr>
            <p:cNvPr id="34830" name="Line 23"/>
            <p:cNvSpPr>
              <a:spLocks noChangeShapeType="1"/>
            </p:cNvSpPr>
            <p:nvPr/>
          </p:nvSpPr>
          <p:spPr bwMode="auto">
            <a:xfrm flipH="1">
              <a:off x="2109" y="1434"/>
              <a:ext cx="680" cy="63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Text Box 24"/>
            <p:cNvSpPr txBox="1">
              <a:spLocks noChangeArrowheads="1"/>
            </p:cNvSpPr>
            <p:nvPr/>
          </p:nvSpPr>
          <p:spPr bwMode="auto">
            <a:xfrm>
              <a:off x="-703" y="2024"/>
              <a:ext cx="2900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3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zh-CN" b="1">
                  <a:ea typeface="SimSun" pitchFamily="2" charset="-122"/>
                </a:rPr>
                <a:t>Superficial lateral femoral v.</a:t>
              </a:r>
            </a:p>
            <a:p>
              <a:endParaRPr lang="en-US" altLang="zh-CN">
                <a:ea typeface="SimSun" pitchFamily="2" charset="-122"/>
              </a:endParaRPr>
            </a:p>
          </p:txBody>
        </p:sp>
      </p:grpSp>
      <p:grpSp>
        <p:nvGrpSpPr>
          <p:cNvPr id="34827" name="Group 5"/>
          <p:cNvGrpSpPr>
            <a:grpSpLocks/>
          </p:cNvGrpSpPr>
          <p:nvPr/>
        </p:nvGrpSpPr>
        <p:grpSpPr bwMode="auto">
          <a:xfrm>
            <a:off x="5148263" y="2636838"/>
            <a:ext cx="3838575" cy="603250"/>
            <a:chOff x="3243" y="1661"/>
            <a:chExt cx="2418" cy="380"/>
          </a:xfrm>
        </p:grpSpPr>
        <p:sp>
          <p:nvSpPr>
            <p:cNvPr id="34828" name="Line 6"/>
            <p:cNvSpPr>
              <a:spLocks noChangeShapeType="1"/>
            </p:cNvSpPr>
            <p:nvPr/>
          </p:nvSpPr>
          <p:spPr bwMode="auto">
            <a:xfrm>
              <a:off x="3243" y="1661"/>
              <a:ext cx="408" cy="2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Text Box 2"/>
            <p:cNvSpPr txBox="1">
              <a:spLocks noChangeArrowheads="1"/>
            </p:cNvSpPr>
            <p:nvPr/>
          </p:nvSpPr>
          <p:spPr bwMode="auto">
            <a:xfrm>
              <a:off x="3593" y="1810"/>
              <a:ext cx="20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SimSun" pitchFamily="2" charset="-122"/>
                </a:rPr>
                <a:t>Superficial medial femoral v.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大隐静脉4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lum bright="-6000" contrast="30000"/>
          </a:blip>
          <a:srcRect b="41402"/>
          <a:stretch>
            <a:fillRect/>
          </a:stretch>
        </p:blipFill>
        <p:spPr>
          <a:xfrm>
            <a:off x="3563938" y="476250"/>
            <a:ext cx="2528887" cy="5761038"/>
          </a:xfr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92725" y="928688"/>
            <a:ext cx="3592513" cy="771525"/>
            <a:chOff x="3334" y="585"/>
            <a:chExt cx="2263" cy="486"/>
          </a:xfrm>
        </p:grpSpPr>
        <p:sp>
          <p:nvSpPr>
            <p:cNvPr id="35867" name="Line 4"/>
            <p:cNvSpPr>
              <a:spLocks noChangeShapeType="1"/>
            </p:cNvSpPr>
            <p:nvPr/>
          </p:nvSpPr>
          <p:spPr bwMode="auto">
            <a:xfrm flipV="1">
              <a:off x="3334" y="735"/>
              <a:ext cx="531" cy="33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Text Box 5"/>
            <p:cNvSpPr txBox="1">
              <a:spLocks noChangeArrowheads="1"/>
            </p:cNvSpPr>
            <p:nvPr/>
          </p:nvSpPr>
          <p:spPr bwMode="auto">
            <a:xfrm>
              <a:off x="3865" y="585"/>
              <a:ext cx="17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SimSun" pitchFamily="2" charset="-122"/>
                </a:rPr>
                <a:t>Superficial epigastric v.</a:t>
              </a:r>
            </a:p>
          </p:txBody>
        </p:sp>
      </p:grp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5867400" y="227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292725" y="2060575"/>
            <a:ext cx="2974975" cy="603250"/>
            <a:chOff x="3334" y="1298"/>
            <a:chExt cx="1874" cy="380"/>
          </a:xfrm>
        </p:grpSpPr>
        <p:sp>
          <p:nvSpPr>
            <p:cNvPr id="35865" name="Line 8"/>
            <p:cNvSpPr>
              <a:spLocks noChangeShapeType="1"/>
            </p:cNvSpPr>
            <p:nvPr/>
          </p:nvSpPr>
          <p:spPr bwMode="auto">
            <a:xfrm>
              <a:off x="3334" y="1298"/>
              <a:ext cx="362" cy="273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Text Box 9"/>
            <p:cNvSpPr txBox="1">
              <a:spLocks noChangeArrowheads="1"/>
            </p:cNvSpPr>
            <p:nvPr/>
          </p:nvSpPr>
          <p:spPr bwMode="auto">
            <a:xfrm>
              <a:off x="3684" y="1447"/>
              <a:ext cx="1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SimSun" pitchFamily="2" charset="-122"/>
                </a:rPr>
                <a:t>External pudendal v.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0825" y="1392238"/>
            <a:ext cx="4333875" cy="387350"/>
            <a:chOff x="158" y="877"/>
            <a:chExt cx="2730" cy="244"/>
          </a:xfrm>
        </p:grpSpPr>
        <p:sp>
          <p:nvSpPr>
            <p:cNvPr id="35863" name="Line 11"/>
            <p:cNvSpPr>
              <a:spLocks noChangeShapeType="1"/>
            </p:cNvSpPr>
            <p:nvPr/>
          </p:nvSpPr>
          <p:spPr bwMode="auto">
            <a:xfrm flipH="1">
              <a:off x="2225" y="877"/>
              <a:ext cx="663" cy="15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Text Box 12"/>
            <p:cNvSpPr txBox="1">
              <a:spLocks noChangeArrowheads="1"/>
            </p:cNvSpPr>
            <p:nvPr/>
          </p:nvSpPr>
          <p:spPr bwMode="auto">
            <a:xfrm>
              <a:off x="158" y="890"/>
              <a:ext cx="20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SimSun" pitchFamily="2" charset="-122"/>
                </a:rPr>
                <a:t>Superficial circumflex iliac v.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50825" y="1916113"/>
            <a:ext cx="3744913" cy="366712"/>
            <a:chOff x="158" y="1207"/>
            <a:chExt cx="2359" cy="231"/>
          </a:xfrm>
        </p:grpSpPr>
        <p:sp>
          <p:nvSpPr>
            <p:cNvPr id="35861" name="Line 14"/>
            <p:cNvSpPr>
              <a:spLocks noChangeShapeType="1"/>
            </p:cNvSpPr>
            <p:nvPr/>
          </p:nvSpPr>
          <p:spPr bwMode="auto">
            <a:xfrm flipH="1">
              <a:off x="2200" y="1207"/>
              <a:ext cx="317" cy="137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Text Box 15"/>
            <p:cNvSpPr txBox="1">
              <a:spLocks noChangeArrowheads="1"/>
            </p:cNvSpPr>
            <p:nvPr/>
          </p:nvSpPr>
          <p:spPr bwMode="auto">
            <a:xfrm>
              <a:off x="158" y="1207"/>
              <a:ext cx="21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ea typeface="SimSun" pitchFamily="2" charset="-122"/>
                </a:rPr>
                <a:t>Lateral cutaneous n. of thigh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79388" y="2349500"/>
            <a:ext cx="4464050" cy="725488"/>
            <a:chOff x="113" y="1480"/>
            <a:chExt cx="2812" cy="457"/>
          </a:xfrm>
        </p:grpSpPr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 flipH="1">
              <a:off x="2245" y="1480"/>
              <a:ext cx="680" cy="333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Text Box 18"/>
            <p:cNvSpPr txBox="1">
              <a:spLocks noChangeArrowheads="1"/>
            </p:cNvSpPr>
            <p:nvPr/>
          </p:nvSpPr>
          <p:spPr bwMode="auto">
            <a:xfrm>
              <a:off x="113" y="1706"/>
              <a:ext cx="2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ea typeface="SimSun" pitchFamily="2" charset="-122"/>
                </a:rPr>
                <a:t>Anterior cutaneous n. of thigh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148263" y="3068638"/>
            <a:ext cx="2881312" cy="582612"/>
            <a:chOff x="3243" y="1933"/>
            <a:chExt cx="1815" cy="367"/>
          </a:xfrm>
        </p:grpSpPr>
        <p:sp>
          <p:nvSpPr>
            <p:cNvPr id="35857" name="Line 20"/>
            <p:cNvSpPr>
              <a:spLocks noChangeShapeType="1"/>
            </p:cNvSpPr>
            <p:nvPr/>
          </p:nvSpPr>
          <p:spPr bwMode="auto">
            <a:xfrm>
              <a:off x="3243" y="1933"/>
              <a:ext cx="408" cy="22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Text Box 21"/>
            <p:cNvSpPr txBox="1">
              <a:spLocks noChangeArrowheads="1"/>
            </p:cNvSpPr>
            <p:nvPr/>
          </p:nvSpPr>
          <p:spPr bwMode="auto">
            <a:xfrm>
              <a:off x="3606" y="2069"/>
              <a:ext cx="1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SimSun" pitchFamily="2" charset="-122"/>
                </a:rPr>
                <a:t>Great saphenous v.</a:t>
              </a:r>
            </a:p>
          </p:txBody>
        </p:sp>
      </p:grpSp>
      <p:sp>
        <p:nvSpPr>
          <p:cNvPr id="35850" name="Text Box 22"/>
          <p:cNvSpPr txBox="1">
            <a:spLocks noChangeArrowheads="1"/>
          </p:cNvSpPr>
          <p:nvPr/>
        </p:nvSpPr>
        <p:spPr bwMode="auto">
          <a:xfrm>
            <a:off x="592138" y="346075"/>
            <a:ext cx="236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tx2"/>
                </a:solidFill>
                <a:ea typeface="SimSun" pitchFamily="2" charset="-122"/>
              </a:rPr>
              <a:t>Dissetion </a:t>
            </a: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95288" y="2689225"/>
            <a:ext cx="4378325" cy="1106488"/>
            <a:chOff x="249" y="1694"/>
            <a:chExt cx="2758" cy="697"/>
          </a:xfrm>
        </p:grpSpPr>
        <p:sp>
          <p:nvSpPr>
            <p:cNvPr id="35855" name="Line 24"/>
            <p:cNvSpPr>
              <a:spLocks noChangeShapeType="1"/>
            </p:cNvSpPr>
            <p:nvPr/>
          </p:nvSpPr>
          <p:spPr bwMode="auto">
            <a:xfrm flipH="1">
              <a:off x="2200" y="1694"/>
              <a:ext cx="807" cy="557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Text Box 25"/>
            <p:cNvSpPr txBox="1">
              <a:spLocks noChangeArrowheads="1"/>
            </p:cNvSpPr>
            <p:nvPr/>
          </p:nvSpPr>
          <p:spPr bwMode="auto">
            <a:xfrm>
              <a:off x="249" y="2160"/>
              <a:ext cx="20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华文行楷"/>
                  <a:cs typeface="华文行楷"/>
                </a:rPr>
                <a:t>Superficial lateral femoral v.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292725" y="2492375"/>
            <a:ext cx="3765550" cy="617538"/>
            <a:chOff x="3334" y="1570"/>
            <a:chExt cx="2372" cy="389"/>
          </a:xfrm>
        </p:grpSpPr>
        <p:sp>
          <p:nvSpPr>
            <p:cNvPr id="35853" name="Line 27"/>
            <p:cNvSpPr>
              <a:spLocks noChangeShapeType="1"/>
            </p:cNvSpPr>
            <p:nvPr/>
          </p:nvSpPr>
          <p:spPr bwMode="auto">
            <a:xfrm>
              <a:off x="3334" y="1570"/>
              <a:ext cx="362" cy="27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Text Box 28"/>
            <p:cNvSpPr txBox="1">
              <a:spLocks noChangeArrowheads="1"/>
            </p:cNvSpPr>
            <p:nvPr/>
          </p:nvSpPr>
          <p:spPr bwMode="auto">
            <a:xfrm>
              <a:off x="3638" y="1728"/>
              <a:ext cx="20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华文行楷"/>
                  <a:cs typeface="华文行楷"/>
                </a:rPr>
                <a:t>Superficial medial femoral v.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marL="800100" indent="-800100" eaLnBrk="1" hangingPunct="1"/>
            <a:r>
              <a:rPr lang="en-US" altLang="zh-CN" sz="3800" b="1" smtClean="0">
                <a:solidFill>
                  <a:srgbClr val="7030A0"/>
                </a:solidFill>
                <a:ea typeface="SimSun" pitchFamily="2" charset="-122"/>
              </a:rPr>
              <a:t>Lymph nodes and vessels of lower limb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4876800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n-US" altLang="zh-CN" sz="2800" b="1" smtClean="0">
                <a:ea typeface="SimSun" pitchFamily="2" charset="-122"/>
              </a:rPr>
              <a:t>Popliteal LN.</a:t>
            </a:r>
          </a:p>
          <a:p>
            <a:pPr marL="495300" indent="-495300" algn="just" eaLnBrk="1" hangingPunct="1"/>
            <a:r>
              <a:rPr lang="en-US" altLang="zh-CN" sz="2200" smtClean="0">
                <a:ea typeface="SimSun" pitchFamily="2" charset="-122"/>
              </a:rPr>
              <a:t>Embedded in the fatty connective tissue of popliteal fossa</a:t>
            </a:r>
          </a:p>
          <a:p>
            <a:pPr marL="495300" indent="-495300" algn="just" eaLnBrk="1" hangingPunct="1"/>
            <a:r>
              <a:rPr lang="en-US" altLang="zh-CN" sz="2200" smtClean="0">
                <a:ea typeface="SimSun" pitchFamily="2" charset="-122"/>
              </a:rPr>
              <a:t> Receive superficial lymphatic vessels from posterolateral part of calf, and from deep lymphatic vessels accompanying anterior and posterior tibial a.</a:t>
            </a:r>
          </a:p>
          <a:p>
            <a:pPr marL="495300" indent="-495300" algn="just" eaLnBrk="1" hangingPunct="1"/>
            <a:r>
              <a:rPr lang="en-US" altLang="zh-CN" sz="2200" smtClean="0">
                <a:ea typeface="SimSun" pitchFamily="2" charset="-122"/>
              </a:rPr>
              <a:t>Efferents pass to the deep inguinal ln.</a:t>
            </a:r>
          </a:p>
        </p:txBody>
      </p:sp>
      <p:pic>
        <p:nvPicPr>
          <p:cNvPr id="36868" name="Picture 9" descr="小腿淋巴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>
          <a:xfrm>
            <a:off x="5929313" y="1371600"/>
            <a:ext cx="1420812" cy="5226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4038600" cy="5867400"/>
          </a:xfrm>
        </p:spPr>
        <p:txBody>
          <a:bodyPr/>
          <a:lstStyle/>
          <a:p>
            <a:pPr marL="763588" lvl="1" indent="-4191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b="1" smtClean="0">
                <a:solidFill>
                  <a:srgbClr val="FF0000"/>
                </a:solidFill>
                <a:ea typeface="SimSun" pitchFamily="2" charset="-122"/>
              </a:rPr>
              <a:t>Superficial inguinal lymph nodes</a:t>
            </a:r>
          </a:p>
          <a:p>
            <a:pPr marL="495300" indent="-495300" algn="just" eaLnBrk="1" hangingPunct="1">
              <a:lnSpc>
                <a:spcPct val="80000"/>
              </a:lnSpc>
            </a:pPr>
            <a:r>
              <a:rPr lang="en-US" altLang="zh-CN" sz="2200" smtClean="0">
                <a:ea typeface="SimSun" pitchFamily="2" charset="-122"/>
              </a:rPr>
              <a:t>Superior group: </a:t>
            </a:r>
          </a:p>
          <a:p>
            <a:pPr marL="763588" lvl="1" indent="-419100" algn="just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Lies just distal to the inguinal ligament</a:t>
            </a:r>
          </a:p>
          <a:p>
            <a:pPr marL="763588" lvl="1" indent="-419100" algn="just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Receive lymph from anterior abdominal wall below umbilicus, gluteal region, perineal region, external genital organs</a:t>
            </a:r>
          </a:p>
          <a:p>
            <a:pPr marL="495300" indent="-495300" algn="just" eaLnBrk="1" hangingPunct="1">
              <a:lnSpc>
                <a:spcPct val="80000"/>
              </a:lnSpc>
            </a:pPr>
            <a:r>
              <a:rPr lang="en-US" altLang="zh-CN" sz="2200" smtClean="0">
                <a:ea typeface="SimSun" pitchFamily="2" charset="-122"/>
              </a:rPr>
              <a:t>Inferior group: </a:t>
            </a:r>
          </a:p>
          <a:p>
            <a:pPr marL="763588" lvl="1" indent="-419100" algn="just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Lies vertical along the terminal great saphenous v.</a:t>
            </a:r>
          </a:p>
          <a:p>
            <a:pPr marL="763588" lvl="1" indent="-419100" algn="just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Receives all superficial lymphatics of lower limb, except for those from the posterolateral part of calf </a:t>
            </a:r>
          </a:p>
          <a:p>
            <a:pPr marL="763588" lvl="1" indent="-419100" algn="just" eaLnBrk="1" hangingPunct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Efferent vessels drain into the deep inguinal ln. or external iliac ln.</a:t>
            </a:r>
          </a:p>
        </p:txBody>
      </p:sp>
      <p:pic>
        <p:nvPicPr>
          <p:cNvPr id="37891" name="Picture 7" descr="腹股沟淋巴结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>
          <a:xfrm>
            <a:off x="4716463" y="1268413"/>
            <a:ext cx="3776662" cy="3833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4038600" cy="5426075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n-US" altLang="zh-CN" sz="2800" b="1" smtClean="0">
                <a:solidFill>
                  <a:srgbClr val="FF0000"/>
                </a:solidFill>
                <a:ea typeface="SimSun" pitchFamily="2" charset="-122"/>
              </a:rPr>
              <a:t>Deep inguinal lymph nodes</a:t>
            </a:r>
          </a:p>
          <a:p>
            <a:pPr marL="495300" indent="-495300" eaLnBrk="1" hangingPunct="1"/>
            <a:r>
              <a:rPr lang="en-US" altLang="zh-CN" sz="2600" smtClean="0">
                <a:ea typeface="SimSun" pitchFamily="2" charset="-122"/>
              </a:rPr>
              <a:t>Lie medial to the femoral v.</a:t>
            </a:r>
          </a:p>
          <a:p>
            <a:pPr marL="495300" indent="-495300" eaLnBrk="1" hangingPunct="1"/>
            <a:r>
              <a:rPr lang="en-US" altLang="zh-CN" sz="2600" smtClean="0">
                <a:ea typeface="SimSun" pitchFamily="2" charset="-122"/>
              </a:rPr>
              <a:t>  Receive deep lymphatics of lower limb, perineal region, and efferent lymphatics from the superficial inguinal ln.</a:t>
            </a:r>
          </a:p>
          <a:p>
            <a:pPr marL="495300" indent="-495300" eaLnBrk="1" hangingPunct="1"/>
            <a:r>
              <a:rPr lang="en-US" altLang="zh-CN" sz="2600" smtClean="0">
                <a:ea typeface="SimSun" pitchFamily="2" charset="-122"/>
              </a:rPr>
              <a:t>Drain into the external iliac ln.</a:t>
            </a:r>
          </a:p>
        </p:txBody>
      </p:sp>
      <p:pic>
        <p:nvPicPr>
          <p:cNvPr id="38915" name="Picture 7" descr="腹股沟淋巴结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4648200" y="990600"/>
            <a:ext cx="4157663" cy="511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</a:rPr>
              <a:t>You must identify following structures</a:t>
            </a:r>
            <a:endParaRPr lang="zh-CN" altLang="en-US" sz="3200" b="1" smtClean="0">
              <a:solidFill>
                <a:srgbClr val="FF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5627688" cy="5005387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7030A0"/>
                </a:solidFill>
                <a:ea typeface="SimSun" pitchFamily="2" charset="-122"/>
              </a:rPr>
              <a:t>Anterior and Medial Region of Thigh</a:t>
            </a:r>
          </a:p>
          <a:p>
            <a:pPr>
              <a:lnSpc>
                <a:spcPct val="120000"/>
              </a:lnSpc>
            </a:pPr>
            <a:r>
              <a:rPr lang="en-US" altLang="zh-CN" sz="1700" b="1" smtClean="0">
                <a:ea typeface="SimSun" pitchFamily="2" charset="-122"/>
              </a:rPr>
              <a:t>Muscles</a:t>
            </a:r>
            <a:endParaRPr lang="en-US" altLang="zh-CN" sz="1600" smtClean="0">
              <a:ea typeface="SimSun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sz="1400" smtClean="0">
                <a:ea typeface="SimSun" pitchFamily="2" charset="-122"/>
              </a:rPr>
              <a:t>Psoas Iliacus</a:t>
            </a:r>
          </a:p>
          <a:p>
            <a:pPr lvl="1">
              <a:lnSpc>
                <a:spcPct val="120000"/>
              </a:lnSpc>
            </a:pPr>
            <a:r>
              <a:rPr lang="en-US" altLang="zh-CN" sz="1400" smtClean="0">
                <a:ea typeface="SimSun" pitchFamily="2" charset="-122"/>
              </a:rPr>
              <a:t>Sartorius</a:t>
            </a:r>
          </a:p>
          <a:p>
            <a:pPr lvl="1">
              <a:lnSpc>
                <a:spcPct val="120000"/>
              </a:lnSpc>
            </a:pPr>
            <a:r>
              <a:rPr lang="en-US" altLang="zh-CN" sz="1400" smtClean="0">
                <a:ea typeface="SimSun" pitchFamily="2" charset="-122"/>
              </a:rPr>
              <a:t>Quadriceps femoris</a:t>
            </a:r>
          </a:p>
          <a:p>
            <a:pPr lvl="1">
              <a:lnSpc>
                <a:spcPct val="120000"/>
              </a:lnSpc>
            </a:pPr>
            <a:r>
              <a:rPr lang="en-US" altLang="zh-CN" sz="1400" smtClean="0">
                <a:ea typeface="SimSun" pitchFamily="2" charset="-122"/>
              </a:rPr>
              <a:t>Rectus femoris</a:t>
            </a:r>
          </a:p>
          <a:p>
            <a:pPr lvl="1">
              <a:lnSpc>
                <a:spcPct val="120000"/>
              </a:lnSpc>
            </a:pPr>
            <a:r>
              <a:rPr lang="en-US" altLang="zh-CN" sz="1400" smtClean="0">
                <a:ea typeface="SimSun" pitchFamily="2" charset="-122"/>
              </a:rPr>
              <a:t>Vastus medialis</a:t>
            </a:r>
          </a:p>
          <a:p>
            <a:pPr lvl="1">
              <a:lnSpc>
                <a:spcPct val="120000"/>
              </a:lnSpc>
            </a:pPr>
            <a:r>
              <a:rPr lang="en-US" altLang="zh-CN" sz="1400" smtClean="0">
                <a:ea typeface="SimSun" pitchFamily="2" charset="-122"/>
              </a:rPr>
              <a:t>Vastus lateralis</a:t>
            </a:r>
          </a:p>
          <a:p>
            <a:pPr lvl="1">
              <a:lnSpc>
                <a:spcPct val="120000"/>
              </a:lnSpc>
            </a:pPr>
            <a:r>
              <a:rPr lang="en-US" altLang="zh-CN" sz="1400" smtClean="0">
                <a:ea typeface="SimSun" pitchFamily="2" charset="-122"/>
              </a:rPr>
              <a:t>Vastus intermedius</a:t>
            </a:r>
          </a:p>
          <a:p>
            <a:pPr lvl="1">
              <a:lnSpc>
                <a:spcPct val="120000"/>
              </a:lnSpc>
            </a:pPr>
            <a:r>
              <a:rPr lang="en-US" altLang="zh-CN" sz="1400" smtClean="0">
                <a:ea typeface="SimSun" pitchFamily="2" charset="-122"/>
              </a:rPr>
              <a:t>Patellar ligament</a:t>
            </a:r>
          </a:p>
          <a:p>
            <a:pPr lvl="1">
              <a:lnSpc>
                <a:spcPct val="120000"/>
              </a:lnSpc>
            </a:pPr>
            <a:r>
              <a:rPr lang="en-US" altLang="zh-CN" sz="1400" smtClean="0">
                <a:ea typeface="SimSun" pitchFamily="2" charset="-122"/>
              </a:rPr>
              <a:t>Pectineus </a:t>
            </a:r>
          </a:p>
          <a:p>
            <a:pPr lvl="1">
              <a:lnSpc>
                <a:spcPct val="120000"/>
              </a:lnSpc>
            </a:pPr>
            <a:r>
              <a:rPr lang="en-US" altLang="zh-CN" sz="1400" smtClean="0">
                <a:ea typeface="SimSun" pitchFamily="2" charset="-122"/>
              </a:rPr>
              <a:t>Adductor longus</a:t>
            </a:r>
          </a:p>
          <a:p>
            <a:pPr lvl="1">
              <a:lnSpc>
                <a:spcPct val="120000"/>
              </a:lnSpc>
            </a:pPr>
            <a:r>
              <a:rPr lang="en-US" altLang="zh-CN" sz="1400" smtClean="0">
                <a:ea typeface="SimSun" pitchFamily="2" charset="-122"/>
              </a:rPr>
              <a:t>Adductor brevis,</a:t>
            </a:r>
          </a:p>
          <a:p>
            <a:pPr lvl="1">
              <a:lnSpc>
                <a:spcPct val="120000"/>
              </a:lnSpc>
            </a:pPr>
            <a:r>
              <a:rPr lang="en-US" altLang="zh-CN" sz="1400" smtClean="0">
                <a:ea typeface="SimSun" pitchFamily="2" charset="-122"/>
              </a:rPr>
              <a:t>Adductor  magnus </a:t>
            </a:r>
          </a:p>
          <a:p>
            <a:pPr lvl="1">
              <a:lnSpc>
                <a:spcPct val="120000"/>
              </a:lnSpc>
            </a:pPr>
            <a:r>
              <a:rPr lang="en-US" altLang="zh-CN" sz="1400" smtClean="0">
                <a:ea typeface="SimSun" pitchFamily="2" charset="-122"/>
              </a:rPr>
              <a:t>Gracilis</a:t>
            </a:r>
          </a:p>
          <a:p>
            <a:pPr lvl="1">
              <a:lnSpc>
                <a:spcPct val="120000"/>
              </a:lnSpc>
            </a:pPr>
            <a:endParaRPr lang="en-US" altLang="zh-CN" sz="1400" smtClean="0">
              <a:ea typeface="SimSun" pitchFamily="2" charset="-122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1700" b="1" smtClean="0">
                <a:ea typeface="SimSun" pitchFamily="2" charset="-122"/>
              </a:rPr>
              <a:t>Vessels</a:t>
            </a:r>
          </a:p>
          <a:p>
            <a:pPr lvl="1">
              <a:lnSpc>
                <a:spcPct val="120000"/>
              </a:lnSpc>
            </a:pPr>
            <a:r>
              <a:rPr lang="en-US" altLang="zh-CN" sz="1500" smtClean="0">
                <a:ea typeface="SimSun" pitchFamily="2" charset="-122"/>
              </a:rPr>
              <a:t>Great saphenous v.</a:t>
            </a:r>
          </a:p>
          <a:p>
            <a:pPr lvl="1">
              <a:lnSpc>
                <a:spcPct val="120000"/>
              </a:lnSpc>
            </a:pPr>
            <a:r>
              <a:rPr lang="en-US" altLang="zh-CN" sz="1500" smtClean="0">
                <a:ea typeface="SimSun" pitchFamily="2" charset="-122"/>
              </a:rPr>
              <a:t>Femoral a.</a:t>
            </a:r>
          </a:p>
          <a:p>
            <a:pPr lvl="1">
              <a:lnSpc>
                <a:spcPct val="120000"/>
              </a:lnSpc>
            </a:pPr>
            <a:r>
              <a:rPr lang="en-US" altLang="zh-CN" sz="1500" smtClean="0">
                <a:ea typeface="SimSun" pitchFamily="2" charset="-122"/>
              </a:rPr>
              <a:t>Deep femoral a. </a:t>
            </a:r>
          </a:p>
          <a:p>
            <a:pPr>
              <a:lnSpc>
                <a:spcPct val="120000"/>
              </a:lnSpc>
            </a:pPr>
            <a:r>
              <a:rPr lang="en-US" altLang="zh-CN" sz="1700" b="1" smtClean="0">
                <a:ea typeface="SimSun" pitchFamily="2" charset="-122"/>
              </a:rPr>
              <a:t>Nerves</a:t>
            </a:r>
          </a:p>
          <a:p>
            <a:pPr lvl="1">
              <a:lnSpc>
                <a:spcPct val="120000"/>
              </a:lnSpc>
            </a:pPr>
            <a:r>
              <a:rPr lang="en-US" altLang="zh-CN" sz="1500" smtClean="0">
                <a:ea typeface="SimSun" pitchFamily="2" charset="-122"/>
              </a:rPr>
              <a:t>femoral n.</a:t>
            </a:r>
          </a:p>
          <a:p>
            <a:pPr lvl="1">
              <a:lnSpc>
                <a:spcPct val="120000"/>
              </a:lnSpc>
            </a:pPr>
            <a:r>
              <a:rPr lang="en-US" altLang="zh-CN" sz="1500" smtClean="0">
                <a:ea typeface="SimSun" pitchFamily="2" charset="-122"/>
              </a:rPr>
              <a:t>Saphenous n.</a:t>
            </a:r>
          </a:p>
          <a:p>
            <a:pPr lvl="1">
              <a:lnSpc>
                <a:spcPct val="120000"/>
              </a:lnSpc>
            </a:pPr>
            <a:r>
              <a:rPr lang="en-US" altLang="zh-CN" sz="1500" smtClean="0">
                <a:ea typeface="SimSun" pitchFamily="2" charset="-122"/>
              </a:rPr>
              <a:t>Obturator n.</a:t>
            </a:r>
          </a:p>
          <a:p>
            <a:pPr>
              <a:lnSpc>
                <a:spcPct val="80000"/>
              </a:lnSpc>
            </a:pPr>
            <a:endParaRPr lang="en-US" altLang="zh-CN" sz="17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</a:rPr>
              <a:t>You must identify following structures</a:t>
            </a:r>
            <a:endParaRPr lang="zh-CN" altLang="en-US" sz="3200" b="1" smtClean="0">
              <a:solidFill>
                <a:srgbClr val="FF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800" b="1" smtClean="0">
                <a:solidFill>
                  <a:srgbClr val="7030A0"/>
                </a:solidFill>
                <a:ea typeface="SimSun" pitchFamily="2" charset="-122"/>
              </a:rPr>
              <a:t>Anterolateral crural region and dorsum of the foot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altLang="zh-CN" sz="2800" smtClean="0">
              <a:solidFill>
                <a:srgbClr val="7030A0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000" b="1" smtClean="0">
                <a:ea typeface="SimSun" pitchFamily="2" charset="-122"/>
              </a:rPr>
              <a:t>Muscles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Tibialis anterior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Extensor hallucis longus 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Extensor digitorum longus 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Peroneus longus 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Peroneus brevis </a:t>
            </a:r>
          </a:p>
          <a:p>
            <a:pPr>
              <a:lnSpc>
                <a:spcPct val="80000"/>
              </a:lnSpc>
            </a:pPr>
            <a:r>
              <a:rPr lang="en-US" altLang="zh-CN" sz="2000" b="1" smtClean="0">
                <a:ea typeface="SimSun" pitchFamily="2" charset="-122"/>
              </a:rPr>
              <a:t>Vessels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Great saphenous v. 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Anterior tibial a. 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Dorsalis pedis</a:t>
            </a:r>
            <a:r>
              <a:rPr lang="en-US" altLang="zh-CN" sz="2000" b="1" smtClean="0">
                <a:ea typeface="SimSun" pitchFamily="2" charset="-122"/>
              </a:rPr>
              <a:t> </a:t>
            </a:r>
            <a:r>
              <a:rPr lang="en-US" altLang="zh-CN" sz="2000" smtClean="0">
                <a:ea typeface="SimSun" pitchFamily="2" charset="-122"/>
              </a:rPr>
              <a:t>a.</a:t>
            </a:r>
          </a:p>
          <a:p>
            <a:pPr>
              <a:lnSpc>
                <a:spcPct val="80000"/>
              </a:lnSpc>
            </a:pPr>
            <a:r>
              <a:rPr lang="en-US" altLang="zh-CN" sz="2000" b="1" smtClean="0">
                <a:ea typeface="SimSun" pitchFamily="2" charset="-122"/>
              </a:rPr>
              <a:t>Nerves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Common peroneal n.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Deep peroneal n.</a:t>
            </a:r>
          </a:p>
          <a:p>
            <a:pPr lvl="1">
              <a:lnSpc>
                <a:spcPct val="80000"/>
              </a:lnSpc>
            </a:pPr>
            <a:r>
              <a:rPr lang="en-US" altLang="zh-CN" sz="2000" smtClean="0">
                <a:ea typeface="SimSun" pitchFamily="2" charset="-122"/>
              </a:rPr>
              <a:t>Superficial peroneal n.</a:t>
            </a:r>
          </a:p>
          <a:p>
            <a:pPr>
              <a:lnSpc>
                <a:spcPct val="80000"/>
              </a:lnSpc>
            </a:pPr>
            <a:endParaRPr lang="en-US" altLang="zh-CN" sz="20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9144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Surface Anatomy: Posterior Leg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143000"/>
            <a:ext cx="4572000" cy="5715000"/>
          </a:xfrm>
        </p:spPr>
        <p:txBody>
          <a:bodyPr/>
          <a:lstStyle/>
          <a:p>
            <a:pPr eaLnBrk="1" hangingPunct="1"/>
            <a:r>
              <a:rPr lang="en-US" sz="2800" smtClean="0"/>
              <a:t>Popliteal fossa</a:t>
            </a:r>
          </a:p>
          <a:p>
            <a:pPr lvl="1" eaLnBrk="1" hangingPunct="1"/>
            <a:r>
              <a:rPr lang="en-US" sz="2400" smtClean="0"/>
              <a:t>Diamond-shape fossa behind knee</a:t>
            </a:r>
          </a:p>
          <a:p>
            <a:pPr lvl="1" eaLnBrk="1" hangingPunct="1"/>
            <a:r>
              <a:rPr lang="en-US" sz="2400" smtClean="0"/>
              <a:t>Boundaries</a:t>
            </a:r>
          </a:p>
          <a:p>
            <a:pPr lvl="2" eaLnBrk="1" hangingPunct="1"/>
            <a:r>
              <a:rPr lang="en-US" sz="2000" smtClean="0"/>
              <a:t>Biceps femoris (sup-lat)</a:t>
            </a:r>
          </a:p>
          <a:p>
            <a:pPr lvl="2" eaLnBrk="1" hangingPunct="1"/>
            <a:r>
              <a:rPr lang="en-US" sz="2000" smtClean="0"/>
              <a:t>Semitendinosis + semimembranosis (sup-med)</a:t>
            </a:r>
          </a:p>
          <a:p>
            <a:pPr lvl="2" eaLnBrk="1" hangingPunct="1"/>
            <a:r>
              <a:rPr lang="en-US" sz="2000" smtClean="0"/>
              <a:t>Gastrocnemius heads (inf)</a:t>
            </a:r>
          </a:p>
          <a:p>
            <a:pPr lvl="1" eaLnBrk="1" hangingPunct="1"/>
            <a:r>
              <a:rPr lang="en-US" sz="2400" smtClean="0"/>
              <a:t>Contents</a:t>
            </a:r>
          </a:p>
          <a:p>
            <a:pPr lvl="2" eaLnBrk="1" hangingPunct="1"/>
            <a:r>
              <a:rPr lang="en-US" sz="2000" smtClean="0"/>
              <a:t>Popliteal a + v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800" smtClean="0"/>
              <a:t>Calcaneal (Achilles) tendon</a:t>
            </a:r>
          </a:p>
        </p:txBody>
      </p:sp>
      <p:pic>
        <p:nvPicPr>
          <p:cNvPr id="5124" name="Picture 6" descr="Popliteal fossa-surface anatomy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19200"/>
            <a:ext cx="4024313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For Students……..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r>
              <a:rPr lang="en-US" sz="2800" smtClean="0"/>
              <a:t>Don’t take the university exam lightly.</a:t>
            </a:r>
          </a:p>
          <a:p>
            <a:r>
              <a:rPr lang="en-US" sz="2800" smtClean="0"/>
              <a:t>Study hard ,daily, in a routine and all subjects daily.</a:t>
            </a:r>
          </a:p>
          <a:p>
            <a:r>
              <a:rPr lang="en-US" sz="2800" smtClean="0"/>
              <a:t>Don’t break continuity.</a:t>
            </a:r>
          </a:p>
          <a:p>
            <a:r>
              <a:rPr lang="en-US" sz="2800" smtClean="0"/>
              <a:t>Focus on ur future.</a:t>
            </a:r>
          </a:p>
          <a:p>
            <a:r>
              <a:rPr lang="en-US" sz="2800" smtClean="0"/>
              <a:t>Careful about ur health, diet and sleep.</a:t>
            </a:r>
          </a:p>
          <a:p>
            <a:r>
              <a:rPr lang="en-US" sz="2800" smtClean="0"/>
              <a:t>I hope all u will get grand success….</a:t>
            </a:r>
          </a:p>
          <a:p>
            <a:endParaRPr lang="en-US" sz="2800" smtClean="0"/>
          </a:p>
          <a:p>
            <a:r>
              <a:rPr lang="en-US" sz="2800" smtClean="0"/>
              <a:t>Hoping best for ur future……………</a:t>
            </a:r>
          </a:p>
          <a:p>
            <a:pPr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                                         </a:t>
            </a:r>
          </a:p>
          <a:p>
            <a:pPr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                                            </a:t>
            </a:r>
            <a:r>
              <a:rPr lang="en-US" sz="2800" b="1" smtClean="0">
                <a:solidFill>
                  <a:srgbClr val="0070C0"/>
                </a:solidFill>
              </a:rPr>
              <a:t>Dr. Praveen Kurrey (M.S.)</a:t>
            </a:r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2800" b="1" smtClean="0">
                <a:solidFill>
                  <a:srgbClr val="7030A0"/>
                </a:solidFill>
              </a:rPr>
              <a:t>Painting by- Paul Cezane (CARD PLAYERS,1894)</a:t>
            </a:r>
            <a:br>
              <a:rPr lang="en-US" sz="2800" b="1" smtClean="0">
                <a:solidFill>
                  <a:srgbClr val="7030A0"/>
                </a:solidFill>
              </a:rPr>
            </a:br>
            <a:r>
              <a:rPr lang="en-US" sz="2800" b="1" smtClean="0">
                <a:solidFill>
                  <a:srgbClr val="FF0000"/>
                </a:solidFill>
              </a:rPr>
              <a:t>Rs. 1,15,00,00,000  - SOLD</a:t>
            </a:r>
            <a:endParaRPr lang="en-IN" sz="2800" b="1" smtClean="0">
              <a:solidFill>
                <a:srgbClr val="FF0000"/>
              </a:solidFill>
            </a:endParaRPr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143000"/>
            <a:ext cx="85344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DELL\Desktop\Anatomy PPT classes\Motivational-Thoughts-Inspirational-Thoughts-Best-Thoughts-In-Hindi-Hindi-Thoughts-English-Thoughts-Beautiful-Thoughts-Thoughts-On-Life-Thoughts-On-Girls-Thouhts-Images-Thoughts-On-Sisters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958138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rial Rounded MT Bold" pitchFamily="34" charset="0"/>
              </a:rPr>
              <a:t>THANK 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Surface Anatomy: Anterior Leg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Tibia</a:t>
            </a:r>
          </a:p>
          <a:p>
            <a:pPr lvl="1" eaLnBrk="1" hangingPunct="1"/>
            <a:r>
              <a:rPr lang="en-US" sz="2400" smtClean="0"/>
              <a:t>Tibial tuberosity</a:t>
            </a:r>
          </a:p>
          <a:p>
            <a:pPr lvl="1" eaLnBrk="1" hangingPunct="1"/>
            <a:r>
              <a:rPr lang="en-US" sz="2400" smtClean="0"/>
              <a:t>Anterior crest</a:t>
            </a:r>
          </a:p>
          <a:p>
            <a:pPr lvl="1" eaLnBrk="1" hangingPunct="1"/>
            <a:r>
              <a:rPr lang="en-US" sz="2400" smtClean="0"/>
              <a:t>Medial surface</a:t>
            </a:r>
          </a:p>
          <a:p>
            <a:pPr lvl="1" eaLnBrk="1" hangingPunct="1"/>
            <a:r>
              <a:rPr lang="en-US" sz="2400" smtClean="0"/>
              <a:t>Medial malleolus</a:t>
            </a:r>
          </a:p>
          <a:p>
            <a:pPr eaLnBrk="1" hangingPunct="1"/>
            <a:r>
              <a:rPr lang="en-US" sz="2800" smtClean="0"/>
              <a:t>Fibula</a:t>
            </a:r>
          </a:p>
          <a:p>
            <a:pPr lvl="1" eaLnBrk="1" hangingPunct="1"/>
            <a:r>
              <a:rPr lang="en-US" sz="2400" smtClean="0"/>
              <a:t>Lateral malleolus</a:t>
            </a:r>
          </a:p>
        </p:txBody>
      </p:sp>
      <p:pic>
        <p:nvPicPr>
          <p:cNvPr id="6148" name="Picture 6" descr="Tibia-Anterior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28800"/>
            <a:ext cx="2620963" cy="4724400"/>
          </a:xfrm>
          <a:noFill/>
          <a:ln>
            <a:solidFill>
              <a:schemeClr val="accent2"/>
            </a:solidFill>
          </a:ln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192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3581400" cy="11430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B0F0"/>
                </a:solidFill>
              </a:rPr>
              <a:t>Bones of Lower Limb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0"/>
            <a:ext cx="37338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Weight 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Support &amp; locomotion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Muscle attachment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Femur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Knee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Patella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Leg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Tibia (medial)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Fibula (lateral)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Foot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Tarsals (7)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Metatarsals  (5)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Phalanges (14)</a:t>
            </a:r>
          </a:p>
        </p:txBody>
      </p:sp>
      <p:pic>
        <p:nvPicPr>
          <p:cNvPr id="7172" name="Picture 10" descr="Lower Limb bone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95400"/>
            <a:ext cx="2817813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B050"/>
                </a:solidFill>
              </a:rPr>
              <a:t>Lower Limb Bones 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685800"/>
            <a:ext cx="58674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Femur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Articulates w/acetabulum (prox)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Articulates w/Tibia &amp; patella (distally)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Tibia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Articulates with fibula proximally + distally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Receives weight from femur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Muscle attachment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Fibula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Receives no 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Muscle attachment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 part of knee joint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Stabilizes ankle joint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Interosseous membrane</a:t>
            </a:r>
          </a:p>
        </p:txBody>
      </p:sp>
      <p:pic>
        <p:nvPicPr>
          <p:cNvPr id="8196" name="Picture 9" descr="Lower Limb bone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33400"/>
            <a:ext cx="3087688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2057400" cy="11430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B050"/>
                </a:solidFill>
              </a:rPr>
              <a:t>Foot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381000"/>
            <a:ext cx="49530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Function: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Support 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Act as lever when walking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Tarsals (posterior ½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Talus = ankle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Between tibia + fibula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Articulates w/both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Calcaneus = heel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Attachment for Calcaneal tendon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Carries talus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Metatarsals (anterior ½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Homologous to metacarpals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Phalanges (anterior ½)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Smaller, less nimble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3 Arches </a:t>
            </a:r>
          </a:p>
        </p:txBody>
      </p:sp>
      <p:pic>
        <p:nvPicPr>
          <p:cNvPr id="9220" name="Picture 6" descr="Foot bone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913" y="1524000"/>
            <a:ext cx="3486150" cy="4953000"/>
          </a:xfrm>
          <a:noFill/>
          <a:ln>
            <a:solidFill>
              <a:schemeClr val="accent2"/>
            </a:solidFill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0" y="6400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193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867400" cy="762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Joints of Lower Limb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838200"/>
            <a:ext cx="42672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Hip (femur + acetabulum)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Ball + socket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Multiaxial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Synovial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Knee (femur + patella)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Plane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Gliding of patella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Synovial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Knee (femur + tibia)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Hinge (modified)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Biaxial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Synovial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Contains menisci, bursa, many ligaments</a:t>
            </a:r>
          </a:p>
        </p:txBody>
      </p:sp>
      <p:pic>
        <p:nvPicPr>
          <p:cNvPr id="10244" name="Picture 6" descr="Joint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1638" y="1066800"/>
            <a:ext cx="33274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2081</Words>
  <Application>Microsoft Office PowerPoint</Application>
  <PresentationFormat>On-screen Show (4:3)</PresentationFormat>
  <Paragraphs>460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Times New Roman</vt:lpstr>
      <vt:lpstr>Arial</vt:lpstr>
      <vt:lpstr>Calibri</vt:lpstr>
      <vt:lpstr>Algerian</vt:lpstr>
      <vt:lpstr>Monotype Sorts</vt:lpstr>
      <vt:lpstr>SimSun</vt:lpstr>
      <vt:lpstr>Wingdings</vt:lpstr>
      <vt:lpstr>黑体</vt:lpstr>
      <vt:lpstr>华文行楷</vt:lpstr>
      <vt:lpstr>Arial Rounded MT Bold</vt:lpstr>
      <vt:lpstr>Default Design</vt:lpstr>
      <vt:lpstr>THE  LOWER  LIMB (INTRODUCTION)</vt:lpstr>
      <vt:lpstr>Surface Anatomy: Posterior Pelvis</vt:lpstr>
      <vt:lpstr>Surface Anatomy: Anterior Thigh + Leg</vt:lpstr>
      <vt:lpstr>Surface Anatomy: Posterior Leg</vt:lpstr>
      <vt:lpstr>Surface Anatomy: Anterior Leg</vt:lpstr>
      <vt:lpstr>Bones of Lower Limb</vt:lpstr>
      <vt:lpstr>Lower Limb Bones </vt:lpstr>
      <vt:lpstr>Foot</vt:lpstr>
      <vt:lpstr>Joints of Lower Limb</vt:lpstr>
      <vt:lpstr>Joints of Lower Limb</vt:lpstr>
      <vt:lpstr>Muscles of Hip and Thigh</vt:lpstr>
      <vt:lpstr>Anterior Compartment Thigh</vt:lpstr>
      <vt:lpstr>Contents of the anterior fascial compartments of the thigh</vt:lpstr>
      <vt:lpstr>Anterior Compartment Thigh </vt:lpstr>
      <vt:lpstr>     Femoral triangle</vt:lpstr>
      <vt:lpstr>Adductor canal</vt:lpstr>
      <vt:lpstr>AdductorsMedial Compartment</vt:lpstr>
      <vt:lpstr>Posterior Compartment: Gluteals</vt:lpstr>
      <vt:lpstr>Slide 19</vt:lpstr>
      <vt:lpstr>Posterior Compartment: Hamstring</vt:lpstr>
      <vt:lpstr>Popliteal fossa </vt:lpstr>
      <vt:lpstr>Contents of the popliteal fossa </vt:lpstr>
      <vt:lpstr>Muscles of Leg</vt:lpstr>
      <vt:lpstr>Anterior Compartment</vt:lpstr>
      <vt:lpstr>Lateral Compartment</vt:lpstr>
      <vt:lpstr>Posterior Compartment: Superficial</vt:lpstr>
      <vt:lpstr>Posterior Compartment: Deep </vt:lpstr>
      <vt:lpstr>Slide 28</vt:lpstr>
      <vt:lpstr>Lumbar Plexus (L1-L4)</vt:lpstr>
      <vt:lpstr>Sacral Plexus (L4-S4)</vt:lpstr>
      <vt:lpstr>Arteries of Lower Limb</vt:lpstr>
      <vt:lpstr>Veins of Lower Limb</vt:lpstr>
      <vt:lpstr>Slide 33</vt:lpstr>
      <vt:lpstr>Slide 34</vt:lpstr>
      <vt:lpstr>Lymph nodes and vessels of lower limb</vt:lpstr>
      <vt:lpstr>Slide 36</vt:lpstr>
      <vt:lpstr>Slide 37</vt:lpstr>
      <vt:lpstr>You must identify following structures</vt:lpstr>
      <vt:lpstr>You must identify following structures</vt:lpstr>
      <vt:lpstr>For Students……..</vt:lpstr>
      <vt:lpstr>Painting by- Paul Cezane (CARD PLAYERS,1894) Rs. 1,15,00,00,000  - SOLD</vt:lpstr>
      <vt:lpstr>THANK  YOU</vt:lpstr>
    </vt:vector>
  </TitlesOfParts>
  <Company>some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Lower Limb</dc:title>
  <dc:creator>Eylana Goff</dc:creator>
  <cp:lastModifiedBy>DELL</cp:lastModifiedBy>
  <cp:revision>62</cp:revision>
  <dcterms:created xsi:type="dcterms:W3CDTF">2002-04-29T12:02:18Z</dcterms:created>
  <dcterms:modified xsi:type="dcterms:W3CDTF">2025-08-25T08:03:34Z</dcterms:modified>
</cp:coreProperties>
</file>