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Layouts/slideLayout13.xml" ContentType="application/vnd.openxmlformats-officedocument.presentationml.slideLayout+xml"/>
  <Override PartName="/ppt/theme/themeOverride1.xml" ContentType="application/vnd.openxmlformats-officedocument.themeOverr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theme/themeOverride2.xml" ContentType="application/vnd.openxmlformats-officedocument.themeOverride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705" r:id="rId1"/>
  </p:sldMasterIdLst>
  <p:handoutMasterIdLst>
    <p:handoutMasterId r:id="rId40"/>
  </p:handoutMasterIdLst>
  <p:sldIdLst>
    <p:sldId id="256" r:id="rId2"/>
    <p:sldId id="257" r:id="rId3"/>
    <p:sldId id="292" r:id="rId4"/>
    <p:sldId id="293" r:id="rId5"/>
    <p:sldId id="291" r:id="rId6"/>
    <p:sldId id="294" r:id="rId7"/>
    <p:sldId id="262" r:id="rId8"/>
    <p:sldId id="258" r:id="rId9"/>
    <p:sldId id="259" r:id="rId10"/>
    <p:sldId id="260" r:id="rId11"/>
    <p:sldId id="261" r:id="rId12"/>
    <p:sldId id="263" r:id="rId13"/>
    <p:sldId id="268" r:id="rId14"/>
    <p:sldId id="264" r:id="rId15"/>
    <p:sldId id="287" r:id="rId16"/>
    <p:sldId id="265" r:id="rId17"/>
    <p:sldId id="266" r:id="rId18"/>
    <p:sldId id="269" r:id="rId19"/>
    <p:sldId id="28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90" r:id="rId37"/>
    <p:sldId id="286" r:id="rId38"/>
    <p:sldId id="295" r:id="rId39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99"/>
    <a:srgbClr val="0000FF"/>
    <a:srgbClr val="00FF99"/>
    <a:srgbClr val="FF9900"/>
    <a:srgbClr val="990099"/>
    <a:srgbClr val="F8F8F8"/>
    <a:srgbClr val="FF0066"/>
    <a:srgbClr val="008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40" autoAdjust="0"/>
    <p:restoredTop sz="94711" autoAdjust="0"/>
  </p:normalViewPr>
  <p:slideViewPr>
    <p:cSldViewPr>
      <p:cViewPr varScale="1">
        <p:scale>
          <a:sx n="67" d="100"/>
          <a:sy n="67" d="100"/>
        </p:scale>
        <p:origin x="-1434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4818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915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915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0D5E7341-D743-487A-A4DC-D4EC0301A2C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9CD8FE-C5E4-468B-B8E4-6C8838D642E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365875-D8CF-42C4-9130-77988CC224F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3B4AD5-B05A-4822-9D95-B30806B9A5D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572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685800" y="1981200"/>
            <a:ext cx="3810000" cy="4114800"/>
          </a:xfrm>
        </p:spPr>
        <p:txBody>
          <a:bodyPr>
            <a:normAutofit/>
          </a:bodyPr>
          <a:lstStyle/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833654-5387-4D9C-975B-7A66C6C4B4B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Tx">
  <p:cSld name="Title, 2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572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85800" y="1981200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85800" y="4114800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3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EB092D-ED12-409C-B8DE-E5B027D644D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E933AA-916B-4351-AF3D-1F9A5C48D3F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2A559B-93A5-4133-85D6-0F202376602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A476F9-779D-43D4-9CC1-337FCB36A72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4B2D93-56AE-4759-B782-CD115C99C3C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E3695E-191E-4A7F-BC71-06F39BBFD82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151F05-0103-4F12-B798-36C2025A8D7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9E99A6-7117-4FF9-A762-EC823706C25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nip and Round Single Corner Rectangle 4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6" name="Right Triangle 5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7" name="Freeform 6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en-US">
              <a:latin typeface="+mn-lt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en-US"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AFE8F1-910B-4630-A79C-5CEC889C358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5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en-US">
              <a:latin typeface="+mn-lt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en-US">
              <a:latin typeface="+mn-lt"/>
            </a:endParaRPr>
          </a:p>
        </p:txBody>
      </p:sp>
      <p:sp>
        <p:nvSpPr>
          <p:cNvPr id="3076" name="Title Placeholder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3077" name="Text Placeholder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 smtClean="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fld id="{600028A0-27A4-4E84-BF13-358CDB34D00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grpSp>
        <p:nvGrpSpPr>
          <p:cNvPr id="3081" name="Group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24" r:id="rId2"/>
    <p:sldLayoutId id="2147483733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4" r:id="rId9"/>
    <p:sldLayoutId id="2147483730" r:id="rId10"/>
    <p:sldLayoutId id="2147483731" r:id="rId11"/>
    <p:sldLayoutId id="2147483735" r:id="rId12"/>
    <p:sldLayoutId id="2147483736" r:id="rId13"/>
  </p:sldLayoutIdLst>
  <p:txStyles>
    <p:titleStyle>
      <a:lvl1pPr algn="l" rtl="0" fontAlgn="base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fontAlgn="base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fontAlgn="base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fontAlgn="base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fontAlgn="base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18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295400"/>
          </a:xfrm>
        </p:spPr>
        <p:txBody>
          <a:bodyPr/>
          <a:lstStyle/>
          <a:p>
            <a:pPr algn="ctr"/>
            <a:r>
              <a:rPr lang="en-US" b="1" smtClean="0">
                <a:solidFill>
                  <a:srgbClr val="FF0000"/>
                </a:solidFill>
                <a:latin typeface="Algerian" pitchFamily="82" charset="0"/>
              </a:rPr>
              <a:t>THE  UPPER  LIMB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457200" y="1920875"/>
            <a:ext cx="4038600" cy="4433888"/>
          </a:xfrm>
        </p:spPr>
        <p:txBody>
          <a:bodyPr/>
          <a:lstStyle/>
          <a:p>
            <a:r>
              <a:rPr lang="en-US" smtClean="0"/>
              <a:t> Joints</a:t>
            </a:r>
          </a:p>
          <a:p>
            <a:r>
              <a:rPr lang="en-US" smtClean="0"/>
              <a:t>Arm Muscles, </a:t>
            </a:r>
          </a:p>
          <a:p>
            <a:r>
              <a:rPr lang="en-US" smtClean="0"/>
              <a:t>Axilla</a:t>
            </a:r>
          </a:p>
          <a:p>
            <a:r>
              <a:rPr lang="en-US" smtClean="0"/>
              <a:t>Brachial Plexus</a:t>
            </a:r>
          </a:p>
          <a:p>
            <a:r>
              <a:rPr lang="en-US" smtClean="0"/>
              <a:t>Nerves</a:t>
            </a:r>
          </a:p>
        </p:txBody>
      </p:sp>
      <p:sp>
        <p:nvSpPr>
          <p:cNvPr id="9220" name="Content Placeholder 5"/>
          <p:cNvSpPr>
            <a:spLocks noGrp="1"/>
          </p:cNvSpPr>
          <p:nvPr>
            <p:ph sz="half" idx="2"/>
          </p:nvPr>
        </p:nvSpPr>
        <p:spPr>
          <a:xfrm>
            <a:off x="4648200" y="4267200"/>
            <a:ext cx="4495800" cy="2590800"/>
          </a:xfrm>
        </p:spPr>
        <p:txBody>
          <a:bodyPr/>
          <a:lstStyle/>
          <a:p>
            <a:pPr>
              <a:buFont typeface="Monotype Sorts" pitchFamily="2" charset="2"/>
              <a:buNone/>
            </a:pPr>
            <a:r>
              <a:rPr lang="en-US" b="1" smtClean="0">
                <a:solidFill>
                  <a:srgbClr val="0000FF"/>
                </a:solidFill>
              </a:rPr>
              <a:t>Dr. Praveen Kumar Kurrey</a:t>
            </a:r>
          </a:p>
          <a:p>
            <a:pPr>
              <a:buFont typeface="Monotype Sorts" pitchFamily="2" charset="2"/>
              <a:buNone/>
            </a:pPr>
            <a:r>
              <a:rPr lang="en-US" sz="2400" b="1" smtClean="0">
                <a:solidFill>
                  <a:srgbClr val="0000FF"/>
                </a:solidFill>
              </a:rPr>
              <a:t>M.B.B.S., M.S., BCME, BCBR</a:t>
            </a:r>
          </a:p>
          <a:p>
            <a:pPr>
              <a:buFont typeface="Monotype Sorts" pitchFamily="2" charset="2"/>
              <a:buNone/>
            </a:pPr>
            <a:r>
              <a:rPr lang="en-US" b="1" smtClean="0">
                <a:solidFill>
                  <a:srgbClr val="0000FF"/>
                </a:solidFill>
              </a:rPr>
              <a:t>Professor  Anatomy</a:t>
            </a:r>
          </a:p>
          <a:p>
            <a:pPr algn="just">
              <a:buFont typeface="Monotype Sorts" pitchFamily="2" charset="2"/>
              <a:buNone/>
            </a:pPr>
            <a:endParaRPr lang="en-IN" b="1" smtClean="0">
              <a:solidFill>
                <a:srgbClr val="0000FF"/>
              </a:solidFill>
            </a:endParaRPr>
          </a:p>
          <a:p>
            <a:endParaRPr lang="en-US" smtClean="0"/>
          </a:p>
        </p:txBody>
      </p:sp>
      <p:pic>
        <p:nvPicPr>
          <p:cNvPr id="9221" name="Picture 14" descr="Muscles-Scapul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9413" y="2133600"/>
            <a:ext cx="3659187" cy="44084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28600"/>
            <a:ext cx="9144000" cy="533400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b="1" dirty="0" smtClean="0">
                <a:solidFill>
                  <a:srgbClr val="C00000"/>
                </a:solidFill>
              </a:rPr>
              <a:t>Muscles of Arm: </a:t>
            </a:r>
            <a:r>
              <a:rPr lang="en-US" sz="3200" b="1" dirty="0" smtClean="0">
                <a:solidFill>
                  <a:srgbClr val="C00000"/>
                </a:solidFill>
              </a:rPr>
              <a:t>Cross elbow, Move forearm</a:t>
            </a:r>
            <a:endParaRPr lang="en-US" b="1" dirty="0" smtClean="0">
              <a:solidFill>
                <a:srgbClr val="C00000"/>
              </a:solidFill>
            </a:endParaRPr>
          </a:p>
        </p:txBody>
      </p:sp>
      <p:pic>
        <p:nvPicPr>
          <p:cNvPr id="18435" name="Picture 8" descr="Arm Compartment Crossection"/>
          <p:cNvPicPr>
            <a:picLocks noGrp="1" noChangeAspect="1" noChangeArrowheads="1"/>
          </p:cNvPicPr>
          <p:nvPr>
            <p:ph type="clipArt"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1828800"/>
            <a:ext cx="3810000" cy="3089275"/>
          </a:xfrm>
          <a:noFill/>
        </p:spPr>
      </p:pic>
      <p:sp>
        <p:nvSpPr>
          <p:cNvPr id="8196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038600" y="762000"/>
            <a:ext cx="4876800" cy="5334000"/>
          </a:xfrm>
          <a:ln>
            <a:solidFill>
              <a:schemeClr val="tx2"/>
            </a:solidFill>
          </a:ln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400" smtClean="0"/>
              <a:t>2 Compartments</a:t>
            </a:r>
          </a:p>
          <a:p>
            <a:pPr lvl="1">
              <a:lnSpc>
                <a:spcPct val="90000"/>
              </a:lnSpc>
            </a:pPr>
            <a:r>
              <a:rPr lang="en-US" sz="2000" smtClean="0"/>
              <a:t> Anterior: Flexors of forearm</a:t>
            </a:r>
          </a:p>
          <a:p>
            <a:pPr lvl="1">
              <a:lnSpc>
                <a:spcPct val="90000"/>
              </a:lnSpc>
            </a:pPr>
            <a:r>
              <a:rPr lang="en-US" sz="2000" smtClean="0"/>
              <a:t> Posterior: Extensors of forearm</a:t>
            </a:r>
          </a:p>
          <a:p>
            <a:pPr>
              <a:lnSpc>
                <a:spcPct val="90000"/>
              </a:lnSpc>
            </a:pPr>
            <a:r>
              <a:rPr lang="en-US" sz="2400" smtClean="0"/>
              <a:t>Anterior Compartment</a:t>
            </a:r>
          </a:p>
          <a:p>
            <a:pPr lvl="1">
              <a:lnSpc>
                <a:spcPct val="90000"/>
              </a:lnSpc>
            </a:pPr>
            <a:r>
              <a:rPr lang="en-US" sz="2000" smtClean="0"/>
              <a:t>Biceps brachii   =     MC nerve</a:t>
            </a:r>
          </a:p>
          <a:p>
            <a:pPr lvl="1">
              <a:lnSpc>
                <a:spcPct val="90000"/>
              </a:lnSpc>
            </a:pPr>
            <a:r>
              <a:rPr lang="en-US" sz="2000" smtClean="0"/>
              <a:t>Brachialis          = 	 MC nerve</a:t>
            </a:r>
          </a:p>
          <a:p>
            <a:pPr lvl="1">
              <a:lnSpc>
                <a:spcPct val="90000"/>
              </a:lnSpc>
            </a:pPr>
            <a:r>
              <a:rPr lang="en-US" sz="2000" smtClean="0">
                <a:solidFill>
                  <a:srgbClr val="CC0000"/>
                </a:solidFill>
              </a:rPr>
              <a:t>Brachioradialis  =    Radial nerve</a:t>
            </a:r>
          </a:p>
          <a:p>
            <a:pPr>
              <a:lnSpc>
                <a:spcPct val="90000"/>
              </a:lnSpc>
            </a:pPr>
            <a:r>
              <a:rPr lang="en-US" sz="2400" smtClean="0"/>
              <a:t>Coracobrachialis =  </a:t>
            </a:r>
            <a:r>
              <a:rPr lang="en-US" sz="2000" smtClean="0"/>
              <a:t>Musculocutaneus  nerve</a:t>
            </a:r>
          </a:p>
          <a:p>
            <a:pPr lvl="1">
              <a:lnSpc>
                <a:spcPct val="90000"/>
              </a:lnSpc>
            </a:pPr>
            <a:r>
              <a:rPr lang="en-US" sz="2000" smtClean="0"/>
              <a:t>O = coracoid process of scapula</a:t>
            </a:r>
          </a:p>
          <a:p>
            <a:pPr lvl="1">
              <a:lnSpc>
                <a:spcPct val="90000"/>
              </a:lnSpc>
            </a:pPr>
            <a:r>
              <a:rPr lang="en-US" sz="2000" smtClean="0"/>
              <a:t>I = medial side humeral shaft</a:t>
            </a:r>
          </a:p>
          <a:p>
            <a:pPr lvl="1">
              <a:lnSpc>
                <a:spcPct val="90000"/>
              </a:lnSpc>
            </a:pPr>
            <a:r>
              <a:rPr lang="en-US" sz="2000" smtClean="0"/>
              <a:t>A = flex, adduct arm</a:t>
            </a:r>
          </a:p>
          <a:p>
            <a:pPr>
              <a:lnSpc>
                <a:spcPct val="90000"/>
              </a:lnSpc>
            </a:pPr>
            <a:r>
              <a:rPr lang="en-US" sz="2400" smtClean="0"/>
              <a:t>Posterior Compartment</a:t>
            </a:r>
          </a:p>
          <a:p>
            <a:pPr lvl="1">
              <a:lnSpc>
                <a:spcPct val="90000"/>
              </a:lnSpc>
            </a:pPr>
            <a:r>
              <a:rPr lang="en-US" sz="2000" smtClean="0"/>
              <a:t>Triceps brachii = 	Radial nerve</a:t>
            </a:r>
          </a:p>
          <a:p>
            <a:pPr lvl="1">
              <a:lnSpc>
                <a:spcPct val="90000"/>
              </a:lnSpc>
            </a:pPr>
            <a:r>
              <a:rPr lang="en-US" sz="2000" smtClean="0"/>
              <a:t>Anconeus         = 	Radial nerve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1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1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1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1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1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1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19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19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19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19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19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19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19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19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819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819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819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819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819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819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819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819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819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819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819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819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8196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8196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6" grpId="0" build="p" bldLvl="5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228600"/>
            <a:ext cx="8686800" cy="1143000"/>
          </a:xfrm>
          <a:ln>
            <a:solidFill>
              <a:schemeClr val="tx2"/>
            </a:solidFill>
          </a:ln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4000" b="1" dirty="0" smtClean="0">
                <a:solidFill>
                  <a:srgbClr val="C00000"/>
                </a:solidFill>
              </a:rPr>
              <a:t>Muscles of forearm</a:t>
            </a:r>
            <a:r>
              <a:rPr lang="en-US" dirty="0" smtClean="0"/>
              <a:t>: </a:t>
            </a:r>
            <a:r>
              <a:rPr lang="en-US" sz="3200" b="1" dirty="0" smtClean="0">
                <a:solidFill>
                  <a:srgbClr val="7030A0"/>
                </a:solidFill>
              </a:rPr>
              <a:t>Cross wrist + finger 	</a:t>
            </a:r>
            <a:br>
              <a:rPr lang="en-US" sz="3200" b="1" dirty="0" smtClean="0">
                <a:solidFill>
                  <a:srgbClr val="7030A0"/>
                </a:solidFill>
              </a:rPr>
            </a:br>
            <a:r>
              <a:rPr lang="en-US" sz="3200" b="1" dirty="0" smtClean="0">
                <a:solidFill>
                  <a:srgbClr val="7030A0"/>
                </a:solidFill>
              </a:rPr>
              <a:t>					  joints, moves hand</a:t>
            </a:r>
            <a:endParaRPr lang="en-US" b="1" dirty="0" smtClean="0">
              <a:solidFill>
                <a:srgbClr val="7030A0"/>
              </a:solidFill>
            </a:endParaRPr>
          </a:p>
        </p:txBody>
      </p:sp>
      <p:sp>
        <p:nvSpPr>
          <p:cNvPr id="9220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0" y="1600200"/>
            <a:ext cx="9144000" cy="52578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800" smtClean="0"/>
              <a:t>Cross Wrist = flex, extend, abduct, adduct hand</a:t>
            </a:r>
          </a:p>
          <a:p>
            <a:pPr>
              <a:lnSpc>
                <a:spcPct val="90000"/>
              </a:lnSpc>
            </a:pPr>
            <a:r>
              <a:rPr lang="en-US" sz="2800" smtClean="0"/>
              <a:t>Cross Fingers = flex, extend fingers</a:t>
            </a:r>
          </a:p>
          <a:p>
            <a:pPr>
              <a:lnSpc>
                <a:spcPct val="90000"/>
              </a:lnSpc>
            </a:pPr>
            <a:r>
              <a:rPr lang="en-US" sz="2800" smtClean="0"/>
              <a:t>Most muscles fleshy proximally, long tendons distally</a:t>
            </a:r>
          </a:p>
          <a:p>
            <a:pPr>
              <a:lnSpc>
                <a:spcPct val="90000"/>
              </a:lnSpc>
            </a:pPr>
            <a:r>
              <a:rPr lang="en-US" sz="2800" smtClean="0">
                <a:solidFill>
                  <a:srgbClr val="CC0000"/>
                </a:solidFill>
              </a:rPr>
              <a:t>Flexor + Extensor Retinacula</a:t>
            </a:r>
          </a:p>
          <a:p>
            <a:pPr lvl="1">
              <a:lnSpc>
                <a:spcPct val="90000"/>
              </a:lnSpc>
            </a:pPr>
            <a:r>
              <a:rPr lang="en-US" smtClean="0"/>
              <a:t>wristbands keep tendons from bowing</a:t>
            </a:r>
          </a:p>
          <a:p>
            <a:pPr lvl="1">
              <a:lnSpc>
                <a:spcPct val="90000"/>
              </a:lnSpc>
            </a:pPr>
            <a:r>
              <a:rPr lang="en-US" smtClean="0"/>
              <a:t>thick, deep fascia</a:t>
            </a:r>
          </a:p>
          <a:p>
            <a:pPr>
              <a:lnSpc>
                <a:spcPct val="90000"/>
              </a:lnSpc>
            </a:pPr>
            <a:r>
              <a:rPr lang="en-US" sz="2800" smtClean="0"/>
              <a:t>Anterior Flexor Compartment (</a:t>
            </a:r>
            <a:r>
              <a:rPr lang="en-US" sz="2400" smtClean="0"/>
              <a:t>Superficial + Deep layers</a:t>
            </a:r>
            <a:r>
              <a:rPr lang="en-US" sz="2800" smtClean="0"/>
              <a:t>)</a:t>
            </a:r>
          </a:p>
          <a:p>
            <a:pPr lvl="1">
              <a:lnSpc>
                <a:spcPct val="90000"/>
              </a:lnSpc>
            </a:pPr>
            <a:r>
              <a:rPr lang="en-US" smtClean="0"/>
              <a:t>Most flexors have common tendon on medial epicondyle</a:t>
            </a:r>
          </a:p>
          <a:p>
            <a:pPr lvl="1">
              <a:lnSpc>
                <a:spcPct val="90000"/>
              </a:lnSpc>
            </a:pPr>
            <a:r>
              <a:rPr lang="en-US" smtClean="0"/>
              <a:t>Contains 2 pronators</a:t>
            </a:r>
          </a:p>
          <a:p>
            <a:pPr lvl="1">
              <a:lnSpc>
                <a:spcPct val="90000"/>
              </a:lnSpc>
            </a:pPr>
            <a:r>
              <a:rPr lang="en-US" smtClean="0"/>
              <a:t>Innervated by *Median, Ulna nerves</a:t>
            </a:r>
          </a:p>
          <a:p>
            <a:pPr>
              <a:lnSpc>
                <a:spcPct val="90000"/>
              </a:lnSpc>
            </a:pPr>
            <a:r>
              <a:rPr lang="en-US" sz="2800" smtClean="0"/>
              <a:t>Posterior Extensor Compartment </a:t>
            </a:r>
            <a:r>
              <a:rPr lang="en-US" sz="2400" smtClean="0"/>
              <a:t>(Superficial + Deep layers)</a:t>
            </a:r>
          </a:p>
          <a:p>
            <a:pPr lvl="1">
              <a:lnSpc>
                <a:spcPct val="90000"/>
              </a:lnSpc>
            </a:pPr>
            <a:r>
              <a:rPr lang="en-US" sz="2000" smtClean="0"/>
              <a:t>Innervated by Radial nerve (or branches of)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2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2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2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2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2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2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2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2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2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2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2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2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22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922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922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922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922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922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922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922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922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922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922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922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0" grpId="0" build="p" bldLvl="5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371600"/>
          </a:xfrm>
        </p:spPr>
        <p:txBody>
          <a:bodyPr/>
          <a:lstStyle/>
          <a:p>
            <a:pPr algn="ctr"/>
            <a:r>
              <a:rPr lang="en-US" sz="3200" b="1" smtClean="0">
                <a:solidFill>
                  <a:srgbClr val="7030A0"/>
                </a:solidFill>
              </a:rPr>
              <a:t>Innervation of Anterior Compartment-Forearm Muscles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0" y="1828800"/>
            <a:ext cx="9144000" cy="5029200"/>
          </a:xfrm>
        </p:spPr>
        <p:txBody>
          <a:bodyPr/>
          <a:lstStyle/>
          <a:p>
            <a:r>
              <a:rPr lang="en-US" smtClean="0"/>
              <a:t>Superficial Muscles</a:t>
            </a:r>
          </a:p>
          <a:p>
            <a:pPr lvl="1"/>
            <a:r>
              <a:rPr lang="en-US" smtClean="0"/>
              <a:t>Flexor digitorum superficialis			Median</a:t>
            </a:r>
          </a:p>
          <a:p>
            <a:pPr lvl="1"/>
            <a:r>
              <a:rPr lang="en-US" smtClean="0"/>
              <a:t>Flexor carpi radialis				Median</a:t>
            </a:r>
          </a:p>
          <a:p>
            <a:pPr lvl="1"/>
            <a:r>
              <a:rPr lang="en-US" smtClean="0"/>
              <a:t>Pronator teres					Median</a:t>
            </a:r>
          </a:p>
          <a:p>
            <a:pPr lvl="1"/>
            <a:r>
              <a:rPr lang="en-US" smtClean="0"/>
              <a:t>Palmaris longus					Median</a:t>
            </a:r>
          </a:p>
          <a:p>
            <a:pPr lvl="1"/>
            <a:r>
              <a:rPr lang="en-US" smtClean="0">
                <a:solidFill>
                  <a:srgbClr val="CC0000"/>
                </a:solidFill>
              </a:rPr>
              <a:t>Flexor carpi ulnaris				Ulnar</a:t>
            </a:r>
          </a:p>
          <a:p>
            <a:r>
              <a:rPr lang="en-US" smtClean="0"/>
              <a:t>Deep Muscles</a:t>
            </a:r>
          </a:p>
          <a:p>
            <a:pPr lvl="1"/>
            <a:r>
              <a:rPr lang="en-US" smtClean="0"/>
              <a:t>Pronator quadratus				Median</a:t>
            </a:r>
          </a:p>
          <a:p>
            <a:pPr lvl="1"/>
            <a:r>
              <a:rPr lang="en-US" smtClean="0"/>
              <a:t>Flexor pollicis longus				Median</a:t>
            </a:r>
          </a:p>
          <a:p>
            <a:pPr lvl="1"/>
            <a:r>
              <a:rPr lang="en-US" smtClean="0">
                <a:solidFill>
                  <a:srgbClr val="CC0000"/>
                </a:solidFill>
              </a:rPr>
              <a:t>Flexor digitorum profundus</a:t>
            </a:r>
            <a:r>
              <a:rPr lang="en-US" smtClean="0"/>
              <a:t>			</a:t>
            </a:r>
            <a:r>
              <a:rPr lang="en-US" smtClean="0">
                <a:solidFill>
                  <a:srgbClr val="CC0000"/>
                </a:solidFill>
              </a:rPr>
              <a:t>Ulnar (med 1/2)</a:t>
            </a:r>
            <a:r>
              <a:rPr lang="en-US" smtClean="0"/>
              <a:t>              							Median (lat 1/2)</a:t>
            </a:r>
          </a:p>
          <a:p>
            <a:pPr lvl="1">
              <a:buFont typeface="Monotype Sorts" pitchFamily="2" charset="2"/>
              <a:buNone/>
            </a:pPr>
            <a:endParaRPr lang="en-US" sz="2000" smtClean="0"/>
          </a:p>
        </p:txBody>
      </p:sp>
      <p:sp>
        <p:nvSpPr>
          <p:cNvPr id="20484" name="Text Box 5"/>
          <p:cNvSpPr txBox="1">
            <a:spLocks noChangeArrowheads="1"/>
          </p:cNvSpPr>
          <p:nvPr/>
        </p:nvSpPr>
        <p:spPr bwMode="auto">
          <a:xfrm>
            <a:off x="914400" y="1447800"/>
            <a:ext cx="12192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Muscle</a:t>
            </a:r>
          </a:p>
        </p:txBody>
      </p:sp>
      <p:sp>
        <p:nvSpPr>
          <p:cNvPr id="20485" name="Text Box 6"/>
          <p:cNvSpPr txBox="1">
            <a:spLocks noChangeArrowheads="1"/>
          </p:cNvSpPr>
          <p:nvPr/>
        </p:nvSpPr>
        <p:spPr bwMode="auto">
          <a:xfrm>
            <a:off x="6400800" y="1447800"/>
            <a:ext cx="1066800" cy="466725"/>
          </a:xfrm>
          <a:prstGeom prst="rect">
            <a:avLst/>
          </a:prstGeom>
          <a:solidFill>
            <a:schemeClr val="hlink"/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Nerve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2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2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2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2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12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12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126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126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126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126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7" grpId="0" build="p" bldLvl="5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8686800" cy="762000"/>
          </a:xfrm>
        </p:spPr>
        <p:txBody>
          <a:bodyPr/>
          <a:lstStyle/>
          <a:p>
            <a:pPr algn="ctr"/>
            <a:r>
              <a:rPr lang="en-US" sz="4000" b="1" smtClean="0">
                <a:solidFill>
                  <a:srgbClr val="0070C0"/>
                </a:solidFill>
              </a:rPr>
              <a:t>Anterior Compartment Forearm</a:t>
            </a:r>
          </a:p>
        </p:txBody>
      </p:sp>
      <p:graphicFrame>
        <p:nvGraphicFramePr>
          <p:cNvPr id="1026" name="Object 31"/>
          <p:cNvGraphicFramePr>
            <a:graphicFrameLocks noChangeAspect="1"/>
          </p:cNvGraphicFramePr>
          <p:nvPr>
            <p:ph type="clipArt" sz="half" idx="1"/>
          </p:nvPr>
        </p:nvGraphicFramePr>
        <p:xfrm>
          <a:off x="2057400" y="1447800"/>
          <a:ext cx="3541713" cy="5029200"/>
        </p:xfrm>
        <a:graphic>
          <a:graphicData uri="http://schemas.openxmlformats.org/presentationml/2006/ole">
            <p:oleObj spid="_x0000_s1026" name="Image" r:id="rId3" imgW="3561905" imgH="5057143" progId="PhotoDeluxe.Image.2">
              <p:embed/>
            </p:oleObj>
          </a:graphicData>
        </a:graphic>
      </p:graphicFrame>
      <p:sp>
        <p:nvSpPr>
          <p:cNvPr id="1028" name="Text Box 18"/>
          <p:cNvSpPr txBox="1">
            <a:spLocks noChangeArrowheads="1"/>
          </p:cNvSpPr>
          <p:nvPr/>
        </p:nvSpPr>
        <p:spPr bwMode="auto">
          <a:xfrm>
            <a:off x="4876800" y="3276600"/>
            <a:ext cx="76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/>
          </a:p>
        </p:txBody>
      </p:sp>
      <p:sp>
        <p:nvSpPr>
          <p:cNvPr id="1029" name="Text Box 19"/>
          <p:cNvSpPr txBox="1">
            <a:spLocks noChangeArrowheads="1"/>
          </p:cNvSpPr>
          <p:nvPr/>
        </p:nvSpPr>
        <p:spPr bwMode="auto">
          <a:xfrm>
            <a:off x="4343400" y="2971800"/>
            <a:ext cx="1066800" cy="3195638"/>
          </a:xfrm>
          <a:prstGeom prst="rect">
            <a:avLst/>
          </a:prstGeom>
          <a:solidFill>
            <a:srgbClr val="F8F8F8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/>
          </a:p>
          <a:p>
            <a:pPr>
              <a:spcBef>
                <a:spcPct val="50000"/>
              </a:spcBef>
            </a:pPr>
            <a:endParaRPr lang="en-US"/>
          </a:p>
          <a:p>
            <a:pPr>
              <a:spcBef>
                <a:spcPct val="50000"/>
              </a:spcBef>
            </a:pPr>
            <a:endParaRPr lang="en-US"/>
          </a:p>
          <a:p>
            <a:pPr>
              <a:spcBef>
                <a:spcPct val="50000"/>
              </a:spcBef>
            </a:pPr>
            <a:endParaRPr lang="en-US"/>
          </a:p>
          <a:p>
            <a:pPr>
              <a:spcBef>
                <a:spcPct val="50000"/>
              </a:spcBef>
            </a:pPr>
            <a:endParaRPr lang="en-US"/>
          </a:p>
          <a:p>
            <a:pPr>
              <a:spcBef>
                <a:spcPct val="50000"/>
              </a:spcBef>
            </a:pPr>
            <a:endParaRPr lang="en-US"/>
          </a:p>
        </p:txBody>
      </p:sp>
      <p:sp>
        <p:nvSpPr>
          <p:cNvPr id="1030" name="Text Box 20"/>
          <p:cNvSpPr txBox="1">
            <a:spLocks noChangeArrowheads="1"/>
          </p:cNvSpPr>
          <p:nvPr/>
        </p:nvSpPr>
        <p:spPr bwMode="auto">
          <a:xfrm>
            <a:off x="4419600" y="1524000"/>
            <a:ext cx="1066800" cy="1004888"/>
          </a:xfrm>
          <a:prstGeom prst="rect">
            <a:avLst/>
          </a:prstGeom>
          <a:solidFill>
            <a:srgbClr val="F8F8F8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/>
          </a:p>
          <a:p>
            <a:pPr>
              <a:spcBef>
                <a:spcPct val="50000"/>
              </a:spcBef>
            </a:pPr>
            <a:endParaRPr lang="en-US"/>
          </a:p>
        </p:txBody>
      </p:sp>
      <p:sp>
        <p:nvSpPr>
          <p:cNvPr id="1031" name="Line 14"/>
          <p:cNvSpPr>
            <a:spLocks noChangeShapeType="1"/>
          </p:cNvSpPr>
          <p:nvPr/>
        </p:nvSpPr>
        <p:spPr bwMode="auto">
          <a:xfrm flipH="1" flipV="1">
            <a:off x="4191000" y="3733800"/>
            <a:ext cx="838200" cy="381000"/>
          </a:xfrm>
          <a:prstGeom prst="line">
            <a:avLst/>
          </a:prstGeom>
          <a:noFill/>
          <a:ln w="57150">
            <a:solidFill>
              <a:srgbClr val="CC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032" name="Line 11"/>
          <p:cNvSpPr>
            <a:spLocks noChangeShapeType="1"/>
          </p:cNvSpPr>
          <p:nvPr/>
        </p:nvSpPr>
        <p:spPr bwMode="auto">
          <a:xfrm flipH="1">
            <a:off x="3962400" y="3124200"/>
            <a:ext cx="914400" cy="7620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033" name="Line 9"/>
          <p:cNvSpPr>
            <a:spLocks noChangeShapeType="1"/>
          </p:cNvSpPr>
          <p:nvPr/>
        </p:nvSpPr>
        <p:spPr bwMode="auto">
          <a:xfrm flipH="1">
            <a:off x="3886200" y="2438400"/>
            <a:ext cx="1371600" cy="152400"/>
          </a:xfrm>
          <a:prstGeom prst="line">
            <a:avLst/>
          </a:prstGeom>
          <a:noFill/>
          <a:ln w="57150">
            <a:solidFill>
              <a:srgbClr val="990099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034" name="Text Box 10"/>
          <p:cNvSpPr txBox="1">
            <a:spLocks noChangeArrowheads="1"/>
          </p:cNvSpPr>
          <p:nvPr/>
        </p:nvSpPr>
        <p:spPr bwMode="auto">
          <a:xfrm>
            <a:off x="4876800" y="2895600"/>
            <a:ext cx="2895600" cy="466725"/>
          </a:xfrm>
          <a:prstGeom prst="rect">
            <a:avLst/>
          </a:prstGeom>
          <a:solidFill>
            <a:srgbClr val="F8F8F8"/>
          </a:solidFill>
          <a:ln w="9525">
            <a:solidFill>
              <a:srgbClr val="0066FF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0066FF"/>
                </a:solidFill>
              </a:rPr>
              <a:t>Flexor Carpi Radialis</a:t>
            </a:r>
          </a:p>
        </p:txBody>
      </p:sp>
      <p:sp>
        <p:nvSpPr>
          <p:cNvPr id="1035" name="Text Box 22"/>
          <p:cNvSpPr txBox="1">
            <a:spLocks noChangeArrowheads="1"/>
          </p:cNvSpPr>
          <p:nvPr/>
        </p:nvSpPr>
        <p:spPr bwMode="auto">
          <a:xfrm>
            <a:off x="304800" y="4191000"/>
            <a:ext cx="2667000" cy="466725"/>
          </a:xfrm>
          <a:prstGeom prst="rect">
            <a:avLst/>
          </a:prstGeom>
          <a:solidFill>
            <a:srgbClr val="F8F8F8"/>
          </a:solidFill>
          <a:ln w="9525">
            <a:solidFill>
              <a:srgbClr val="0099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Flexor Retinaculum</a:t>
            </a:r>
          </a:p>
        </p:txBody>
      </p:sp>
      <p:sp>
        <p:nvSpPr>
          <p:cNvPr id="1036" name="Line 23"/>
          <p:cNvSpPr>
            <a:spLocks noChangeShapeType="1"/>
          </p:cNvSpPr>
          <p:nvPr/>
        </p:nvSpPr>
        <p:spPr bwMode="auto">
          <a:xfrm flipV="1">
            <a:off x="2971800" y="4495800"/>
            <a:ext cx="609600" cy="0"/>
          </a:xfrm>
          <a:prstGeom prst="line">
            <a:avLst/>
          </a:prstGeom>
          <a:noFill/>
          <a:ln w="57150">
            <a:solidFill>
              <a:srgbClr val="0099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037" name="Text Box 25"/>
          <p:cNvSpPr txBox="1">
            <a:spLocks noChangeArrowheads="1"/>
          </p:cNvSpPr>
          <p:nvPr/>
        </p:nvSpPr>
        <p:spPr bwMode="auto">
          <a:xfrm>
            <a:off x="4572000" y="1219200"/>
            <a:ext cx="25908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Medial Epicondyle</a:t>
            </a:r>
          </a:p>
        </p:txBody>
      </p:sp>
      <p:sp>
        <p:nvSpPr>
          <p:cNvPr id="1038" name="Oval 26"/>
          <p:cNvSpPr>
            <a:spLocks noChangeArrowheads="1"/>
          </p:cNvSpPr>
          <p:nvPr/>
        </p:nvSpPr>
        <p:spPr bwMode="auto">
          <a:xfrm>
            <a:off x="3962400" y="1828800"/>
            <a:ext cx="533400" cy="533400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39" name="Line 27"/>
          <p:cNvSpPr>
            <a:spLocks noChangeShapeType="1"/>
          </p:cNvSpPr>
          <p:nvPr/>
        </p:nvSpPr>
        <p:spPr bwMode="auto">
          <a:xfrm flipH="1">
            <a:off x="4419600" y="1676400"/>
            <a:ext cx="838200" cy="3810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040" name="Text Box 28"/>
          <p:cNvSpPr txBox="1">
            <a:spLocks noChangeArrowheads="1"/>
          </p:cNvSpPr>
          <p:nvPr/>
        </p:nvSpPr>
        <p:spPr bwMode="auto">
          <a:xfrm>
            <a:off x="5181600" y="6026150"/>
            <a:ext cx="3962400" cy="831850"/>
          </a:xfrm>
          <a:prstGeom prst="rect">
            <a:avLst/>
          </a:prstGeom>
          <a:solidFill>
            <a:srgbClr val="F8F8F8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Flexor Digitorum Superficialis is deep to other flexors</a:t>
            </a:r>
          </a:p>
        </p:txBody>
      </p:sp>
      <p:sp>
        <p:nvSpPr>
          <p:cNvPr id="1041" name="Text Box 21"/>
          <p:cNvSpPr txBox="1">
            <a:spLocks noChangeArrowheads="1"/>
          </p:cNvSpPr>
          <p:nvPr/>
        </p:nvSpPr>
        <p:spPr bwMode="auto">
          <a:xfrm>
            <a:off x="2209800" y="1524000"/>
            <a:ext cx="1219200" cy="2647950"/>
          </a:xfrm>
          <a:prstGeom prst="rect">
            <a:avLst/>
          </a:prstGeom>
          <a:solidFill>
            <a:srgbClr val="F8F8F8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/>
          </a:p>
          <a:p>
            <a:pPr>
              <a:spcBef>
                <a:spcPct val="50000"/>
              </a:spcBef>
            </a:pPr>
            <a:endParaRPr lang="en-US"/>
          </a:p>
          <a:p>
            <a:pPr>
              <a:spcBef>
                <a:spcPct val="50000"/>
              </a:spcBef>
            </a:pPr>
            <a:endParaRPr lang="en-US"/>
          </a:p>
          <a:p>
            <a:pPr>
              <a:spcBef>
                <a:spcPct val="50000"/>
              </a:spcBef>
            </a:pPr>
            <a:endParaRPr lang="en-US"/>
          </a:p>
          <a:p>
            <a:pPr>
              <a:spcBef>
                <a:spcPct val="50000"/>
              </a:spcBef>
            </a:pPr>
            <a:endParaRPr lang="en-US"/>
          </a:p>
        </p:txBody>
      </p:sp>
      <p:sp>
        <p:nvSpPr>
          <p:cNvPr id="1042" name="Text Box 12"/>
          <p:cNvSpPr txBox="1">
            <a:spLocks noChangeArrowheads="1"/>
          </p:cNvSpPr>
          <p:nvPr/>
        </p:nvSpPr>
        <p:spPr bwMode="auto">
          <a:xfrm>
            <a:off x="4800600" y="3657600"/>
            <a:ext cx="2895600" cy="466725"/>
          </a:xfrm>
          <a:prstGeom prst="rect">
            <a:avLst/>
          </a:prstGeom>
          <a:solidFill>
            <a:srgbClr val="F8F8F8"/>
          </a:solidFill>
          <a:ln w="9525">
            <a:solidFill>
              <a:srgbClr val="CC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CC0000"/>
                </a:solidFill>
              </a:rPr>
              <a:t>Flexor Carpi Ulnaris</a:t>
            </a:r>
          </a:p>
        </p:txBody>
      </p:sp>
      <p:sp>
        <p:nvSpPr>
          <p:cNvPr id="1043" name="Text Box 15"/>
          <p:cNvSpPr txBox="1">
            <a:spLocks noChangeArrowheads="1"/>
          </p:cNvSpPr>
          <p:nvPr/>
        </p:nvSpPr>
        <p:spPr bwMode="auto">
          <a:xfrm>
            <a:off x="762000" y="1905000"/>
            <a:ext cx="2057400" cy="466725"/>
          </a:xfrm>
          <a:prstGeom prst="rect">
            <a:avLst/>
          </a:prstGeom>
          <a:solidFill>
            <a:srgbClr val="F8F8F8"/>
          </a:solidFill>
          <a:ln w="9525">
            <a:solidFill>
              <a:srgbClr val="FF99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9900"/>
                </a:solidFill>
              </a:rPr>
              <a:t>Brachioradialis</a:t>
            </a:r>
          </a:p>
        </p:txBody>
      </p:sp>
      <p:sp>
        <p:nvSpPr>
          <p:cNvPr id="1044" name="Line 16"/>
          <p:cNvSpPr>
            <a:spLocks noChangeShapeType="1"/>
          </p:cNvSpPr>
          <p:nvPr/>
        </p:nvSpPr>
        <p:spPr bwMode="auto">
          <a:xfrm>
            <a:off x="2590800" y="2286000"/>
            <a:ext cx="838200" cy="381000"/>
          </a:xfrm>
          <a:prstGeom prst="line">
            <a:avLst/>
          </a:prstGeom>
          <a:noFill/>
          <a:ln w="57150">
            <a:solidFill>
              <a:srgbClr val="FF99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045" name="Text Box 8"/>
          <p:cNvSpPr txBox="1">
            <a:spLocks noChangeArrowheads="1"/>
          </p:cNvSpPr>
          <p:nvPr/>
        </p:nvSpPr>
        <p:spPr bwMode="auto">
          <a:xfrm>
            <a:off x="5181600" y="2286000"/>
            <a:ext cx="2209800" cy="466725"/>
          </a:xfrm>
          <a:prstGeom prst="rect">
            <a:avLst/>
          </a:prstGeom>
          <a:solidFill>
            <a:srgbClr val="F8F8F8"/>
          </a:solidFill>
          <a:ln w="9525">
            <a:solidFill>
              <a:srgbClr val="990099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990099"/>
                </a:solidFill>
              </a:rPr>
              <a:t>Pronator Teres</a:t>
            </a:r>
          </a:p>
        </p:txBody>
      </p:sp>
      <p:sp>
        <p:nvSpPr>
          <p:cNvPr id="1046" name="Text Box 32"/>
          <p:cNvSpPr txBox="1">
            <a:spLocks noChangeArrowheads="1"/>
          </p:cNvSpPr>
          <p:nvPr/>
        </p:nvSpPr>
        <p:spPr bwMode="auto">
          <a:xfrm>
            <a:off x="0" y="6324600"/>
            <a:ext cx="2209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Anterior View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2800" b="1" smtClean="0">
                <a:solidFill>
                  <a:srgbClr val="0070C0"/>
                </a:solidFill>
              </a:rPr>
              <a:t>Innervation of Posterior Compartment-Forearm Muscles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idx="1"/>
          </p:nvPr>
        </p:nvSpPr>
        <p:spPr>
          <a:xfrm>
            <a:off x="0" y="1981200"/>
            <a:ext cx="9144000" cy="4876800"/>
          </a:xfrm>
        </p:spPr>
        <p:txBody>
          <a:bodyPr/>
          <a:lstStyle/>
          <a:p>
            <a:r>
              <a:rPr lang="en-US" smtClean="0"/>
              <a:t>Superficial</a:t>
            </a:r>
          </a:p>
          <a:p>
            <a:pPr lvl="1"/>
            <a:r>
              <a:rPr lang="en-US" smtClean="0"/>
              <a:t>Extensor carpi radialis longus		Radial</a:t>
            </a:r>
          </a:p>
          <a:p>
            <a:pPr lvl="1"/>
            <a:r>
              <a:rPr lang="en-US" smtClean="0"/>
              <a:t>Extensor digitorum				Radial</a:t>
            </a:r>
          </a:p>
          <a:p>
            <a:pPr lvl="1"/>
            <a:r>
              <a:rPr lang="en-US" smtClean="0"/>
              <a:t>Extensor carpi ulnaris			Radial</a:t>
            </a:r>
          </a:p>
          <a:p>
            <a:r>
              <a:rPr lang="en-US" smtClean="0"/>
              <a:t>Deep</a:t>
            </a:r>
          </a:p>
          <a:p>
            <a:pPr lvl="1"/>
            <a:r>
              <a:rPr lang="en-US" smtClean="0"/>
              <a:t>Supinator					Radial</a:t>
            </a:r>
          </a:p>
          <a:p>
            <a:pPr lvl="1"/>
            <a:r>
              <a:rPr lang="en-US" smtClean="0"/>
              <a:t>Abductor pollicis longus		 	Radial</a:t>
            </a:r>
          </a:p>
          <a:p>
            <a:pPr lvl="1"/>
            <a:r>
              <a:rPr lang="en-US" smtClean="0"/>
              <a:t>Extensor pollicis longus + brevis   	Radial</a:t>
            </a:r>
          </a:p>
          <a:p>
            <a:pPr lvl="1"/>
            <a:r>
              <a:rPr lang="en-US" smtClean="0"/>
              <a:t>Extensor indicus			   	Radial</a:t>
            </a:r>
          </a:p>
          <a:p>
            <a:pPr lvl="1"/>
            <a:endParaRPr lang="en-US" smtClean="0"/>
          </a:p>
        </p:txBody>
      </p:sp>
      <p:sp>
        <p:nvSpPr>
          <p:cNvPr id="21508" name="Text Box 4"/>
          <p:cNvSpPr txBox="1">
            <a:spLocks noChangeArrowheads="1"/>
          </p:cNvSpPr>
          <p:nvPr/>
        </p:nvSpPr>
        <p:spPr bwMode="auto">
          <a:xfrm>
            <a:off x="914400" y="1447800"/>
            <a:ext cx="12192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Muscle</a:t>
            </a:r>
          </a:p>
        </p:txBody>
      </p:sp>
      <p:sp>
        <p:nvSpPr>
          <p:cNvPr id="21509" name="Text Box 5"/>
          <p:cNvSpPr txBox="1">
            <a:spLocks noChangeArrowheads="1"/>
          </p:cNvSpPr>
          <p:nvPr/>
        </p:nvSpPr>
        <p:spPr bwMode="auto">
          <a:xfrm>
            <a:off x="5791200" y="1524000"/>
            <a:ext cx="1066800" cy="466725"/>
          </a:xfrm>
          <a:prstGeom prst="rect">
            <a:avLst/>
          </a:prstGeom>
          <a:solidFill>
            <a:schemeClr val="hlink"/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Nerve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2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2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22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22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22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22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229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229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1" grpId="0" build="p" bldLvl="5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077200" cy="762000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n-US" sz="3200" b="1" dirty="0" smtClean="0">
                <a:solidFill>
                  <a:srgbClr val="0070C0"/>
                </a:solidFill>
              </a:rPr>
              <a:t>Posterior Compartment of Forearm</a:t>
            </a:r>
          </a:p>
        </p:txBody>
      </p:sp>
      <p:pic>
        <p:nvPicPr>
          <p:cNvPr id="22531" name="Picture 3" descr="Extensor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52725" y="762000"/>
            <a:ext cx="3230563" cy="610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2" name="Text Box 4"/>
          <p:cNvSpPr txBox="1">
            <a:spLocks noChangeArrowheads="1"/>
          </p:cNvSpPr>
          <p:nvPr/>
        </p:nvSpPr>
        <p:spPr bwMode="auto">
          <a:xfrm>
            <a:off x="304800" y="3200400"/>
            <a:ext cx="2590800" cy="466725"/>
          </a:xfrm>
          <a:prstGeom prst="rect">
            <a:avLst/>
          </a:prstGeom>
          <a:solidFill>
            <a:srgbClr val="F8F8F8"/>
          </a:solidFill>
          <a:ln w="9525">
            <a:solidFill>
              <a:srgbClr val="CC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CC0000"/>
                </a:solidFill>
              </a:rPr>
              <a:t>Extensor digitorum</a:t>
            </a:r>
          </a:p>
        </p:txBody>
      </p:sp>
      <p:sp>
        <p:nvSpPr>
          <p:cNvPr id="22533" name="Text Box 5"/>
          <p:cNvSpPr txBox="1">
            <a:spLocks noChangeArrowheads="1"/>
          </p:cNvSpPr>
          <p:nvPr/>
        </p:nvSpPr>
        <p:spPr bwMode="auto">
          <a:xfrm>
            <a:off x="0" y="3810000"/>
            <a:ext cx="2895600" cy="466725"/>
          </a:xfrm>
          <a:prstGeom prst="rect">
            <a:avLst/>
          </a:prstGeom>
          <a:solidFill>
            <a:srgbClr val="F8F8F8"/>
          </a:solidFill>
          <a:ln w="9525">
            <a:solidFill>
              <a:srgbClr val="990099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990099"/>
                </a:solidFill>
              </a:rPr>
              <a:t>Extensor carpi ulnaris</a:t>
            </a:r>
          </a:p>
        </p:txBody>
      </p:sp>
      <p:sp>
        <p:nvSpPr>
          <p:cNvPr id="22534" name="Text Box 6"/>
          <p:cNvSpPr txBox="1">
            <a:spLocks noChangeArrowheads="1"/>
          </p:cNvSpPr>
          <p:nvPr/>
        </p:nvSpPr>
        <p:spPr bwMode="auto">
          <a:xfrm>
            <a:off x="4953000" y="3657600"/>
            <a:ext cx="3581400" cy="466725"/>
          </a:xfrm>
          <a:prstGeom prst="rect">
            <a:avLst/>
          </a:prstGeom>
          <a:solidFill>
            <a:srgbClr val="F8F8F8"/>
          </a:solidFill>
          <a:ln w="9525">
            <a:solidFill>
              <a:srgbClr val="0099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009900"/>
                </a:solidFill>
              </a:rPr>
              <a:t>Ext Carpi Radialis Longus</a:t>
            </a:r>
          </a:p>
        </p:txBody>
      </p:sp>
      <p:sp>
        <p:nvSpPr>
          <p:cNvPr id="22535" name="Text Box 7"/>
          <p:cNvSpPr txBox="1">
            <a:spLocks noChangeArrowheads="1"/>
          </p:cNvSpPr>
          <p:nvPr/>
        </p:nvSpPr>
        <p:spPr bwMode="auto">
          <a:xfrm>
            <a:off x="4114800" y="2971800"/>
            <a:ext cx="2057400" cy="466725"/>
          </a:xfrm>
          <a:prstGeom prst="rect">
            <a:avLst/>
          </a:prstGeom>
          <a:solidFill>
            <a:srgbClr val="F8F8F8"/>
          </a:solidFill>
          <a:ln w="9525">
            <a:solidFill>
              <a:srgbClr val="FF99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9900"/>
                </a:solidFill>
              </a:rPr>
              <a:t>Brachioradialis</a:t>
            </a:r>
          </a:p>
        </p:txBody>
      </p:sp>
      <p:sp>
        <p:nvSpPr>
          <p:cNvPr id="22536" name="Text Box 8"/>
          <p:cNvSpPr txBox="1">
            <a:spLocks noChangeArrowheads="1"/>
          </p:cNvSpPr>
          <p:nvPr/>
        </p:nvSpPr>
        <p:spPr bwMode="auto">
          <a:xfrm>
            <a:off x="2438400" y="2209800"/>
            <a:ext cx="25908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Lateral Epicondyle</a:t>
            </a:r>
          </a:p>
        </p:txBody>
      </p:sp>
      <p:sp>
        <p:nvSpPr>
          <p:cNvPr id="22537" name="Line 9"/>
          <p:cNvSpPr>
            <a:spLocks noChangeShapeType="1"/>
          </p:cNvSpPr>
          <p:nvPr/>
        </p:nvSpPr>
        <p:spPr bwMode="auto">
          <a:xfrm>
            <a:off x="2971800" y="4191000"/>
            <a:ext cx="838200" cy="304800"/>
          </a:xfrm>
          <a:prstGeom prst="line">
            <a:avLst/>
          </a:prstGeom>
          <a:noFill/>
          <a:ln w="38100">
            <a:solidFill>
              <a:srgbClr val="990099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2538" name="Line 10"/>
          <p:cNvSpPr>
            <a:spLocks noChangeShapeType="1"/>
          </p:cNvSpPr>
          <p:nvPr/>
        </p:nvSpPr>
        <p:spPr bwMode="auto">
          <a:xfrm>
            <a:off x="2895600" y="3505200"/>
            <a:ext cx="1066800" cy="762000"/>
          </a:xfrm>
          <a:prstGeom prst="line">
            <a:avLst/>
          </a:prstGeom>
          <a:noFill/>
          <a:ln w="38100">
            <a:solidFill>
              <a:srgbClr val="CC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2539" name="Line 11"/>
          <p:cNvSpPr>
            <a:spLocks noChangeShapeType="1"/>
          </p:cNvSpPr>
          <p:nvPr/>
        </p:nvSpPr>
        <p:spPr bwMode="auto">
          <a:xfrm flipH="1">
            <a:off x="3962400" y="3429000"/>
            <a:ext cx="457200" cy="304800"/>
          </a:xfrm>
          <a:prstGeom prst="line">
            <a:avLst/>
          </a:prstGeom>
          <a:noFill/>
          <a:ln w="38100">
            <a:solidFill>
              <a:srgbClr val="FF99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2540" name="Line 12"/>
          <p:cNvSpPr>
            <a:spLocks noChangeShapeType="1"/>
          </p:cNvSpPr>
          <p:nvPr/>
        </p:nvSpPr>
        <p:spPr bwMode="auto">
          <a:xfrm flipH="1">
            <a:off x="3962400" y="3886200"/>
            <a:ext cx="914400" cy="76200"/>
          </a:xfrm>
          <a:prstGeom prst="line">
            <a:avLst/>
          </a:prstGeom>
          <a:noFill/>
          <a:ln w="38100">
            <a:solidFill>
              <a:srgbClr val="0099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2541" name="Line 13"/>
          <p:cNvSpPr>
            <a:spLocks noChangeShapeType="1"/>
          </p:cNvSpPr>
          <p:nvPr/>
        </p:nvSpPr>
        <p:spPr bwMode="auto">
          <a:xfrm>
            <a:off x="3429000" y="2667000"/>
            <a:ext cx="381000" cy="914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2542" name="Text Box 14"/>
          <p:cNvSpPr txBox="1">
            <a:spLocks noChangeArrowheads="1"/>
          </p:cNvSpPr>
          <p:nvPr/>
        </p:nvSpPr>
        <p:spPr bwMode="auto">
          <a:xfrm>
            <a:off x="228600" y="6248400"/>
            <a:ext cx="2286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Posterior View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1371600" y="0"/>
            <a:ext cx="6096000" cy="762000"/>
          </a:xfrm>
        </p:spPr>
        <p:txBody>
          <a:bodyPr/>
          <a:lstStyle/>
          <a:p>
            <a:r>
              <a:rPr lang="en-US" sz="3600" b="1" smtClean="0">
                <a:solidFill>
                  <a:srgbClr val="FF0000"/>
                </a:solidFill>
              </a:rPr>
              <a:t>Intrinsic Muscles of Hand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idx="1"/>
          </p:nvPr>
        </p:nvSpPr>
        <p:spPr>
          <a:xfrm>
            <a:off x="0" y="1066800"/>
            <a:ext cx="9144000" cy="5791200"/>
          </a:xfrm>
        </p:spPr>
        <p:txBody>
          <a:bodyPr/>
          <a:lstStyle/>
          <a:p>
            <a:r>
              <a:rPr lang="en-US" smtClean="0"/>
              <a:t>Pinky (little finger)</a:t>
            </a:r>
          </a:p>
          <a:p>
            <a:pPr lvl="1"/>
            <a:r>
              <a:rPr lang="en-US" smtClean="0"/>
              <a:t>All digiti minimi				Ulnar			(Flexor, Abductor, Opponens)</a:t>
            </a:r>
          </a:p>
          <a:p>
            <a:r>
              <a:rPr lang="en-US" smtClean="0"/>
              <a:t>Thumb</a:t>
            </a:r>
          </a:p>
          <a:p>
            <a:pPr lvl="1"/>
            <a:r>
              <a:rPr lang="en-US" smtClean="0"/>
              <a:t>Abductor pollicis brevis			Median</a:t>
            </a:r>
          </a:p>
          <a:p>
            <a:pPr lvl="1"/>
            <a:r>
              <a:rPr lang="en-US" smtClean="0"/>
              <a:t>Flexor pollicis brevis			Median</a:t>
            </a:r>
          </a:p>
          <a:p>
            <a:pPr lvl="1"/>
            <a:r>
              <a:rPr lang="en-US" smtClean="0"/>
              <a:t>Opponens pollicis				Median</a:t>
            </a:r>
          </a:p>
          <a:p>
            <a:pPr lvl="1"/>
            <a:r>
              <a:rPr lang="en-US" smtClean="0"/>
              <a:t>Adductor pollicis				Ulnar</a:t>
            </a:r>
          </a:p>
          <a:p>
            <a:r>
              <a:rPr lang="en-US" smtClean="0"/>
              <a:t>Other Intrinsic Muscles</a:t>
            </a:r>
          </a:p>
          <a:p>
            <a:pPr lvl="1"/>
            <a:r>
              <a:rPr lang="en-US" smtClean="0"/>
              <a:t>Palmar + Dorsal Interossei			Ulnar</a:t>
            </a:r>
          </a:p>
          <a:p>
            <a:pPr lvl="1"/>
            <a:r>
              <a:rPr lang="en-US" smtClean="0"/>
              <a:t>Lumbricals					Median, Ulnar</a:t>
            </a:r>
          </a:p>
        </p:txBody>
      </p:sp>
      <p:sp>
        <p:nvSpPr>
          <p:cNvPr id="23556" name="Text Box 4"/>
          <p:cNvSpPr txBox="1">
            <a:spLocks noChangeArrowheads="1"/>
          </p:cNvSpPr>
          <p:nvPr/>
        </p:nvSpPr>
        <p:spPr bwMode="auto">
          <a:xfrm>
            <a:off x="609600" y="685800"/>
            <a:ext cx="12192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Muscle</a:t>
            </a:r>
          </a:p>
        </p:txBody>
      </p:sp>
      <p:sp>
        <p:nvSpPr>
          <p:cNvPr id="23557" name="Text Box 5"/>
          <p:cNvSpPr txBox="1">
            <a:spLocks noChangeArrowheads="1"/>
          </p:cNvSpPr>
          <p:nvPr/>
        </p:nvSpPr>
        <p:spPr bwMode="auto">
          <a:xfrm>
            <a:off x="6477000" y="685800"/>
            <a:ext cx="1066800" cy="466725"/>
          </a:xfrm>
          <a:prstGeom prst="rect">
            <a:avLst/>
          </a:prstGeom>
          <a:solidFill>
            <a:schemeClr val="hlink"/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Nerve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33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33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33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33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33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33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33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33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331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331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5" grpId="0" build="p" bldLvl="5" autoUpdateAnimBg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5638800" cy="685800"/>
          </a:xfrm>
        </p:spPr>
        <p:txBody>
          <a:bodyPr/>
          <a:lstStyle/>
          <a:p>
            <a:r>
              <a:rPr lang="en-US" sz="4000" smtClean="0"/>
              <a:t>Intrinsic Muscles of Hand</a:t>
            </a:r>
          </a:p>
        </p:txBody>
      </p:sp>
      <p:pic>
        <p:nvPicPr>
          <p:cNvPr id="24579" name="Picture 7" descr="Palmar + Dorsal Interosseous Muscles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1771650"/>
            <a:ext cx="5105400" cy="4038600"/>
          </a:xfrm>
          <a:noFill/>
          <a:ln>
            <a:solidFill>
              <a:schemeClr val="tx1"/>
            </a:solidFill>
          </a:ln>
        </p:spPr>
      </p:pic>
      <p:pic>
        <p:nvPicPr>
          <p:cNvPr id="24580" name="Picture 17" descr="Lumbricals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5187950" y="1371600"/>
            <a:ext cx="3956050" cy="4495800"/>
          </a:xfrm>
          <a:noFill/>
          <a:ln w="28575">
            <a:solidFill>
              <a:srgbClr val="000000"/>
            </a:solidFill>
          </a:ln>
        </p:spPr>
      </p:pic>
      <p:sp>
        <p:nvSpPr>
          <p:cNvPr id="24581" name="Text Box 5"/>
          <p:cNvSpPr txBox="1">
            <a:spLocks noChangeArrowheads="1"/>
          </p:cNvSpPr>
          <p:nvPr/>
        </p:nvSpPr>
        <p:spPr bwMode="auto">
          <a:xfrm>
            <a:off x="8077200" y="0"/>
            <a:ext cx="1066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pg 297</a:t>
            </a:r>
          </a:p>
        </p:txBody>
      </p:sp>
      <p:sp>
        <p:nvSpPr>
          <p:cNvPr id="24582" name="Line 9"/>
          <p:cNvSpPr>
            <a:spLocks noChangeShapeType="1"/>
          </p:cNvSpPr>
          <p:nvPr/>
        </p:nvSpPr>
        <p:spPr bwMode="auto">
          <a:xfrm flipH="1">
            <a:off x="1524000" y="2667000"/>
            <a:ext cx="762000" cy="0"/>
          </a:xfrm>
          <a:prstGeom prst="line">
            <a:avLst/>
          </a:prstGeom>
          <a:noFill/>
          <a:ln w="57150">
            <a:solidFill>
              <a:srgbClr val="CC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4583" name="Line 11"/>
          <p:cNvSpPr>
            <a:spLocks noChangeShapeType="1"/>
          </p:cNvSpPr>
          <p:nvPr/>
        </p:nvSpPr>
        <p:spPr bwMode="auto">
          <a:xfrm>
            <a:off x="304800" y="2667000"/>
            <a:ext cx="838200" cy="0"/>
          </a:xfrm>
          <a:prstGeom prst="line">
            <a:avLst/>
          </a:prstGeom>
          <a:noFill/>
          <a:ln w="57150">
            <a:solidFill>
              <a:srgbClr val="CC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4584" name="Line 12"/>
          <p:cNvSpPr>
            <a:spLocks noChangeShapeType="1"/>
          </p:cNvSpPr>
          <p:nvPr/>
        </p:nvSpPr>
        <p:spPr bwMode="auto">
          <a:xfrm>
            <a:off x="4343400" y="2590800"/>
            <a:ext cx="6858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4585" name="Line 13"/>
          <p:cNvSpPr>
            <a:spLocks noChangeShapeType="1"/>
          </p:cNvSpPr>
          <p:nvPr/>
        </p:nvSpPr>
        <p:spPr bwMode="auto">
          <a:xfrm flipH="1">
            <a:off x="3276600" y="2590800"/>
            <a:ext cx="7620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4586" name="Text Box 14"/>
          <p:cNvSpPr txBox="1">
            <a:spLocks noChangeArrowheads="1"/>
          </p:cNvSpPr>
          <p:nvPr/>
        </p:nvSpPr>
        <p:spPr bwMode="auto">
          <a:xfrm>
            <a:off x="3505200" y="1905000"/>
            <a:ext cx="1520825" cy="457200"/>
          </a:xfrm>
          <a:prstGeom prst="rect">
            <a:avLst/>
          </a:prstGeom>
          <a:solidFill>
            <a:srgbClr val="F8F8F8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rgbClr val="0066FF"/>
                </a:solidFill>
              </a:rPr>
              <a:t>ABduction</a:t>
            </a:r>
          </a:p>
        </p:txBody>
      </p:sp>
      <p:sp>
        <p:nvSpPr>
          <p:cNvPr id="24587" name="Text Box 15"/>
          <p:cNvSpPr txBox="1">
            <a:spLocks noChangeArrowheads="1"/>
          </p:cNvSpPr>
          <p:nvPr/>
        </p:nvSpPr>
        <p:spPr bwMode="auto">
          <a:xfrm>
            <a:off x="609600" y="838200"/>
            <a:ext cx="14478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Palmar Interossei</a:t>
            </a:r>
          </a:p>
        </p:txBody>
      </p:sp>
      <p:sp>
        <p:nvSpPr>
          <p:cNvPr id="24588" name="Text Box 16"/>
          <p:cNvSpPr txBox="1">
            <a:spLocks noChangeArrowheads="1"/>
          </p:cNvSpPr>
          <p:nvPr/>
        </p:nvSpPr>
        <p:spPr bwMode="auto">
          <a:xfrm>
            <a:off x="6553200" y="838200"/>
            <a:ext cx="1752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Lumbricals</a:t>
            </a:r>
          </a:p>
        </p:txBody>
      </p:sp>
      <p:sp>
        <p:nvSpPr>
          <p:cNvPr id="24589" name="Text Box 20"/>
          <p:cNvSpPr txBox="1">
            <a:spLocks noChangeArrowheads="1"/>
          </p:cNvSpPr>
          <p:nvPr/>
        </p:nvSpPr>
        <p:spPr bwMode="auto">
          <a:xfrm>
            <a:off x="533400" y="1981200"/>
            <a:ext cx="1676400" cy="457200"/>
          </a:xfrm>
          <a:prstGeom prst="rect">
            <a:avLst/>
          </a:prstGeom>
          <a:solidFill>
            <a:srgbClr val="F8F8F8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CC0000"/>
                </a:solidFill>
              </a:rPr>
              <a:t>ADDuction</a:t>
            </a:r>
          </a:p>
        </p:txBody>
      </p:sp>
      <p:sp>
        <p:nvSpPr>
          <p:cNvPr id="24590" name="Text Box 21"/>
          <p:cNvSpPr txBox="1">
            <a:spLocks noChangeArrowheads="1"/>
          </p:cNvSpPr>
          <p:nvPr/>
        </p:nvSpPr>
        <p:spPr bwMode="auto">
          <a:xfrm>
            <a:off x="8305800" y="3505200"/>
            <a:ext cx="838200" cy="495300"/>
          </a:xfrm>
          <a:prstGeom prst="rect">
            <a:avLst/>
          </a:prstGeom>
          <a:noFill/>
          <a:ln w="38100" cmpd="dbl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1st </a:t>
            </a:r>
          </a:p>
        </p:txBody>
      </p:sp>
      <p:sp>
        <p:nvSpPr>
          <p:cNvPr id="24591" name="Line 25"/>
          <p:cNvSpPr>
            <a:spLocks noChangeShapeType="1"/>
          </p:cNvSpPr>
          <p:nvPr/>
        </p:nvSpPr>
        <p:spPr bwMode="auto">
          <a:xfrm flipH="1" flipV="1">
            <a:off x="7391400" y="3429000"/>
            <a:ext cx="914400" cy="304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4592" name="Text Box 26"/>
          <p:cNvSpPr txBox="1">
            <a:spLocks noChangeArrowheads="1"/>
          </p:cNvSpPr>
          <p:nvPr/>
        </p:nvSpPr>
        <p:spPr bwMode="auto">
          <a:xfrm>
            <a:off x="7924800" y="2057400"/>
            <a:ext cx="838200" cy="495300"/>
          </a:xfrm>
          <a:prstGeom prst="rect">
            <a:avLst/>
          </a:prstGeom>
          <a:noFill/>
          <a:ln w="38100" cmpd="dbl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2nd</a:t>
            </a:r>
          </a:p>
        </p:txBody>
      </p:sp>
      <p:sp>
        <p:nvSpPr>
          <p:cNvPr id="24593" name="Line 27"/>
          <p:cNvSpPr>
            <a:spLocks noChangeShapeType="1"/>
          </p:cNvSpPr>
          <p:nvPr/>
        </p:nvSpPr>
        <p:spPr bwMode="auto">
          <a:xfrm flipH="1">
            <a:off x="7162800" y="2438400"/>
            <a:ext cx="685800" cy="990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4594" name="Text Box 28"/>
          <p:cNvSpPr txBox="1">
            <a:spLocks noChangeArrowheads="1"/>
          </p:cNvSpPr>
          <p:nvPr/>
        </p:nvSpPr>
        <p:spPr bwMode="auto">
          <a:xfrm>
            <a:off x="5410200" y="1524000"/>
            <a:ext cx="685800" cy="495300"/>
          </a:xfrm>
          <a:prstGeom prst="rect">
            <a:avLst/>
          </a:prstGeom>
          <a:noFill/>
          <a:ln w="38100" cmpd="dbl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3rd </a:t>
            </a:r>
          </a:p>
        </p:txBody>
      </p:sp>
      <p:sp>
        <p:nvSpPr>
          <p:cNvPr id="24595" name="Line 29"/>
          <p:cNvSpPr>
            <a:spLocks noChangeShapeType="1"/>
          </p:cNvSpPr>
          <p:nvPr/>
        </p:nvSpPr>
        <p:spPr bwMode="auto">
          <a:xfrm>
            <a:off x="6019800" y="1981200"/>
            <a:ext cx="838200" cy="16764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4596" name="Text Box 30"/>
          <p:cNvSpPr txBox="1">
            <a:spLocks noChangeArrowheads="1"/>
          </p:cNvSpPr>
          <p:nvPr/>
        </p:nvSpPr>
        <p:spPr bwMode="auto">
          <a:xfrm>
            <a:off x="5257800" y="3429000"/>
            <a:ext cx="685800" cy="495300"/>
          </a:xfrm>
          <a:prstGeom prst="rect">
            <a:avLst/>
          </a:prstGeom>
          <a:noFill/>
          <a:ln w="38100" cmpd="dbl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4th </a:t>
            </a:r>
          </a:p>
        </p:txBody>
      </p:sp>
      <p:sp>
        <p:nvSpPr>
          <p:cNvPr id="24597" name="Line 31"/>
          <p:cNvSpPr>
            <a:spLocks noChangeShapeType="1"/>
          </p:cNvSpPr>
          <p:nvPr/>
        </p:nvSpPr>
        <p:spPr bwMode="auto">
          <a:xfrm flipV="1">
            <a:off x="5943600" y="3657600"/>
            <a:ext cx="685800" cy="152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4598" name="Text Box 32"/>
          <p:cNvSpPr txBox="1">
            <a:spLocks noChangeArrowheads="1"/>
          </p:cNvSpPr>
          <p:nvPr/>
        </p:nvSpPr>
        <p:spPr bwMode="auto">
          <a:xfrm>
            <a:off x="3505200" y="838200"/>
            <a:ext cx="14478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Dorsal Interossei</a:t>
            </a:r>
          </a:p>
        </p:txBody>
      </p:sp>
      <p:sp>
        <p:nvSpPr>
          <p:cNvPr id="24599" name="Text Box 33"/>
          <p:cNvSpPr txBox="1">
            <a:spLocks noChangeArrowheads="1"/>
          </p:cNvSpPr>
          <p:nvPr/>
        </p:nvSpPr>
        <p:spPr bwMode="auto">
          <a:xfrm>
            <a:off x="0" y="6026150"/>
            <a:ext cx="9144000" cy="466725"/>
          </a:xfrm>
          <a:prstGeom prst="rect">
            <a:avLst/>
          </a:prstGeom>
          <a:noFill/>
          <a:ln w="9525">
            <a:solidFill>
              <a:schemeClr val="tx1"/>
            </a:solidFill>
            <a:prstDash val="sysDot"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Interossei help the lumbricals to </a:t>
            </a:r>
            <a:r>
              <a:rPr lang="en-US">
                <a:solidFill>
                  <a:srgbClr val="CC0000"/>
                </a:solidFill>
              </a:rPr>
              <a:t>extend IP joints</a:t>
            </a:r>
            <a:r>
              <a:rPr lang="en-US"/>
              <a:t> and </a:t>
            </a:r>
            <a:r>
              <a:rPr lang="en-US">
                <a:solidFill>
                  <a:srgbClr val="990099"/>
                </a:solidFill>
              </a:rPr>
              <a:t>flex MC-P joints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8458200" cy="914400"/>
          </a:xfrm>
        </p:spPr>
        <p:txBody>
          <a:bodyPr/>
          <a:lstStyle/>
          <a:p>
            <a:pPr algn="ctr"/>
            <a:r>
              <a:rPr lang="en-US" sz="3600" b="1" smtClean="0">
                <a:solidFill>
                  <a:srgbClr val="C00000"/>
                </a:solidFill>
              </a:rPr>
              <a:t>Blood Supply: Veins</a:t>
            </a:r>
          </a:p>
        </p:txBody>
      </p:sp>
      <p:pic>
        <p:nvPicPr>
          <p:cNvPr id="25603" name="Picture 8" descr="UE veins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600200" y="968375"/>
            <a:ext cx="7239000" cy="6118225"/>
          </a:xfrm>
          <a:noFill/>
        </p:spPr>
      </p:pic>
      <p:sp>
        <p:nvSpPr>
          <p:cNvPr id="25604" name="Text Box 11"/>
          <p:cNvSpPr txBox="1">
            <a:spLocks noChangeArrowheads="1"/>
          </p:cNvSpPr>
          <p:nvPr/>
        </p:nvSpPr>
        <p:spPr bwMode="auto">
          <a:xfrm>
            <a:off x="0" y="1752600"/>
            <a:ext cx="3429000" cy="3416300"/>
          </a:xfrm>
          <a:prstGeom prst="rect">
            <a:avLst/>
          </a:prstGeom>
          <a:solidFill>
            <a:schemeClr val="accent2"/>
          </a:solidFill>
          <a:ln w="38100" cmpd="dbl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Tx/>
              <a:buChar char="•"/>
            </a:pPr>
            <a:r>
              <a:rPr kumimoji="1" lang="en-US"/>
              <a:t>Cephalic (arm-forearm)</a:t>
            </a:r>
            <a:endParaRPr lang="en-US"/>
          </a:p>
          <a:p>
            <a:pPr>
              <a:buFontTx/>
              <a:buChar char="•"/>
            </a:pPr>
            <a:r>
              <a:rPr kumimoji="1" lang="en-US"/>
              <a:t>Basilic (arm-forearm)</a:t>
            </a:r>
          </a:p>
          <a:p>
            <a:pPr lvl="1"/>
            <a:endParaRPr kumimoji="1" lang="en-US"/>
          </a:p>
          <a:p>
            <a:pPr lvl="1"/>
            <a:endParaRPr kumimoji="1" lang="en-US"/>
          </a:p>
          <a:p>
            <a:pPr>
              <a:buFontTx/>
              <a:buChar char="•"/>
            </a:pPr>
            <a:r>
              <a:rPr kumimoji="1" lang="en-US"/>
              <a:t>Median Cubital (elbow)</a:t>
            </a:r>
          </a:p>
          <a:p>
            <a:pPr>
              <a:buFontTx/>
              <a:buChar char="•"/>
            </a:pPr>
            <a:r>
              <a:rPr kumimoji="1" lang="en-US"/>
              <a:t>Median Vein</a:t>
            </a:r>
          </a:p>
          <a:p>
            <a:endParaRPr kumimoji="1" lang="en-US"/>
          </a:p>
          <a:p>
            <a:pPr>
              <a:buFontTx/>
              <a:buChar char="•"/>
            </a:pPr>
            <a:r>
              <a:rPr kumimoji="1" lang="en-US"/>
              <a:t>SF. Palmar Venous Arch</a:t>
            </a:r>
          </a:p>
          <a:p>
            <a:pPr>
              <a:buFontTx/>
              <a:buChar char="•"/>
            </a:pPr>
            <a:r>
              <a:rPr kumimoji="1" lang="en-US"/>
              <a:t>Digital</a:t>
            </a:r>
          </a:p>
        </p:txBody>
      </p:sp>
      <p:sp>
        <p:nvSpPr>
          <p:cNvPr id="25605" name="Line 12"/>
          <p:cNvSpPr>
            <a:spLocks noChangeShapeType="1"/>
          </p:cNvSpPr>
          <p:nvPr/>
        </p:nvSpPr>
        <p:spPr bwMode="auto">
          <a:xfrm>
            <a:off x="1143000" y="49530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5606" name="Line 13"/>
          <p:cNvSpPr>
            <a:spLocks noChangeShapeType="1"/>
          </p:cNvSpPr>
          <p:nvPr/>
        </p:nvSpPr>
        <p:spPr bwMode="auto">
          <a:xfrm>
            <a:off x="3200400" y="3429000"/>
            <a:ext cx="91440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5607" name="Line 14"/>
          <p:cNvSpPr>
            <a:spLocks noChangeShapeType="1"/>
          </p:cNvSpPr>
          <p:nvPr/>
        </p:nvSpPr>
        <p:spPr bwMode="auto">
          <a:xfrm>
            <a:off x="2971800" y="2362200"/>
            <a:ext cx="1371600" cy="838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5608" name="Line 15"/>
          <p:cNvSpPr>
            <a:spLocks noChangeShapeType="1"/>
          </p:cNvSpPr>
          <p:nvPr/>
        </p:nvSpPr>
        <p:spPr bwMode="auto">
          <a:xfrm>
            <a:off x="3124200" y="1981200"/>
            <a:ext cx="106680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5609" name="Line 16"/>
          <p:cNvSpPr>
            <a:spLocks noChangeShapeType="1"/>
          </p:cNvSpPr>
          <p:nvPr/>
        </p:nvSpPr>
        <p:spPr bwMode="auto">
          <a:xfrm>
            <a:off x="1143000" y="4953000"/>
            <a:ext cx="2209800" cy="914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5610" name="Line 17"/>
          <p:cNvSpPr>
            <a:spLocks noChangeShapeType="1"/>
          </p:cNvSpPr>
          <p:nvPr/>
        </p:nvSpPr>
        <p:spPr bwMode="auto">
          <a:xfrm>
            <a:off x="2819400" y="4724400"/>
            <a:ext cx="838200" cy="990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5611" name="Text Box 18"/>
          <p:cNvSpPr txBox="1">
            <a:spLocks noChangeArrowheads="1"/>
          </p:cNvSpPr>
          <p:nvPr/>
        </p:nvSpPr>
        <p:spPr bwMode="auto">
          <a:xfrm>
            <a:off x="304800" y="1219200"/>
            <a:ext cx="2286000" cy="495300"/>
          </a:xfrm>
          <a:prstGeom prst="rect">
            <a:avLst/>
          </a:prstGeom>
          <a:solidFill>
            <a:schemeClr val="accent2"/>
          </a:solidFill>
          <a:ln w="38100" cmpd="dbl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SUPERFICIAL</a:t>
            </a:r>
          </a:p>
        </p:txBody>
      </p:sp>
      <p:sp>
        <p:nvSpPr>
          <p:cNvPr id="25612" name="Text Box 20"/>
          <p:cNvSpPr txBox="1">
            <a:spLocks noChangeArrowheads="1"/>
          </p:cNvSpPr>
          <p:nvPr/>
        </p:nvSpPr>
        <p:spPr bwMode="auto">
          <a:xfrm>
            <a:off x="5334000" y="2590800"/>
            <a:ext cx="3810000" cy="3416300"/>
          </a:xfrm>
          <a:prstGeom prst="rect">
            <a:avLst/>
          </a:prstGeom>
          <a:solidFill>
            <a:schemeClr val="accent2"/>
          </a:solidFill>
          <a:ln w="38100" cmpd="dbl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Tx/>
              <a:buChar char="•"/>
            </a:pPr>
            <a:r>
              <a:rPr kumimoji="1" lang="en-US"/>
              <a:t>Subclavian (neck)</a:t>
            </a:r>
          </a:p>
          <a:p>
            <a:pPr>
              <a:buFontTx/>
              <a:buChar char="•"/>
            </a:pPr>
            <a:r>
              <a:rPr kumimoji="1" lang="en-US"/>
              <a:t>Axillary (axilla)</a:t>
            </a:r>
          </a:p>
          <a:p>
            <a:pPr lvl="1"/>
            <a:endParaRPr kumimoji="1" lang="en-US"/>
          </a:p>
          <a:p>
            <a:pPr>
              <a:buFontTx/>
              <a:buChar char="•"/>
            </a:pPr>
            <a:r>
              <a:rPr kumimoji="1" lang="en-US"/>
              <a:t>Brachial (arm-elbow)</a:t>
            </a:r>
          </a:p>
          <a:p>
            <a:pPr lvl="1"/>
            <a:endParaRPr kumimoji="1" lang="en-US"/>
          </a:p>
          <a:p>
            <a:pPr lvl="1"/>
            <a:endParaRPr kumimoji="1" lang="en-US"/>
          </a:p>
          <a:p>
            <a:pPr>
              <a:buFontTx/>
              <a:buChar char="•"/>
            </a:pPr>
            <a:r>
              <a:rPr kumimoji="1" lang="en-US"/>
              <a:t>Radial (forearm)</a:t>
            </a:r>
          </a:p>
          <a:p>
            <a:pPr>
              <a:buFontTx/>
              <a:buChar char="•"/>
            </a:pPr>
            <a:r>
              <a:rPr kumimoji="1" lang="en-US"/>
              <a:t>Ulnar (forearm)</a:t>
            </a:r>
          </a:p>
          <a:p>
            <a:pPr>
              <a:buFontTx/>
              <a:buChar char="•"/>
            </a:pPr>
            <a:r>
              <a:rPr kumimoji="1" lang="en-US"/>
              <a:t>Deep Palmous Venous arch</a:t>
            </a:r>
          </a:p>
        </p:txBody>
      </p:sp>
      <p:sp>
        <p:nvSpPr>
          <p:cNvPr id="25613" name="Line 21"/>
          <p:cNvSpPr>
            <a:spLocks noChangeShapeType="1"/>
          </p:cNvSpPr>
          <p:nvPr/>
        </p:nvSpPr>
        <p:spPr bwMode="auto">
          <a:xfrm flipH="1" flipV="1">
            <a:off x="5257800" y="1752600"/>
            <a:ext cx="228600" cy="1066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5614" name="Line 22"/>
          <p:cNvSpPr>
            <a:spLocks noChangeShapeType="1"/>
          </p:cNvSpPr>
          <p:nvPr/>
        </p:nvSpPr>
        <p:spPr bwMode="auto">
          <a:xfrm flipH="1" flipV="1">
            <a:off x="4724400" y="2286000"/>
            <a:ext cx="762000" cy="914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5615" name="Line 24"/>
          <p:cNvSpPr>
            <a:spLocks noChangeShapeType="1"/>
          </p:cNvSpPr>
          <p:nvPr/>
        </p:nvSpPr>
        <p:spPr bwMode="auto">
          <a:xfrm flipH="1" flipV="1">
            <a:off x="4343400" y="2743200"/>
            <a:ext cx="1143000" cy="1143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5616" name="Line 26"/>
          <p:cNvSpPr>
            <a:spLocks noChangeShapeType="1"/>
          </p:cNvSpPr>
          <p:nvPr/>
        </p:nvSpPr>
        <p:spPr bwMode="auto">
          <a:xfrm flipH="1" flipV="1">
            <a:off x="3962400" y="4191000"/>
            <a:ext cx="1524000" cy="838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5617" name="Line 27"/>
          <p:cNvSpPr>
            <a:spLocks noChangeShapeType="1"/>
          </p:cNvSpPr>
          <p:nvPr/>
        </p:nvSpPr>
        <p:spPr bwMode="auto">
          <a:xfrm flipH="1" flipV="1">
            <a:off x="4038600" y="4572000"/>
            <a:ext cx="1447800" cy="838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5618" name="Line 28"/>
          <p:cNvSpPr>
            <a:spLocks noChangeShapeType="1"/>
          </p:cNvSpPr>
          <p:nvPr/>
        </p:nvSpPr>
        <p:spPr bwMode="auto">
          <a:xfrm flipH="1" flipV="1">
            <a:off x="3810000" y="5562600"/>
            <a:ext cx="16764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5619" name="Text Box 29"/>
          <p:cNvSpPr txBox="1">
            <a:spLocks noChangeArrowheads="1"/>
          </p:cNvSpPr>
          <p:nvPr/>
        </p:nvSpPr>
        <p:spPr bwMode="auto">
          <a:xfrm>
            <a:off x="7620000" y="2057400"/>
            <a:ext cx="1066800" cy="495300"/>
          </a:xfrm>
          <a:prstGeom prst="rect">
            <a:avLst/>
          </a:prstGeom>
          <a:solidFill>
            <a:schemeClr val="accent2"/>
          </a:solidFill>
          <a:ln w="38100" cmpd="dbl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DEEP</a:t>
            </a:r>
          </a:p>
        </p:txBody>
      </p:sp>
      <p:sp>
        <p:nvSpPr>
          <p:cNvPr id="25620" name="Line 30"/>
          <p:cNvSpPr>
            <a:spLocks noChangeShapeType="1"/>
          </p:cNvSpPr>
          <p:nvPr/>
        </p:nvSpPr>
        <p:spPr bwMode="auto">
          <a:xfrm>
            <a:off x="1905000" y="3886200"/>
            <a:ext cx="198120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228600"/>
            <a:ext cx="7696200" cy="762000"/>
          </a:xfrm>
        </p:spPr>
        <p:txBody>
          <a:bodyPr/>
          <a:lstStyle/>
          <a:p>
            <a:r>
              <a:rPr lang="en-US" sz="3600" b="1" smtClean="0">
                <a:solidFill>
                  <a:srgbClr val="C00000"/>
                </a:solidFill>
              </a:rPr>
              <a:t>Blood Supply: Arteries</a:t>
            </a:r>
          </a:p>
        </p:txBody>
      </p:sp>
      <p:pic>
        <p:nvPicPr>
          <p:cNvPr id="26627" name="Picture 5" descr="Arteries"/>
          <p:cNvPicPr>
            <a:picLocks noGrp="1" noChangeAspect="1" noChangeArrowheads="1"/>
          </p:cNvPicPr>
          <p:nvPr>
            <p:ph type="clipArt"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04800" y="1143000"/>
            <a:ext cx="4546600" cy="5410200"/>
          </a:xfrm>
          <a:ln>
            <a:solidFill>
              <a:srgbClr val="CC0000"/>
            </a:solidFill>
          </a:ln>
        </p:spPr>
      </p:pic>
      <p:sp>
        <p:nvSpPr>
          <p:cNvPr id="22531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5181600" y="990600"/>
            <a:ext cx="3733800" cy="5562600"/>
          </a:xfrm>
        </p:spPr>
        <p:txBody>
          <a:bodyPr>
            <a:normAutofit lnSpcReduction="10000"/>
          </a:bodyPr>
          <a:lstStyle/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sz="2800" smtClean="0"/>
              <a:t>Subclavian (neck)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sz="2800" smtClean="0"/>
              <a:t>Axillary (armpit)</a:t>
            </a:r>
          </a:p>
          <a:p>
            <a:pPr marL="640080" lvl="1" indent="-246888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en-US" smtClean="0"/>
              <a:t>Subscapular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sz="2800" smtClean="0"/>
              <a:t>Brachial (arm)</a:t>
            </a:r>
          </a:p>
          <a:p>
            <a:pPr marL="640080" lvl="1" indent="-246888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en-US" smtClean="0"/>
              <a:t>Deep brachial 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sz="2800" smtClean="0"/>
              <a:t>Radial (forearm)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sz="2800" smtClean="0"/>
              <a:t>Ulnar (forearm)</a:t>
            </a:r>
          </a:p>
          <a:p>
            <a:pPr marL="640080" lvl="1" indent="-246888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en-US" smtClean="0"/>
              <a:t>Common Interosseous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sz="2800" smtClean="0"/>
              <a:t>Superficial &amp; Deep Palmar arches</a:t>
            </a:r>
          </a:p>
          <a:p>
            <a:pPr marL="640080" lvl="1" indent="-246888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en-US" smtClean="0"/>
              <a:t>Digital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228600"/>
            <a:ext cx="7848600" cy="838200"/>
          </a:xfrm>
          <a:ln>
            <a:solidFill>
              <a:schemeClr val="folHlink"/>
            </a:solidFill>
          </a:ln>
        </p:spPr>
        <p:txBody>
          <a:bodyPr/>
          <a:lstStyle/>
          <a:p>
            <a:pPr algn="ctr"/>
            <a:r>
              <a:rPr lang="en-US" sz="4000" b="1" smtClean="0">
                <a:solidFill>
                  <a:srgbClr val="C00000"/>
                </a:solidFill>
                <a:latin typeface="Algerian" pitchFamily="82" charset="0"/>
              </a:rPr>
              <a:t>Bones of Upper Extremity</a:t>
            </a:r>
          </a:p>
        </p:txBody>
      </p:sp>
      <p:pic>
        <p:nvPicPr>
          <p:cNvPr id="10243" name="Picture 7" descr="HumSkeleton"/>
          <p:cNvPicPr>
            <a:picLocks noGrp="1" noChangeAspect="1" noChangeArrowheads="1"/>
          </p:cNvPicPr>
          <p:nvPr>
            <p:ph type="clipArt"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57200" y="1447800"/>
            <a:ext cx="2808288" cy="5029200"/>
          </a:xfrm>
          <a:noFill/>
        </p:spPr>
      </p:pic>
      <p:sp>
        <p:nvSpPr>
          <p:cNvPr id="5124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3810000" y="1676400"/>
            <a:ext cx="5334000" cy="5181600"/>
          </a:xfrm>
          <a:ln>
            <a:solidFill>
              <a:schemeClr val="folHlink"/>
            </a:solidFill>
          </a:ln>
        </p:spPr>
        <p:txBody>
          <a:bodyPr/>
          <a:lstStyle/>
          <a:p>
            <a:r>
              <a:rPr lang="en-US" sz="2800" smtClean="0"/>
              <a:t>Appendicular Skeleton</a:t>
            </a:r>
          </a:p>
          <a:p>
            <a:r>
              <a:rPr lang="en-US" sz="2800" smtClean="0"/>
              <a:t>Pectoral Girdle = scapula,clavicle</a:t>
            </a:r>
          </a:p>
          <a:p>
            <a:r>
              <a:rPr lang="en-US" sz="2800" smtClean="0"/>
              <a:t>Upperlimb  </a:t>
            </a:r>
          </a:p>
          <a:p>
            <a:pPr lvl="1"/>
            <a:r>
              <a:rPr lang="en-US" smtClean="0"/>
              <a:t>Arm: humerus</a:t>
            </a:r>
          </a:p>
          <a:p>
            <a:pPr lvl="1"/>
            <a:r>
              <a:rPr lang="en-US" smtClean="0"/>
              <a:t>Forearm: radius, ulna</a:t>
            </a:r>
          </a:p>
          <a:p>
            <a:pPr lvl="2"/>
            <a:r>
              <a:rPr lang="en-US" sz="2000" smtClean="0"/>
              <a:t>Interosseus membrane</a:t>
            </a:r>
          </a:p>
          <a:p>
            <a:pPr lvl="1"/>
            <a:r>
              <a:rPr lang="en-US" smtClean="0"/>
              <a:t>Hand: carpals, metacarpals, phalanges</a:t>
            </a:r>
            <a:endParaRPr lang="en-US" sz="2800" smtClean="0">
              <a:solidFill>
                <a:srgbClr val="0066FF"/>
              </a:solidFill>
            </a:endParaRPr>
          </a:p>
          <a:p>
            <a:endParaRPr lang="en-US" sz="2800" smtClean="0">
              <a:solidFill>
                <a:srgbClr val="0066FF"/>
              </a:solidFill>
            </a:endParaRPr>
          </a:p>
        </p:txBody>
      </p:sp>
      <p:sp>
        <p:nvSpPr>
          <p:cNvPr id="10245" name="Oval 8"/>
          <p:cNvSpPr>
            <a:spLocks noChangeArrowheads="1"/>
          </p:cNvSpPr>
          <p:nvPr/>
        </p:nvSpPr>
        <p:spPr bwMode="auto">
          <a:xfrm>
            <a:off x="838200" y="2133600"/>
            <a:ext cx="685800" cy="2514600"/>
          </a:xfrm>
          <a:prstGeom prst="ellipse">
            <a:avLst/>
          </a:prstGeom>
          <a:noFill/>
          <a:ln w="28575">
            <a:solidFill>
              <a:srgbClr val="0066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46" name="Oval 9"/>
          <p:cNvSpPr>
            <a:spLocks noChangeArrowheads="1"/>
          </p:cNvSpPr>
          <p:nvPr/>
        </p:nvSpPr>
        <p:spPr bwMode="auto">
          <a:xfrm>
            <a:off x="1752600" y="2286000"/>
            <a:ext cx="685800" cy="457200"/>
          </a:xfrm>
          <a:prstGeom prst="ellipse">
            <a:avLst/>
          </a:prstGeom>
          <a:noFill/>
          <a:ln w="28575">
            <a:solidFill>
              <a:srgbClr val="0066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1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1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1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1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1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1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1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1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1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1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12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12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512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512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4" grpId="0" build="p" bldLvl="5" animBg="1" autoUpdateAnimBg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228600"/>
            <a:ext cx="3886200" cy="838200"/>
          </a:xfrm>
          <a:ln>
            <a:solidFill>
              <a:schemeClr val="tx2"/>
            </a:solidFill>
          </a:ln>
        </p:spPr>
        <p:txBody>
          <a:bodyPr/>
          <a:lstStyle/>
          <a:p>
            <a:r>
              <a:rPr lang="en-US" smtClean="0"/>
              <a:t>Axilla = Armpit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idx="1"/>
          </p:nvPr>
        </p:nvSpPr>
        <p:spPr>
          <a:xfrm>
            <a:off x="0" y="1219200"/>
            <a:ext cx="9144000" cy="5334000"/>
          </a:xfrm>
        </p:spPr>
        <p:txBody>
          <a:bodyPr/>
          <a:lstStyle/>
          <a:p>
            <a:r>
              <a:rPr lang="en-US" smtClean="0"/>
              <a:t>Region between arm and chest</a:t>
            </a:r>
          </a:p>
          <a:p>
            <a:r>
              <a:rPr lang="en-US" smtClean="0"/>
              <a:t>Boundaries</a:t>
            </a:r>
            <a:endParaRPr lang="en-US" sz="3600" smtClean="0"/>
          </a:p>
          <a:p>
            <a:pPr lvl="1"/>
            <a:r>
              <a:rPr lang="en-US" smtClean="0"/>
              <a:t>Ventral - pectoral muscles</a:t>
            </a:r>
          </a:p>
          <a:p>
            <a:pPr lvl="1"/>
            <a:r>
              <a:rPr lang="en-US" smtClean="0"/>
              <a:t>Dorsal = latissimus dorsi, teres major						 subscapularis</a:t>
            </a:r>
          </a:p>
          <a:p>
            <a:pPr lvl="1"/>
            <a:r>
              <a:rPr lang="en-US" smtClean="0"/>
              <a:t>Medial = serratus ventralis</a:t>
            </a:r>
          </a:p>
          <a:p>
            <a:pPr lvl="1"/>
            <a:r>
              <a:rPr lang="en-US" smtClean="0"/>
              <a:t>Lateral = bicipital groove of humerus</a:t>
            </a:r>
          </a:p>
          <a:p>
            <a:r>
              <a:rPr lang="en-US" smtClean="0"/>
              <a:t>Contents</a:t>
            </a:r>
          </a:p>
          <a:p>
            <a:pPr lvl="1"/>
            <a:r>
              <a:rPr lang="en-US" smtClean="0"/>
              <a:t>Axillary lymph nodes, Axillary vessels			Brachial Plexus</a:t>
            </a:r>
          </a:p>
          <a:p>
            <a:pPr lvl="1"/>
            <a:endParaRPr lang="en-US" smtClean="0"/>
          </a:p>
        </p:txBody>
      </p:sp>
      <p:graphicFrame>
        <p:nvGraphicFramePr>
          <p:cNvPr id="2050" name="Object 5"/>
          <p:cNvGraphicFramePr>
            <a:graphicFrameLocks noChangeAspect="1"/>
          </p:cNvGraphicFramePr>
          <p:nvPr/>
        </p:nvGraphicFramePr>
        <p:xfrm>
          <a:off x="7086600" y="4826000"/>
          <a:ext cx="930275" cy="2032000"/>
        </p:xfrm>
        <a:graphic>
          <a:graphicData uri="http://schemas.openxmlformats.org/presentationml/2006/ole">
            <p:oleObj spid="_x0000_s2050" name="Clip" r:id="rId3" imgW="2765160" imgH="6043320" progId="MS_ClipArt_Gallery.2">
              <p:embed/>
            </p:oleObj>
          </a:graphicData>
        </a:graphic>
      </p:graphicFrame>
      <p:sp>
        <p:nvSpPr>
          <p:cNvPr id="2053" name="Oval 7"/>
          <p:cNvSpPr>
            <a:spLocks noChangeArrowheads="1"/>
          </p:cNvSpPr>
          <p:nvPr/>
        </p:nvSpPr>
        <p:spPr bwMode="auto">
          <a:xfrm>
            <a:off x="7620000" y="5181600"/>
            <a:ext cx="381000" cy="457200"/>
          </a:xfrm>
          <a:prstGeom prst="ellipse">
            <a:avLst/>
          </a:prstGeom>
          <a:noFill/>
          <a:ln w="57150">
            <a:solidFill>
              <a:schemeClr val="tx2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2054" name="Line 8"/>
          <p:cNvSpPr>
            <a:spLocks noChangeShapeType="1"/>
          </p:cNvSpPr>
          <p:nvPr/>
        </p:nvSpPr>
        <p:spPr bwMode="auto">
          <a:xfrm flipV="1">
            <a:off x="6172200" y="5486400"/>
            <a:ext cx="1066800" cy="838200"/>
          </a:xfrm>
          <a:prstGeom prst="line">
            <a:avLst/>
          </a:prstGeom>
          <a:noFill/>
          <a:ln w="57150">
            <a:solidFill>
              <a:srgbClr val="990099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pic>
        <p:nvPicPr>
          <p:cNvPr id="2055" name="Picture 10" descr="Axilla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42050" y="457200"/>
            <a:ext cx="2901950" cy="3581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8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8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84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84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84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84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84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84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5" grpId="0" build="p" bldLvl="5" autoUpdateAnimBg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228600"/>
            <a:ext cx="7772400" cy="457200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3600" b="1" dirty="0" smtClean="0">
                <a:solidFill>
                  <a:srgbClr val="C00000"/>
                </a:solidFill>
              </a:rPr>
              <a:t>Surface Anatomy of Upper Limb</a:t>
            </a:r>
          </a:p>
        </p:txBody>
      </p:sp>
      <p:pic>
        <p:nvPicPr>
          <p:cNvPr id="27651" name="Picture 7" descr="Cubital Fossa"/>
          <p:cNvPicPr>
            <a:picLocks noGrp="1" noChangeAspect="1" noChangeArrowheads="1"/>
          </p:cNvPicPr>
          <p:nvPr>
            <p:ph type="clipArt"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733800" y="2590800"/>
            <a:ext cx="5410200" cy="2517775"/>
          </a:xfrm>
          <a:noFill/>
        </p:spPr>
      </p:pic>
      <p:sp>
        <p:nvSpPr>
          <p:cNvPr id="19460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0" y="685800"/>
            <a:ext cx="9144000" cy="6172200"/>
          </a:xfrm>
        </p:spPr>
        <p:txBody>
          <a:bodyPr/>
          <a:lstStyle/>
          <a:p>
            <a:r>
              <a:rPr lang="en-US" sz="2800" smtClean="0"/>
              <a:t>Biceps + Triceps brachii</a:t>
            </a:r>
          </a:p>
          <a:p>
            <a:r>
              <a:rPr lang="en-US" sz="2800" smtClean="0"/>
              <a:t>Olecrenon Process</a:t>
            </a:r>
          </a:p>
          <a:p>
            <a:r>
              <a:rPr lang="en-US" sz="2800" smtClean="0"/>
              <a:t>Medial Epicondyle</a:t>
            </a:r>
          </a:p>
          <a:p>
            <a:r>
              <a:rPr lang="en-US" sz="2800" smtClean="0"/>
              <a:t>Cubital Fossa</a:t>
            </a:r>
          </a:p>
          <a:p>
            <a:pPr lvl="1"/>
            <a:r>
              <a:rPr lang="en-US" smtClean="0"/>
              <a:t>Anterior surface elbow</a:t>
            </a:r>
          </a:p>
          <a:p>
            <a:pPr lvl="1"/>
            <a:r>
              <a:rPr lang="en-US" smtClean="0"/>
              <a:t>Contents	</a:t>
            </a:r>
          </a:p>
          <a:p>
            <a:pPr lvl="2"/>
            <a:r>
              <a:rPr lang="en-US" sz="2000" smtClean="0"/>
              <a:t>Median Cubital Vein</a:t>
            </a:r>
          </a:p>
          <a:p>
            <a:pPr lvl="2"/>
            <a:r>
              <a:rPr lang="en-US" sz="2000" smtClean="0"/>
              <a:t>Brachial Artery</a:t>
            </a:r>
          </a:p>
          <a:p>
            <a:pPr lvl="2"/>
            <a:r>
              <a:rPr lang="en-US" sz="2000" smtClean="0"/>
              <a:t>Median Nerve</a:t>
            </a:r>
          </a:p>
          <a:p>
            <a:pPr lvl="1"/>
            <a:r>
              <a:rPr lang="en-US" smtClean="0"/>
              <a:t>Boundaries</a:t>
            </a:r>
          </a:p>
          <a:p>
            <a:pPr lvl="2"/>
            <a:r>
              <a:rPr lang="en-US" sz="2000" smtClean="0"/>
              <a:t>Medial= Pronator teres</a:t>
            </a:r>
          </a:p>
          <a:p>
            <a:pPr lvl="2"/>
            <a:r>
              <a:rPr lang="en-US" sz="2000" smtClean="0"/>
              <a:t>Lateral= Brachioradialis</a:t>
            </a:r>
          </a:p>
          <a:p>
            <a:pPr lvl="2"/>
            <a:r>
              <a:rPr lang="en-US" sz="2000" smtClean="0"/>
              <a:t>Superior= Line between epicondyles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4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4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4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94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94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94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946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946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946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946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946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946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946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946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946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946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946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946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946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946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946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946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946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946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9460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9460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0" grpId="0" build="p" bldLvl="5" autoUpdateAnimBg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4267200" cy="1371600"/>
          </a:xfrm>
        </p:spPr>
        <p:txBody>
          <a:bodyPr/>
          <a:lstStyle/>
          <a:p>
            <a:r>
              <a:rPr lang="en-US" sz="3600" b="1" smtClean="0">
                <a:solidFill>
                  <a:srgbClr val="C00000"/>
                </a:solidFill>
              </a:rPr>
              <a:t>Surface Anatomy of Upper Limb</a:t>
            </a:r>
          </a:p>
        </p:txBody>
      </p:sp>
      <p:pic>
        <p:nvPicPr>
          <p:cNvPr id="28675" name="Picture 7" descr="Snuffbox"/>
          <p:cNvPicPr>
            <a:picLocks noGrp="1" noChangeAspect="1" noChangeArrowheads="1"/>
          </p:cNvPicPr>
          <p:nvPr>
            <p:ph type="clipArt"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81000" y="2166938"/>
            <a:ext cx="3810000" cy="2676525"/>
          </a:xfrm>
          <a:noFill/>
        </p:spPr>
      </p:pic>
      <p:sp>
        <p:nvSpPr>
          <p:cNvPr id="20484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648200" y="0"/>
            <a:ext cx="4495800" cy="6858000"/>
          </a:xfrm>
        </p:spPr>
        <p:txBody>
          <a:bodyPr/>
          <a:lstStyle/>
          <a:p>
            <a:r>
              <a:rPr lang="en-US" sz="2800" smtClean="0"/>
              <a:t>Carpal Tunnel</a:t>
            </a:r>
          </a:p>
          <a:p>
            <a:pPr lvl="1"/>
            <a:r>
              <a:rPr lang="en-US" smtClean="0"/>
              <a:t>Carpals concave anteriorly</a:t>
            </a:r>
          </a:p>
          <a:p>
            <a:pPr lvl="1"/>
            <a:r>
              <a:rPr lang="en-US" smtClean="0"/>
              <a:t>Carpal ligament covers it</a:t>
            </a:r>
          </a:p>
          <a:p>
            <a:pPr lvl="1"/>
            <a:r>
              <a:rPr lang="en-US" smtClean="0"/>
              <a:t>Contains: long tendons, Median nerve</a:t>
            </a:r>
          </a:p>
          <a:p>
            <a:pPr lvl="1"/>
            <a:r>
              <a:rPr lang="en-US" smtClean="0"/>
              <a:t>Inflammation of tendons = compression of Median nerve</a:t>
            </a:r>
          </a:p>
          <a:p>
            <a:r>
              <a:rPr lang="en-US" sz="2800" smtClean="0"/>
              <a:t>Anatomical Snuffbox</a:t>
            </a:r>
          </a:p>
          <a:p>
            <a:pPr lvl="1"/>
            <a:r>
              <a:rPr lang="en-US" smtClean="0"/>
              <a:t>Lateral = E. pollicis brevis</a:t>
            </a:r>
          </a:p>
          <a:p>
            <a:pPr lvl="1"/>
            <a:r>
              <a:rPr lang="en-US" smtClean="0"/>
              <a:t>Medial = E. pollicis longus</a:t>
            </a:r>
          </a:p>
          <a:p>
            <a:pPr lvl="1"/>
            <a:r>
              <a:rPr lang="en-US" smtClean="0"/>
              <a:t>Floor = scaphoid, styloid of radius</a:t>
            </a:r>
          </a:p>
          <a:p>
            <a:pPr lvl="1"/>
            <a:r>
              <a:rPr lang="en-US" smtClean="0"/>
              <a:t>Contains Radial Artery (pulse)</a:t>
            </a:r>
          </a:p>
        </p:txBody>
      </p:sp>
      <p:sp>
        <p:nvSpPr>
          <p:cNvPr id="28677" name="Oval 8"/>
          <p:cNvSpPr>
            <a:spLocks noChangeArrowheads="1"/>
          </p:cNvSpPr>
          <p:nvPr/>
        </p:nvSpPr>
        <p:spPr bwMode="auto">
          <a:xfrm>
            <a:off x="2667000" y="2971800"/>
            <a:ext cx="1066800" cy="1447800"/>
          </a:xfrm>
          <a:prstGeom prst="ellips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8678" name="Line 9"/>
          <p:cNvSpPr>
            <a:spLocks noChangeShapeType="1"/>
          </p:cNvSpPr>
          <p:nvPr/>
        </p:nvSpPr>
        <p:spPr bwMode="auto">
          <a:xfrm>
            <a:off x="3733800" y="3657600"/>
            <a:ext cx="12954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4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4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4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4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48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48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048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048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048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048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048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048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048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048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048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048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048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048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048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048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4" grpId="0" build="p" bldLvl="5" autoUpdateAnimBg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228600"/>
            <a:ext cx="4419600" cy="762000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b="1" dirty="0" smtClean="0">
                <a:solidFill>
                  <a:srgbClr val="C00000"/>
                </a:solidFill>
              </a:rPr>
              <a:t>Brachial Plexus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idx="1"/>
          </p:nvPr>
        </p:nvSpPr>
        <p:spPr>
          <a:xfrm>
            <a:off x="228600" y="1219200"/>
            <a:ext cx="5334000" cy="5181600"/>
          </a:xfrm>
          <a:ln>
            <a:solidFill>
              <a:schemeClr val="tx1"/>
            </a:solidFill>
          </a:ln>
        </p:spPr>
        <p:txBody>
          <a:bodyPr/>
          <a:lstStyle/>
          <a:p>
            <a:r>
              <a:rPr lang="en-US" smtClean="0"/>
              <a:t> Network of nerves; part in neck, part in axilla</a:t>
            </a:r>
          </a:p>
          <a:p>
            <a:r>
              <a:rPr lang="en-US" smtClean="0"/>
              <a:t> Muscles of upper limb receive innervation from nerves of the brachial plexus</a:t>
            </a:r>
          </a:p>
          <a:p>
            <a:r>
              <a:rPr lang="en-US" smtClean="0"/>
              <a:t>Formed from Ventral Rami of Inferior 4 Cervical Nerves (C</a:t>
            </a:r>
            <a:r>
              <a:rPr lang="en-US" baseline="-25000" smtClean="0"/>
              <a:t>5-8</a:t>
            </a:r>
            <a:r>
              <a:rPr lang="en-US" smtClean="0"/>
              <a:t>) and T</a:t>
            </a:r>
            <a:r>
              <a:rPr lang="en-US" baseline="-25000" smtClean="0"/>
              <a:t>1</a:t>
            </a:r>
            <a:endParaRPr lang="en-US" smtClean="0"/>
          </a:p>
        </p:txBody>
      </p:sp>
      <p:pic>
        <p:nvPicPr>
          <p:cNvPr id="29700" name="Picture 4" descr="Spinal Segment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91200" y="457200"/>
            <a:ext cx="3038475" cy="5943600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</p:spPr>
      </p:pic>
      <p:sp>
        <p:nvSpPr>
          <p:cNvPr id="29701" name="Oval 5"/>
          <p:cNvSpPr>
            <a:spLocks noChangeArrowheads="1"/>
          </p:cNvSpPr>
          <p:nvPr/>
        </p:nvSpPr>
        <p:spPr bwMode="auto">
          <a:xfrm>
            <a:off x="6934200" y="1371600"/>
            <a:ext cx="838200" cy="685800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507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507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1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1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1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1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7" grpId="0" build="p" bldLvl="5" animBg="1" autoUpdateAnimBg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457200"/>
            <a:ext cx="7772400" cy="762000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mtClean="0"/>
              <a:t>Where Ventral Rami Come From</a:t>
            </a:r>
          </a:p>
        </p:txBody>
      </p:sp>
      <p:pic>
        <p:nvPicPr>
          <p:cNvPr id="30723" name="Picture 3" descr="Spinal Cord-Rami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2209800"/>
            <a:ext cx="6019800" cy="37973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30724" name="Text Box 4"/>
          <p:cNvSpPr txBox="1">
            <a:spLocks noChangeArrowheads="1"/>
          </p:cNvSpPr>
          <p:nvPr/>
        </p:nvSpPr>
        <p:spPr bwMode="auto">
          <a:xfrm>
            <a:off x="3962400" y="1524000"/>
            <a:ext cx="17526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Dorsal Root</a:t>
            </a:r>
          </a:p>
        </p:txBody>
      </p:sp>
      <p:sp>
        <p:nvSpPr>
          <p:cNvPr id="30725" name="Text Box 5"/>
          <p:cNvSpPr txBox="1">
            <a:spLocks noChangeArrowheads="1"/>
          </p:cNvSpPr>
          <p:nvPr/>
        </p:nvSpPr>
        <p:spPr bwMode="auto">
          <a:xfrm>
            <a:off x="3657600" y="6172200"/>
            <a:ext cx="1981200" cy="466725"/>
          </a:xfrm>
          <a:prstGeom prst="rect">
            <a:avLst/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Ventral Root</a:t>
            </a:r>
          </a:p>
        </p:txBody>
      </p:sp>
      <p:sp>
        <p:nvSpPr>
          <p:cNvPr id="30726" name="Line 6"/>
          <p:cNvSpPr>
            <a:spLocks noChangeShapeType="1"/>
          </p:cNvSpPr>
          <p:nvPr/>
        </p:nvSpPr>
        <p:spPr bwMode="auto">
          <a:xfrm>
            <a:off x="4343400" y="3657600"/>
            <a:ext cx="0" cy="3810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727" name="Line 7"/>
          <p:cNvSpPr>
            <a:spLocks noChangeShapeType="1"/>
          </p:cNvSpPr>
          <p:nvPr/>
        </p:nvSpPr>
        <p:spPr bwMode="auto">
          <a:xfrm flipH="1" flipV="1">
            <a:off x="4343400" y="2057400"/>
            <a:ext cx="0" cy="16002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728" name="Line 8"/>
          <p:cNvSpPr>
            <a:spLocks noChangeShapeType="1"/>
          </p:cNvSpPr>
          <p:nvPr/>
        </p:nvSpPr>
        <p:spPr bwMode="auto">
          <a:xfrm flipH="1" flipV="1">
            <a:off x="4343400" y="4267200"/>
            <a:ext cx="0" cy="19050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729" name="Oval 9"/>
          <p:cNvSpPr>
            <a:spLocks noChangeArrowheads="1"/>
          </p:cNvSpPr>
          <p:nvPr/>
        </p:nvSpPr>
        <p:spPr bwMode="auto">
          <a:xfrm>
            <a:off x="4648200" y="4114800"/>
            <a:ext cx="304800" cy="457200"/>
          </a:xfrm>
          <a:prstGeom prst="ellipse">
            <a:avLst/>
          </a:prstGeom>
          <a:noFill/>
          <a:ln w="38100">
            <a:solidFill>
              <a:srgbClr val="0066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730" name="Text Box 10"/>
          <p:cNvSpPr txBox="1">
            <a:spLocks noChangeArrowheads="1"/>
          </p:cNvSpPr>
          <p:nvPr/>
        </p:nvSpPr>
        <p:spPr bwMode="auto">
          <a:xfrm>
            <a:off x="5410200" y="5105400"/>
            <a:ext cx="1752600" cy="466725"/>
          </a:xfrm>
          <a:prstGeom prst="rect">
            <a:avLst/>
          </a:prstGeom>
          <a:solidFill>
            <a:srgbClr val="F8F8F8"/>
          </a:solidFill>
          <a:ln w="9525">
            <a:solidFill>
              <a:srgbClr val="0066FF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0066FF"/>
                </a:solidFill>
              </a:rPr>
              <a:t>spinal nerve</a:t>
            </a:r>
            <a:endParaRPr lang="en-US"/>
          </a:p>
        </p:txBody>
      </p:sp>
      <p:sp>
        <p:nvSpPr>
          <p:cNvPr id="30731" name="Line 11"/>
          <p:cNvSpPr>
            <a:spLocks noChangeShapeType="1"/>
          </p:cNvSpPr>
          <p:nvPr/>
        </p:nvSpPr>
        <p:spPr bwMode="auto">
          <a:xfrm>
            <a:off x="4876800" y="4495800"/>
            <a:ext cx="533400" cy="762000"/>
          </a:xfrm>
          <a:prstGeom prst="line">
            <a:avLst/>
          </a:prstGeom>
          <a:noFill/>
          <a:ln w="38100">
            <a:solidFill>
              <a:srgbClr val="0066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732" name="Line 13"/>
          <p:cNvSpPr>
            <a:spLocks noChangeShapeType="1"/>
          </p:cNvSpPr>
          <p:nvPr/>
        </p:nvSpPr>
        <p:spPr bwMode="auto">
          <a:xfrm flipH="1">
            <a:off x="4876800" y="2971800"/>
            <a:ext cx="1676400" cy="838200"/>
          </a:xfrm>
          <a:prstGeom prst="line">
            <a:avLst/>
          </a:prstGeom>
          <a:noFill/>
          <a:ln w="38100">
            <a:solidFill>
              <a:srgbClr val="009900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733" name="Text Box 14"/>
          <p:cNvSpPr txBox="1">
            <a:spLocks noChangeArrowheads="1"/>
          </p:cNvSpPr>
          <p:nvPr/>
        </p:nvSpPr>
        <p:spPr bwMode="auto">
          <a:xfrm>
            <a:off x="6477000" y="2133600"/>
            <a:ext cx="2286000" cy="831850"/>
          </a:xfrm>
          <a:prstGeom prst="rect">
            <a:avLst/>
          </a:prstGeom>
          <a:solidFill>
            <a:schemeClr val="accent2"/>
          </a:solidFill>
          <a:ln w="9525">
            <a:solidFill>
              <a:srgbClr val="0099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Dorsal Ramus of spinal nerve</a:t>
            </a:r>
          </a:p>
        </p:txBody>
      </p:sp>
      <p:sp>
        <p:nvSpPr>
          <p:cNvPr id="30734" name="Line 15"/>
          <p:cNvSpPr>
            <a:spLocks noChangeShapeType="1"/>
          </p:cNvSpPr>
          <p:nvPr/>
        </p:nvSpPr>
        <p:spPr bwMode="auto">
          <a:xfrm flipH="1" flipV="1">
            <a:off x="5715000" y="4191000"/>
            <a:ext cx="990600" cy="152400"/>
          </a:xfrm>
          <a:prstGeom prst="line">
            <a:avLst/>
          </a:prstGeom>
          <a:noFill/>
          <a:ln w="38100">
            <a:solidFill>
              <a:srgbClr val="CC0000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735" name="Text Box 16"/>
          <p:cNvSpPr txBox="1">
            <a:spLocks noChangeArrowheads="1"/>
          </p:cNvSpPr>
          <p:nvPr/>
        </p:nvSpPr>
        <p:spPr bwMode="auto">
          <a:xfrm>
            <a:off x="6705600" y="3962400"/>
            <a:ext cx="2057400" cy="831850"/>
          </a:xfrm>
          <a:prstGeom prst="rect">
            <a:avLst/>
          </a:prstGeom>
          <a:solidFill>
            <a:schemeClr val="accent1"/>
          </a:solidFill>
          <a:ln w="9525">
            <a:solidFill>
              <a:srgbClr val="CC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Ventral Ramus of spinal nerve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1828800" y="457200"/>
            <a:ext cx="5638800" cy="914400"/>
          </a:xfrm>
          <a:ln>
            <a:solidFill>
              <a:srgbClr val="0066FF"/>
            </a:solidFill>
          </a:ln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mtClean="0"/>
              <a:t>Parts of Brachial Plexus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 </a:t>
            </a:r>
            <a:r>
              <a:rPr lang="en-US" sz="4000" b="1" smtClean="0">
                <a:solidFill>
                  <a:srgbClr val="0066FF"/>
                </a:solidFill>
              </a:rPr>
              <a:t>R</a:t>
            </a:r>
            <a:r>
              <a:rPr lang="en-US" smtClean="0"/>
              <a:t>eally </a:t>
            </a:r>
            <a:r>
              <a:rPr lang="en-US" sz="4000" b="1" smtClean="0">
                <a:solidFill>
                  <a:srgbClr val="009900"/>
                </a:solidFill>
              </a:rPr>
              <a:t>T</a:t>
            </a:r>
            <a:r>
              <a:rPr lang="en-US" smtClean="0"/>
              <a:t>ired? </a:t>
            </a:r>
            <a:r>
              <a:rPr lang="en-US" sz="4000" b="1" smtClean="0">
                <a:solidFill>
                  <a:srgbClr val="CC0000"/>
                </a:solidFill>
              </a:rPr>
              <a:t>D</a:t>
            </a:r>
            <a:r>
              <a:rPr lang="en-US" smtClean="0"/>
              <a:t>rink </a:t>
            </a:r>
            <a:r>
              <a:rPr lang="en-US" sz="4000" b="1" smtClean="0">
                <a:solidFill>
                  <a:srgbClr val="990099"/>
                </a:solidFill>
              </a:rPr>
              <a:t>C</a:t>
            </a:r>
            <a:r>
              <a:rPr lang="en-US" smtClean="0"/>
              <a:t>offee </a:t>
            </a:r>
            <a:r>
              <a:rPr lang="en-US" sz="4000" b="1" smtClean="0">
                <a:solidFill>
                  <a:srgbClr val="FF9900"/>
                </a:solidFill>
              </a:rPr>
              <a:t>B</a:t>
            </a:r>
            <a:r>
              <a:rPr lang="en-US" smtClean="0"/>
              <a:t>uddy!</a:t>
            </a:r>
          </a:p>
          <a:p>
            <a:endParaRPr lang="en-US" smtClean="0"/>
          </a:p>
          <a:p>
            <a:r>
              <a:rPr lang="en-US" smtClean="0">
                <a:solidFill>
                  <a:srgbClr val="0066FF"/>
                </a:solidFill>
              </a:rPr>
              <a:t>R = ROOTS (ventral rami)</a:t>
            </a:r>
          </a:p>
          <a:p>
            <a:r>
              <a:rPr lang="en-US" smtClean="0">
                <a:solidFill>
                  <a:srgbClr val="009900"/>
                </a:solidFill>
              </a:rPr>
              <a:t>T = TRUNKS</a:t>
            </a:r>
          </a:p>
          <a:p>
            <a:r>
              <a:rPr lang="en-US" smtClean="0">
                <a:solidFill>
                  <a:srgbClr val="CC0000"/>
                </a:solidFill>
              </a:rPr>
              <a:t>D = DIVISIONS</a:t>
            </a:r>
          </a:p>
          <a:p>
            <a:r>
              <a:rPr lang="en-US" smtClean="0">
                <a:solidFill>
                  <a:srgbClr val="990099"/>
                </a:solidFill>
              </a:rPr>
              <a:t>C = CORDS</a:t>
            </a:r>
          </a:p>
          <a:p>
            <a:r>
              <a:rPr lang="en-US" smtClean="0">
                <a:solidFill>
                  <a:srgbClr val="FF9900"/>
                </a:solidFill>
              </a:rPr>
              <a:t>B = BRANCHES</a:t>
            </a:r>
            <a:endParaRPr lang="en-US" smtClean="0">
              <a:solidFill>
                <a:srgbClr val="990099"/>
              </a:solidFill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457200"/>
            <a:ext cx="8229600" cy="1143000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mtClean="0"/>
              <a:t> Roots join to form Trunks! </a:t>
            </a:r>
            <a:r>
              <a:rPr lang="en-US" sz="3600" smtClean="0"/>
              <a:t>(in neck)</a:t>
            </a:r>
            <a:endParaRPr lang="en-US" smtClean="0"/>
          </a:p>
        </p:txBody>
      </p:sp>
      <p:sp>
        <p:nvSpPr>
          <p:cNvPr id="28675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304800" y="1981200"/>
            <a:ext cx="8153400" cy="4114800"/>
          </a:xfrm>
        </p:spPr>
        <p:txBody>
          <a:bodyPr>
            <a:normAutofit lnSpcReduction="10000"/>
          </a:bodyPr>
          <a:lstStyle/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sz="2800" smtClean="0"/>
              <a:t>Ventral Rami 			Trunks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en-US" sz="2800" smtClean="0"/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sz="3600" smtClean="0">
                <a:solidFill>
                  <a:srgbClr val="CC0000"/>
                </a:solidFill>
              </a:rPr>
              <a:t>C5	</a:t>
            </a:r>
            <a:r>
              <a:rPr lang="en-US" sz="3600" smtClean="0"/>
              <a:t>				</a:t>
            </a:r>
            <a:r>
              <a:rPr lang="en-US" sz="3600" smtClean="0">
                <a:solidFill>
                  <a:srgbClr val="CC0000"/>
                </a:solidFill>
              </a:rPr>
              <a:t>Upper Trunk</a:t>
            </a:r>
            <a:endParaRPr lang="en-US" sz="3600" smtClean="0"/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sz="3600" smtClean="0">
                <a:solidFill>
                  <a:srgbClr val="CC0000"/>
                </a:solidFill>
              </a:rPr>
              <a:t>C6</a:t>
            </a:r>
            <a:endParaRPr lang="en-US" sz="3600" smtClean="0"/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sz="3600" smtClean="0">
                <a:solidFill>
                  <a:srgbClr val="0066FF"/>
                </a:solidFill>
              </a:rPr>
              <a:t>C7</a:t>
            </a:r>
            <a:r>
              <a:rPr lang="en-US" sz="3600" smtClean="0"/>
              <a:t>				  </a:t>
            </a:r>
            <a:r>
              <a:rPr lang="en-US" sz="3600" smtClean="0">
                <a:solidFill>
                  <a:srgbClr val="0066FF"/>
                </a:solidFill>
              </a:rPr>
              <a:t>Middle Trunk</a:t>
            </a:r>
            <a:endParaRPr lang="en-US" sz="3600" smtClean="0"/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sz="3600" smtClean="0">
                <a:solidFill>
                  <a:srgbClr val="990099"/>
                </a:solidFill>
              </a:rPr>
              <a:t>C8</a:t>
            </a:r>
            <a:endParaRPr lang="en-US" sz="3600" smtClean="0"/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sz="3600" smtClean="0">
                <a:solidFill>
                  <a:srgbClr val="990099"/>
                </a:solidFill>
              </a:rPr>
              <a:t>T1	</a:t>
            </a:r>
            <a:r>
              <a:rPr lang="en-US" sz="3600" smtClean="0"/>
              <a:t>				  </a:t>
            </a:r>
            <a:r>
              <a:rPr lang="en-US" sz="3600" smtClean="0">
                <a:solidFill>
                  <a:srgbClr val="990099"/>
                </a:solidFill>
              </a:rPr>
              <a:t>Lower Trunk</a:t>
            </a:r>
            <a:endParaRPr lang="en-US" sz="2800" smtClean="0"/>
          </a:p>
        </p:txBody>
      </p:sp>
      <p:sp>
        <p:nvSpPr>
          <p:cNvPr id="32772" name="Line 5"/>
          <p:cNvSpPr>
            <a:spLocks noChangeShapeType="1"/>
          </p:cNvSpPr>
          <p:nvPr/>
        </p:nvSpPr>
        <p:spPr bwMode="auto">
          <a:xfrm>
            <a:off x="1371600" y="5334000"/>
            <a:ext cx="2362200" cy="609600"/>
          </a:xfrm>
          <a:prstGeom prst="line">
            <a:avLst/>
          </a:prstGeom>
          <a:noFill/>
          <a:ln w="57150">
            <a:solidFill>
              <a:srgbClr val="990099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2773" name="Line 6"/>
          <p:cNvSpPr>
            <a:spLocks noChangeShapeType="1"/>
          </p:cNvSpPr>
          <p:nvPr/>
        </p:nvSpPr>
        <p:spPr bwMode="auto">
          <a:xfrm flipV="1">
            <a:off x="1447800" y="5943600"/>
            <a:ext cx="2362200" cy="152400"/>
          </a:xfrm>
          <a:prstGeom prst="line">
            <a:avLst/>
          </a:prstGeom>
          <a:noFill/>
          <a:ln w="57150">
            <a:solidFill>
              <a:srgbClr val="990099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2774" name="Line 7"/>
          <p:cNvSpPr>
            <a:spLocks noChangeShapeType="1"/>
          </p:cNvSpPr>
          <p:nvPr/>
        </p:nvSpPr>
        <p:spPr bwMode="auto">
          <a:xfrm>
            <a:off x="3733800" y="5943600"/>
            <a:ext cx="1295400" cy="0"/>
          </a:xfrm>
          <a:prstGeom prst="line">
            <a:avLst/>
          </a:prstGeom>
          <a:noFill/>
          <a:ln w="57150">
            <a:solidFill>
              <a:srgbClr val="990099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2775" name="Line 8"/>
          <p:cNvSpPr>
            <a:spLocks noChangeShapeType="1"/>
          </p:cNvSpPr>
          <p:nvPr/>
        </p:nvSpPr>
        <p:spPr bwMode="auto">
          <a:xfrm>
            <a:off x="1524000" y="4724400"/>
            <a:ext cx="26670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2776" name="Line 9"/>
          <p:cNvSpPr>
            <a:spLocks noChangeShapeType="1"/>
          </p:cNvSpPr>
          <p:nvPr/>
        </p:nvSpPr>
        <p:spPr bwMode="auto">
          <a:xfrm>
            <a:off x="1371600" y="3429000"/>
            <a:ext cx="2362200" cy="0"/>
          </a:xfrm>
          <a:prstGeom prst="line">
            <a:avLst/>
          </a:prstGeom>
          <a:noFill/>
          <a:ln w="57150">
            <a:solidFill>
              <a:srgbClr val="CC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2777" name="Line 10"/>
          <p:cNvSpPr>
            <a:spLocks noChangeShapeType="1"/>
          </p:cNvSpPr>
          <p:nvPr/>
        </p:nvSpPr>
        <p:spPr bwMode="auto">
          <a:xfrm flipV="1">
            <a:off x="1295400" y="3429000"/>
            <a:ext cx="2362200" cy="609600"/>
          </a:xfrm>
          <a:prstGeom prst="line">
            <a:avLst/>
          </a:prstGeom>
          <a:noFill/>
          <a:ln w="57150">
            <a:solidFill>
              <a:srgbClr val="CC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2778" name="Line 11"/>
          <p:cNvSpPr>
            <a:spLocks noChangeShapeType="1"/>
          </p:cNvSpPr>
          <p:nvPr/>
        </p:nvSpPr>
        <p:spPr bwMode="auto">
          <a:xfrm>
            <a:off x="3657600" y="3429000"/>
            <a:ext cx="1219200" cy="0"/>
          </a:xfrm>
          <a:prstGeom prst="line">
            <a:avLst/>
          </a:prstGeom>
          <a:noFill/>
          <a:ln w="57150">
            <a:solidFill>
              <a:srgbClr val="CC0000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304800"/>
            <a:ext cx="8915400" cy="838200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mtClean="0"/>
              <a:t>Trunks Split to form Divisions! </a:t>
            </a:r>
            <a:r>
              <a:rPr lang="en-US" sz="3200" smtClean="0"/>
              <a:t>(in neck)</a:t>
            </a:r>
            <a:endParaRPr lang="en-US" smtClean="0"/>
          </a:p>
        </p:txBody>
      </p:sp>
      <p:sp>
        <p:nvSpPr>
          <p:cNvPr id="33795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066800"/>
            <a:ext cx="7772400" cy="5486400"/>
          </a:xfrm>
        </p:spPr>
        <p:txBody>
          <a:bodyPr/>
          <a:lstStyle/>
          <a:p>
            <a:r>
              <a:rPr lang="en-US" smtClean="0"/>
              <a:t> Trunks				   Divisions</a:t>
            </a:r>
          </a:p>
          <a:p>
            <a:endParaRPr lang="en-US" smtClean="0"/>
          </a:p>
          <a:p>
            <a:r>
              <a:rPr lang="en-US" smtClean="0">
                <a:solidFill>
                  <a:srgbClr val="CC0000"/>
                </a:solidFill>
              </a:rPr>
              <a:t>Upper</a:t>
            </a:r>
            <a:r>
              <a:rPr lang="en-US" smtClean="0">
                <a:solidFill>
                  <a:srgbClr val="0066FF"/>
                </a:solidFill>
              </a:rPr>
              <a:t>				</a:t>
            </a:r>
            <a:r>
              <a:rPr lang="en-US" smtClean="0">
                <a:solidFill>
                  <a:srgbClr val="009900"/>
                </a:solidFill>
              </a:rPr>
              <a:t>Anterior</a:t>
            </a:r>
            <a:r>
              <a:rPr lang="en-US" smtClean="0">
                <a:solidFill>
                  <a:srgbClr val="0066FF"/>
                </a:solidFill>
              </a:rPr>
              <a:t>							</a:t>
            </a:r>
            <a:r>
              <a:rPr lang="en-US" smtClean="0">
                <a:solidFill>
                  <a:srgbClr val="FF9900"/>
                </a:solidFill>
              </a:rPr>
              <a:t>Posterior</a:t>
            </a:r>
            <a:endParaRPr lang="en-US" smtClean="0">
              <a:solidFill>
                <a:srgbClr val="0066FF"/>
              </a:solidFill>
            </a:endParaRPr>
          </a:p>
          <a:p>
            <a:endParaRPr lang="en-US" smtClean="0"/>
          </a:p>
          <a:p>
            <a:r>
              <a:rPr lang="en-US" smtClean="0">
                <a:solidFill>
                  <a:srgbClr val="0066FF"/>
                </a:solidFill>
              </a:rPr>
              <a:t>Middle</a:t>
            </a:r>
            <a:r>
              <a:rPr lang="en-US" smtClean="0"/>
              <a:t>					</a:t>
            </a:r>
            <a:r>
              <a:rPr lang="en-US" smtClean="0">
                <a:solidFill>
                  <a:srgbClr val="009900"/>
                </a:solidFill>
              </a:rPr>
              <a:t>Anterior</a:t>
            </a:r>
            <a:r>
              <a:rPr lang="en-US" smtClean="0"/>
              <a:t>							</a:t>
            </a:r>
            <a:r>
              <a:rPr lang="en-US" smtClean="0">
                <a:solidFill>
                  <a:srgbClr val="FF9900"/>
                </a:solidFill>
              </a:rPr>
              <a:t>Posterior</a:t>
            </a:r>
            <a:endParaRPr lang="en-US" smtClean="0"/>
          </a:p>
          <a:p>
            <a:endParaRPr lang="en-US" smtClean="0"/>
          </a:p>
          <a:p>
            <a:r>
              <a:rPr lang="en-US" smtClean="0">
                <a:solidFill>
                  <a:srgbClr val="990099"/>
                </a:solidFill>
              </a:rPr>
              <a:t>Lower</a:t>
            </a:r>
            <a:r>
              <a:rPr lang="en-US" smtClean="0"/>
              <a:t>				</a:t>
            </a:r>
            <a:r>
              <a:rPr lang="en-US" smtClean="0">
                <a:solidFill>
                  <a:srgbClr val="009900"/>
                </a:solidFill>
              </a:rPr>
              <a:t>Anterior 	</a:t>
            </a:r>
            <a:r>
              <a:rPr lang="en-US" smtClean="0"/>
              <a:t>						</a:t>
            </a:r>
            <a:r>
              <a:rPr lang="en-US" smtClean="0">
                <a:solidFill>
                  <a:srgbClr val="FF9900"/>
                </a:solidFill>
              </a:rPr>
              <a:t>Posterior</a:t>
            </a:r>
            <a:endParaRPr lang="en-US" smtClean="0"/>
          </a:p>
        </p:txBody>
      </p:sp>
      <p:sp>
        <p:nvSpPr>
          <p:cNvPr id="33796" name="Line 4"/>
          <p:cNvSpPr>
            <a:spLocks noChangeShapeType="1"/>
          </p:cNvSpPr>
          <p:nvPr/>
        </p:nvSpPr>
        <p:spPr bwMode="auto">
          <a:xfrm>
            <a:off x="1981200" y="2590800"/>
            <a:ext cx="2209800" cy="152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797" name="Line 5"/>
          <p:cNvSpPr>
            <a:spLocks noChangeShapeType="1"/>
          </p:cNvSpPr>
          <p:nvPr/>
        </p:nvSpPr>
        <p:spPr bwMode="auto">
          <a:xfrm>
            <a:off x="2362200" y="4191000"/>
            <a:ext cx="2209800" cy="152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798" name="Line 6"/>
          <p:cNvSpPr>
            <a:spLocks noChangeShapeType="1"/>
          </p:cNvSpPr>
          <p:nvPr/>
        </p:nvSpPr>
        <p:spPr bwMode="auto">
          <a:xfrm>
            <a:off x="2057400" y="5867400"/>
            <a:ext cx="2209800" cy="152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799" name="Line 7"/>
          <p:cNvSpPr>
            <a:spLocks noChangeShapeType="1"/>
          </p:cNvSpPr>
          <p:nvPr/>
        </p:nvSpPr>
        <p:spPr bwMode="auto">
          <a:xfrm flipV="1">
            <a:off x="4191000" y="2514600"/>
            <a:ext cx="838200" cy="228600"/>
          </a:xfrm>
          <a:prstGeom prst="line">
            <a:avLst/>
          </a:prstGeom>
          <a:noFill/>
          <a:ln w="38100">
            <a:solidFill>
              <a:srgbClr val="009900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800" name="Line 9"/>
          <p:cNvSpPr>
            <a:spLocks noChangeShapeType="1"/>
          </p:cNvSpPr>
          <p:nvPr/>
        </p:nvSpPr>
        <p:spPr bwMode="auto">
          <a:xfrm flipV="1">
            <a:off x="4495800" y="4191000"/>
            <a:ext cx="1295400" cy="152400"/>
          </a:xfrm>
          <a:prstGeom prst="line">
            <a:avLst/>
          </a:prstGeom>
          <a:noFill/>
          <a:ln w="38100">
            <a:solidFill>
              <a:srgbClr val="009900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801" name="Line 10"/>
          <p:cNvSpPr>
            <a:spLocks noChangeShapeType="1"/>
          </p:cNvSpPr>
          <p:nvPr/>
        </p:nvSpPr>
        <p:spPr bwMode="auto">
          <a:xfrm flipV="1">
            <a:off x="4114800" y="5791200"/>
            <a:ext cx="990600" cy="228600"/>
          </a:xfrm>
          <a:prstGeom prst="line">
            <a:avLst/>
          </a:prstGeom>
          <a:noFill/>
          <a:ln w="38100">
            <a:solidFill>
              <a:srgbClr val="009900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802" name="Line 11"/>
          <p:cNvSpPr>
            <a:spLocks noChangeShapeType="1"/>
          </p:cNvSpPr>
          <p:nvPr/>
        </p:nvSpPr>
        <p:spPr bwMode="auto">
          <a:xfrm>
            <a:off x="4191000" y="2743200"/>
            <a:ext cx="838200" cy="228600"/>
          </a:xfrm>
          <a:prstGeom prst="line">
            <a:avLst/>
          </a:prstGeom>
          <a:noFill/>
          <a:ln w="38100">
            <a:solidFill>
              <a:srgbClr val="FF9900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803" name="Line 12"/>
          <p:cNvSpPr>
            <a:spLocks noChangeShapeType="1"/>
          </p:cNvSpPr>
          <p:nvPr/>
        </p:nvSpPr>
        <p:spPr bwMode="auto">
          <a:xfrm>
            <a:off x="4495800" y="4343400"/>
            <a:ext cx="1447800" cy="304800"/>
          </a:xfrm>
          <a:prstGeom prst="line">
            <a:avLst/>
          </a:prstGeom>
          <a:noFill/>
          <a:ln w="38100">
            <a:solidFill>
              <a:srgbClr val="FF9900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804" name="Line 13"/>
          <p:cNvSpPr>
            <a:spLocks noChangeShapeType="1"/>
          </p:cNvSpPr>
          <p:nvPr/>
        </p:nvSpPr>
        <p:spPr bwMode="auto">
          <a:xfrm>
            <a:off x="4191000" y="6019800"/>
            <a:ext cx="838200" cy="381000"/>
          </a:xfrm>
          <a:prstGeom prst="line">
            <a:avLst/>
          </a:prstGeom>
          <a:noFill/>
          <a:ln w="38100">
            <a:solidFill>
              <a:srgbClr val="FF9900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685800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mtClean="0"/>
              <a:t>Divisions Join to form Cords! </a:t>
            </a:r>
            <a:r>
              <a:rPr lang="en-US" sz="3200" smtClean="0"/>
              <a:t>(in axilla)</a:t>
            </a:r>
            <a:endParaRPr lang="en-US" smtClean="0"/>
          </a:p>
        </p:txBody>
      </p:sp>
      <p:sp>
        <p:nvSpPr>
          <p:cNvPr id="34819" name="Rectangle 6"/>
          <p:cNvSpPr>
            <a:spLocks noGrp="1" noChangeArrowheads="1"/>
          </p:cNvSpPr>
          <p:nvPr>
            <p:ph idx="1"/>
          </p:nvPr>
        </p:nvSpPr>
        <p:spPr>
          <a:xfrm>
            <a:off x="685800" y="1371600"/>
            <a:ext cx="7772400" cy="4724400"/>
          </a:xfrm>
          <a:ln>
            <a:solidFill>
              <a:schemeClr val="tx1"/>
            </a:solidFill>
          </a:ln>
        </p:spPr>
        <p:txBody>
          <a:bodyPr/>
          <a:lstStyle/>
          <a:p>
            <a:pPr>
              <a:buFont typeface="Monotype Sorts" pitchFamily="2" charset="2"/>
              <a:buNone/>
            </a:pPr>
            <a:r>
              <a:rPr lang="en-US" smtClean="0">
                <a:solidFill>
                  <a:srgbClr val="CC0000"/>
                </a:solidFill>
              </a:rPr>
              <a:t>U       </a:t>
            </a:r>
            <a:r>
              <a:rPr lang="en-US" smtClean="0">
                <a:solidFill>
                  <a:srgbClr val="009900"/>
                </a:solidFill>
              </a:rPr>
              <a:t>A				   			  </a:t>
            </a:r>
            <a:r>
              <a:rPr lang="en-US" smtClean="0">
                <a:solidFill>
                  <a:srgbClr val="FF9900"/>
                </a:solidFill>
              </a:rPr>
              <a:t>	 P</a:t>
            </a:r>
          </a:p>
          <a:p>
            <a:pPr>
              <a:buFont typeface="Monotype Sorts" pitchFamily="2" charset="2"/>
              <a:buNone/>
            </a:pPr>
            <a:r>
              <a:rPr lang="en-US" smtClean="0">
                <a:solidFill>
                  <a:srgbClr val="0066FF"/>
                </a:solidFill>
              </a:rPr>
              <a:t>M       </a:t>
            </a:r>
            <a:r>
              <a:rPr lang="en-US" smtClean="0">
                <a:solidFill>
                  <a:srgbClr val="009900"/>
                </a:solidFill>
              </a:rPr>
              <a:t>A 								  </a:t>
            </a:r>
            <a:r>
              <a:rPr lang="en-US" smtClean="0">
                <a:solidFill>
                  <a:srgbClr val="FF9900"/>
                </a:solidFill>
              </a:rPr>
              <a:t>P</a:t>
            </a:r>
          </a:p>
          <a:p>
            <a:endParaRPr lang="en-US" smtClean="0">
              <a:solidFill>
                <a:srgbClr val="FF9900"/>
              </a:solidFill>
            </a:endParaRPr>
          </a:p>
          <a:p>
            <a:pPr>
              <a:buFont typeface="Monotype Sorts" pitchFamily="2" charset="2"/>
              <a:buNone/>
            </a:pPr>
            <a:r>
              <a:rPr lang="en-US" smtClean="0">
                <a:solidFill>
                  <a:srgbClr val="990099"/>
                </a:solidFill>
              </a:rPr>
              <a:t>L	       </a:t>
            </a:r>
            <a:r>
              <a:rPr lang="en-US" smtClean="0">
                <a:solidFill>
                  <a:srgbClr val="009900"/>
                </a:solidFill>
              </a:rPr>
              <a:t>A								 </a:t>
            </a:r>
            <a:r>
              <a:rPr lang="en-US" smtClean="0">
                <a:solidFill>
                  <a:srgbClr val="FF9900"/>
                </a:solidFill>
              </a:rPr>
              <a:t>P            		POSTERIOR CORD</a:t>
            </a:r>
            <a:endParaRPr lang="en-US" smtClean="0"/>
          </a:p>
        </p:txBody>
      </p:sp>
      <p:sp>
        <p:nvSpPr>
          <p:cNvPr id="34820" name="Line 7"/>
          <p:cNvSpPr>
            <a:spLocks noChangeShapeType="1"/>
          </p:cNvSpPr>
          <p:nvPr/>
        </p:nvSpPr>
        <p:spPr bwMode="auto">
          <a:xfrm flipV="1">
            <a:off x="1447800" y="1676400"/>
            <a:ext cx="304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4821" name="Line 8"/>
          <p:cNvSpPr>
            <a:spLocks noChangeShapeType="1"/>
          </p:cNvSpPr>
          <p:nvPr/>
        </p:nvSpPr>
        <p:spPr bwMode="auto">
          <a:xfrm>
            <a:off x="1447800" y="1676400"/>
            <a:ext cx="38100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4822" name="Line 9"/>
          <p:cNvSpPr>
            <a:spLocks noChangeShapeType="1"/>
          </p:cNvSpPr>
          <p:nvPr/>
        </p:nvSpPr>
        <p:spPr bwMode="auto">
          <a:xfrm>
            <a:off x="1524000" y="2819400"/>
            <a:ext cx="304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4823" name="Line 10"/>
          <p:cNvSpPr>
            <a:spLocks noChangeShapeType="1"/>
          </p:cNvSpPr>
          <p:nvPr/>
        </p:nvSpPr>
        <p:spPr bwMode="auto">
          <a:xfrm>
            <a:off x="1524000" y="2819400"/>
            <a:ext cx="30480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4824" name="Line 11"/>
          <p:cNvSpPr>
            <a:spLocks noChangeShapeType="1"/>
          </p:cNvSpPr>
          <p:nvPr/>
        </p:nvSpPr>
        <p:spPr bwMode="auto">
          <a:xfrm>
            <a:off x="1371600" y="4495800"/>
            <a:ext cx="304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4825" name="Line 12"/>
          <p:cNvSpPr>
            <a:spLocks noChangeShapeType="1"/>
          </p:cNvSpPr>
          <p:nvPr/>
        </p:nvSpPr>
        <p:spPr bwMode="auto">
          <a:xfrm>
            <a:off x="1371600" y="4495800"/>
            <a:ext cx="22860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4826" name="Line 13"/>
          <p:cNvSpPr>
            <a:spLocks noChangeShapeType="1"/>
          </p:cNvSpPr>
          <p:nvPr/>
        </p:nvSpPr>
        <p:spPr bwMode="auto">
          <a:xfrm>
            <a:off x="2057400" y="2209800"/>
            <a:ext cx="2286000" cy="2743200"/>
          </a:xfrm>
          <a:prstGeom prst="line">
            <a:avLst/>
          </a:prstGeom>
          <a:noFill/>
          <a:ln w="57150">
            <a:solidFill>
              <a:srgbClr val="FF9900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4827" name="Line 14"/>
          <p:cNvSpPr>
            <a:spLocks noChangeShapeType="1"/>
          </p:cNvSpPr>
          <p:nvPr/>
        </p:nvSpPr>
        <p:spPr bwMode="auto">
          <a:xfrm>
            <a:off x="2133600" y="3429000"/>
            <a:ext cx="2133600" cy="1524000"/>
          </a:xfrm>
          <a:prstGeom prst="line">
            <a:avLst/>
          </a:prstGeom>
          <a:noFill/>
          <a:ln w="57150">
            <a:solidFill>
              <a:srgbClr val="FF9900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4828" name="Line 15"/>
          <p:cNvSpPr>
            <a:spLocks noChangeShapeType="1"/>
          </p:cNvSpPr>
          <p:nvPr/>
        </p:nvSpPr>
        <p:spPr bwMode="auto">
          <a:xfrm flipV="1">
            <a:off x="1981200" y="4953000"/>
            <a:ext cx="2286000" cy="76200"/>
          </a:xfrm>
          <a:prstGeom prst="line">
            <a:avLst/>
          </a:prstGeom>
          <a:noFill/>
          <a:ln w="57150">
            <a:solidFill>
              <a:srgbClr val="FF9900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4829" name="Line 17"/>
          <p:cNvSpPr>
            <a:spLocks noChangeShapeType="1"/>
          </p:cNvSpPr>
          <p:nvPr/>
        </p:nvSpPr>
        <p:spPr bwMode="auto">
          <a:xfrm>
            <a:off x="2133600" y="1676400"/>
            <a:ext cx="3276600" cy="152400"/>
          </a:xfrm>
          <a:prstGeom prst="line">
            <a:avLst/>
          </a:prstGeom>
          <a:noFill/>
          <a:ln w="57150">
            <a:solidFill>
              <a:srgbClr val="009900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4830" name="Line 18"/>
          <p:cNvSpPr>
            <a:spLocks noChangeShapeType="1"/>
          </p:cNvSpPr>
          <p:nvPr/>
        </p:nvSpPr>
        <p:spPr bwMode="auto">
          <a:xfrm flipV="1">
            <a:off x="2209800" y="1828800"/>
            <a:ext cx="3200400" cy="914400"/>
          </a:xfrm>
          <a:prstGeom prst="line">
            <a:avLst/>
          </a:prstGeom>
          <a:noFill/>
          <a:ln w="57150">
            <a:solidFill>
              <a:srgbClr val="009900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4831" name="Text Box 19"/>
          <p:cNvSpPr txBox="1">
            <a:spLocks noChangeArrowheads="1"/>
          </p:cNvSpPr>
          <p:nvPr/>
        </p:nvSpPr>
        <p:spPr bwMode="auto">
          <a:xfrm>
            <a:off x="5486400" y="1524000"/>
            <a:ext cx="28956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>
                <a:solidFill>
                  <a:srgbClr val="009900"/>
                </a:solidFill>
              </a:rPr>
              <a:t>LATERAL CORD</a:t>
            </a:r>
            <a:endParaRPr lang="en-US"/>
          </a:p>
        </p:txBody>
      </p:sp>
      <p:sp>
        <p:nvSpPr>
          <p:cNvPr id="34832" name="Line 20"/>
          <p:cNvSpPr>
            <a:spLocks noChangeShapeType="1"/>
          </p:cNvSpPr>
          <p:nvPr/>
        </p:nvSpPr>
        <p:spPr bwMode="auto">
          <a:xfrm flipV="1">
            <a:off x="2057400" y="3505200"/>
            <a:ext cx="3200400" cy="83820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4833" name="Text Box 21"/>
          <p:cNvSpPr txBox="1">
            <a:spLocks noChangeArrowheads="1"/>
          </p:cNvSpPr>
          <p:nvPr/>
        </p:nvSpPr>
        <p:spPr bwMode="auto">
          <a:xfrm>
            <a:off x="5334000" y="3200400"/>
            <a:ext cx="27432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>
                <a:solidFill>
                  <a:srgbClr val="0066FF"/>
                </a:solidFill>
              </a:rPr>
              <a:t>MEDIAL CORD</a:t>
            </a:r>
            <a:endParaRPr lang="en-US"/>
          </a:p>
        </p:txBody>
      </p:sp>
      <p:sp>
        <p:nvSpPr>
          <p:cNvPr id="34834" name="Text Box 22"/>
          <p:cNvSpPr txBox="1">
            <a:spLocks noChangeArrowheads="1"/>
          </p:cNvSpPr>
          <p:nvPr/>
        </p:nvSpPr>
        <p:spPr bwMode="auto">
          <a:xfrm>
            <a:off x="457200" y="762000"/>
            <a:ext cx="1066800" cy="4667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Trunks</a:t>
            </a:r>
          </a:p>
        </p:txBody>
      </p:sp>
      <p:sp>
        <p:nvSpPr>
          <p:cNvPr id="34835" name="Text Box 23"/>
          <p:cNvSpPr txBox="1">
            <a:spLocks noChangeArrowheads="1"/>
          </p:cNvSpPr>
          <p:nvPr/>
        </p:nvSpPr>
        <p:spPr bwMode="auto">
          <a:xfrm>
            <a:off x="1828800" y="762000"/>
            <a:ext cx="1447800" cy="4667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Divisions</a:t>
            </a:r>
          </a:p>
        </p:txBody>
      </p:sp>
      <p:sp>
        <p:nvSpPr>
          <p:cNvPr id="34836" name="Text Box 24"/>
          <p:cNvSpPr txBox="1">
            <a:spLocks noChangeArrowheads="1"/>
          </p:cNvSpPr>
          <p:nvPr/>
        </p:nvSpPr>
        <p:spPr bwMode="auto">
          <a:xfrm>
            <a:off x="6248400" y="914400"/>
            <a:ext cx="990600" cy="4667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Cords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0"/>
            <a:ext cx="8229600" cy="685800"/>
          </a:xfrm>
          <a:ln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mtClean="0"/>
              <a:t>Cords Give off Branches!! </a:t>
            </a:r>
            <a:r>
              <a:rPr lang="en-US" sz="3200" smtClean="0"/>
              <a:t>(in axilla)</a:t>
            </a:r>
            <a:endParaRPr lang="en-US" smtClean="0"/>
          </a:p>
        </p:txBody>
      </p:sp>
      <p:sp>
        <p:nvSpPr>
          <p:cNvPr id="35843" name="Rectangle 3"/>
          <p:cNvSpPr>
            <a:spLocks noGrp="1" noChangeArrowheads="1"/>
          </p:cNvSpPr>
          <p:nvPr>
            <p:ph idx="1"/>
          </p:nvPr>
        </p:nvSpPr>
        <p:spPr>
          <a:xfrm>
            <a:off x="304800" y="914400"/>
            <a:ext cx="8534400" cy="5943600"/>
          </a:xfrm>
        </p:spPr>
        <p:txBody>
          <a:bodyPr/>
          <a:lstStyle/>
          <a:p>
            <a:r>
              <a:rPr lang="en-US" smtClean="0"/>
              <a:t>Lateral			 Musculocutaneous 															</a:t>
            </a:r>
          </a:p>
          <a:p>
            <a:pPr>
              <a:buFont typeface="Monotype Sorts" pitchFamily="2" charset="2"/>
              <a:buNone/>
            </a:pPr>
            <a:r>
              <a:rPr lang="en-US" smtClean="0"/>
              <a:t>					Median</a:t>
            </a:r>
          </a:p>
          <a:p>
            <a:endParaRPr lang="en-US" smtClean="0"/>
          </a:p>
          <a:p>
            <a:r>
              <a:rPr lang="en-US" smtClean="0"/>
              <a:t>Medial			Ulnar</a:t>
            </a:r>
          </a:p>
          <a:p>
            <a:endParaRPr lang="en-US" smtClean="0"/>
          </a:p>
          <a:p>
            <a:r>
              <a:rPr lang="en-US" smtClean="0"/>
              <a:t>Posterior			Radial								Axillary								(thoracodorsal)							(subscapular)</a:t>
            </a:r>
          </a:p>
        </p:txBody>
      </p:sp>
      <p:sp>
        <p:nvSpPr>
          <p:cNvPr id="35844" name="Line 4"/>
          <p:cNvSpPr>
            <a:spLocks noChangeShapeType="1"/>
          </p:cNvSpPr>
          <p:nvPr/>
        </p:nvSpPr>
        <p:spPr bwMode="auto">
          <a:xfrm>
            <a:off x="2057400" y="1219200"/>
            <a:ext cx="1905000" cy="0"/>
          </a:xfrm>
          <a:prstGeom prst="line">
            <a:avLst/>
          </a:prstGeom>
          <a:noFill/>
          <a:ln w="38100">
            <a:solidFill>
              <a:srgbClr val="009900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5845" name="Line 6"/>
          <p:cNvSpPr>
            <a:spLocks noChangeShapeType="1"/>
          </p:cNvSpPr>
          <p:nvPr/>
        </p:nvSpPr>
        <p:spPr bwMode="auto">
          <a:xfrm>
            <a:off x="2057400" y="1219200"/>
            <a:ext cx="1143000" cy="1447800"/>
          </a:xfrm>
          <a:prstGeom prst="line">
            <a:avLst/>
          </a:prstGeom>
          <a:noFill/>
          <a:ln w="38100">
            <a:solidFill>
              <a:srgbClr val="0099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5846" name="Line 7"/>
          <p:cNvSpPr>
            <a:spLocks noChangeShapeType="1"/>
          </p:cNvSpPr>
          <p:nvPr/>
        </p:nvSpPr>
        <p:spPr bwMode="auto">
          <a:xfrm flipV="1">
            <a:off x="2057400" y="2667000"/>
            <a:ext cx="1219200" cy="1219200"/>
          </a:xfrm>
          <a:prstGeom prst="line">
            <a:avLst/>
          </a:prstGeom>
          <a:noFill/>
          <a:ln w="38100">
            <a:solidFill>
              <a:srgbClr val="0066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5847" name="Line 8"/>
          <p:cNvSpPr>
            <a:spLocks noChangeShapeType="1"/>
          </p:cNvSpPr>
          <p:nvPr/>
        </p:nvSpPr>
        <p:spPr bwMode="auto">
          <a:xfrm>
            <a:off x="2057400" y="3886200"/>
            <a:ext cx="1752600" cy="0"/>
          </a:xfrm>
          <a:prstGeom prst="line">
            <a:avLst/>
          </a:prstGeom>
          <a:noFill/>
          <a:ln w="38100">
            <a:solidFill>
              <a:srgbClr val="0066FF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5848" name="Line 9"/>
          <p:cNvSpPr>
            <a:spLocks noChangeShapeType="1"/>
          </p:cNvSpPr>
          <p:nvPr/>
        </p:nvSpPr>
        <p:spPr bwMode="auto">
          <a:xfrm>
            <a:off x="2362200" y="5029200"/>
            <a:ext cx="1600200" cy="0"/>
          </a:xfrm>
          <a:prstGeom prst="line">
            <a:avLst/>
          </a:prstGeom>
          <a:noFill/>
          <a:ln w="57150">
            <a:solidFill>
              <a:srgbClr val="FF9900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5849" name="Line 10"/>
          <p:cNvSpPr>
            <a:spLocks noChangeShapeType="1"/>
          </p:cNvSpPr>
          <p:nvPr/>
        </p:nvSpPr>
        <p:spPr bwMode="auto">
          <a:xfrm>
            <a:off x="2362200" y="5029200"/>
            <a:ext cx="1600200" cy="533400"/>
          </a:xfrm>
          <a:prstGeom prst="line">
            <a:avLst/>
          </a:prstGeom>
          <a:noFill/>
          <a:ln w="57150">
            <a:solidFill>
              <a:srgbClr val="FF9900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5850" name="Line 11"/>
          <p:cNvSpPr>
            <a:spLocks noChangeShapeType="1"/>
          </p:cNvSpPr>
          <p:nvPr/>
        </p:nvSpPr>
        <p:spPr bwMode="auto">
          <a:xfrm>
            <a:off x="2362200" y="5105400"/>
            <a:ext cx="1524000" cy="838200"/>
          </a:xfrm>
          <a:prstGeom prst="line">
            <a:avLst/>
          </a:prstGeom>
          <a:noFill/>
          <a:ln w="57150">
            <a:solidFill>
              <a:srgbClr val="FF9900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5851" name="Line 12"/>
          <p:cNvSpPr>
            <a:spLocks noChangeShapeType="1"/>
          </p:cNvSpPr>
          <p:nvPr/>
        </p:nvSpPr>
        <p:spPr bwMode="auto">
          <a:xfrm>
            <a:off x="2362200" y="5029200"/>
            <a:ext cx="1600200" cy="1524000"/>
          </a:xfrm>
          <a:prstGeom prst="line">
            <a:avLst/>
          </a:prstGeom>
          <a:noFill/>
          <a:ln w="57150">
            <a:solidFill>
              <a:srgbClr val="FF9900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5852" name="Line 13"/>
          <p:cNvSpPr>
            <a:spLocks noChangeShapeType="1"/>
          </p:cNvSpPr>
          <p:nvPr/>
        </p:nvSpPr>
        <p:spPr bwMode="auto">
          <a:xfrm>
            <a:off x="3200400" y="2667000"/>
            <a:ext cx="838200" cy="0"/>
          </a:xfrm>
          <a:prstGeom prst="line">
            <a:avLst/>
          </a:prstGeom>
          <a:noFill/>
          <a:ln w="57150">
            <a:solidFill>
              <a:srgbClr val="00FF99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52400"/>
            <a:ext cx="8839200" cy="685800"/>
          </a:xfrm>
        </p:spPr>
        <p:txBody>
          <a:bodyPr/>
          <a:lstStyle/>
          <a:p>
            <a:pPr algn="ctr"/>
            <a:r>
              <a:rPr lang="en-US" sz="3600" b="1" smtClean="0">
                <a:solidFill>
                  <a:srgbClr val="C00000"/>
                </a:solidFill>
              </a:rPr>
              <a:t>Joints of Upper Extremity</a:t>
            </a:r>
          </a:p>
        </p:txBody>
      </p:sp>
      <p:sp>
        <p:nvSpPr>
          <p:cNvPr id="46083" name="Rectangle 3"/>
          <p:cNvSpPr>
            <a:spLocks noGrp="1" noChangeArrowheads="1"/>
          </p:cNvSpPr>
          <p:nvPr>
            <p:ph idx="1"/>
          </p:nvPr>
        </p:nvSpPr>
        <p:spPr>
          <a:xfrm>
            <a:off x="4953000" y="838200"/>
            <a:ext cx="4038600" cy="5867400"/>
          </a:xfrm>
          <a:ln>
            <a:solidFill>
              <a:srgbClr val="009900"/>
            </a:solidFill>
          </a:ln>
        </p:spPr>
        <p:txBody>
          <a:bodyPr/>
          <a:lstStyle/>
          <a:p>
            <a:r>
              <a:rPr lang="en-US" sz="2800" smtClean="0"/>
              <a:t>Sternoclavicular</a:t>
            </a:r>
          </a:p>
          <a:p>
            <a:pPr lvl="1"/>
            <a:r>
              <a:rPr lang="en-US" smtClean="0"/>
              <a:t>Synovial-saddle</a:t>
            </a:r>
          </a:p>
          <a:p>
            <a:pPr lvl="1"/>
            <a:r>
              <a:rPr lang="en-US" smtClean="0"/>
              <a:t>Diarthrosis</a:t>
            </a:r>
          </a:p>
          <a:p>
            <a:r>
              <a:rPr lang="en-US" sz="2800" smtClean="0"/>
              <a:t>Acromioclavicular</a:t>
            </a:r>
          </a:p>
          <a:p>
            <a:pPr lvl="1"/>
            <a:r>
              <a:rPr lang="en-US" smtClean="0"/>
              <a:t>Synovial-plane</a:t>
            </a:r>
          </a:p>
          <a:p>
            <a:pPr lvl="1"/>
            <a:r>
              <a:rPr lang="en-US" smtClean="0"/>
              <a:t>Diarthrosis</a:t>
            </a:r>
          </a:p>
          <a:p>
            <a:r>
              <a:rPr lang="en-US" sz="2800" smtClean="0"/>
              <a:t>Glenohumeral joint</a:t>
            </a:r>
          </a:p>
          <a:p>
            <a:pPr lvl="1"/>
            <a:r>
              <a:rPr lang="en-US" smtClean="0"/>
              <a:t>Synovial-ball&amp;socket</a:t>
            </a:r>
          </a:p>
          <a:p>
            <a:pPr lvl="1"/>
            <a:r>
              <a:rPr lang="en-US" smtClean="0"/>
              <a:t>Diarthrosis</a:t>
            </a:r>
          </a:p>
          <a:p>
            <a:pPr lvl="1"/>
            <a:r>
              <a:rPr lang="en-US" smtClean="0"/>
              <a:t>Many ligaments</a:t>
            </a:r>
          </a:p>
          <a:p>
            <a:pPr lvl="1"/>
            <a:r>
              <a:rPr lang="en-US" smtClean="0"/>
              <a:t>Muscle reinforcement</a:t>
            </a:r>
          </a:p>
          <a:p>
            <a:pPr lvl="1"/>
            <a:r>
              <a:rPr lang="en-US" smtClean="0"/>
              <a:t>Great Mobility</a:t>
            </a:r>
          </a:p>
        </p:txBody>
      </p:sp>
      <p:pic>
        <p:nvPicPr>
          <p:cNvPr id="11268" name="Picture 4" descr="Pectoral girdl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600200"/>
            <a:ext cx="4953000" cy="4230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608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608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60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460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460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460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460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460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460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460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460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460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460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460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460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460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4608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4608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4608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4608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4608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4608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1000" fill="hold"/>
                                        <p:tgtEl>
                                          <p:spTgt spid="4608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1000" fill="hold"/>
                                        <p:tgtEl>
                                          <p:spTgt spid="4608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4608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4608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83" grpId="0" build="p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228600"/>
            <a:ext cx="7772400" cy="838200"/>
          </a:xfrm>
          <a:ln>
            <a:solidFill>
              <a:schemeClr val="tx2"/>
            </a:solidFill>
          </a:ln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b="1" dirty="0" smtClean="0">
                <a:solidFill>
                  <a:srgbClr val="C00000"/>
                </a:solidFill>
              </a:rPr>
              <a:t>BRACHIAL PLEXUS...</a:t>
            </a:r>
          </a:p>
        </p:txBody>
      </p:sp>
      <p:pic>
        <p:nvPicPr>
          <p:cNvPr id="36867" name="Picture 5" descr="Brachial Plexu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90625" y="1103313"/>
            <a:ext cx="5819775" cy="554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457200"/>
            <a:ext cx="7772400" cy="685800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mtClean="0"/>
              <a:t>Innervation by Posterior Cord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idx="1"/>
          </p:nvPr>
        </p:nvSpPr>
        <p:spPr>
          <a:xfrm>
            <a:off x="0" y="1295400"/>
            <a:ext cx="9144000" cy="4572000"/>
          </a:xfrm>
          <a:ln>
            <a:solidFill>
              <a:srgbClr val="990099"/>
            </a:solidFill>
          </a:ln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mtClean="0"/>
              <a:t>Radial Nerve (largest branch)</a:t>
            </a:r>
          </a:p>
          <a:p>
            <a:pPr lvl="1">
              <a:lnSpc>
                <a:spcPct val="90000"/>
              </a:lnSpc>
            </a:pPr>
            <a:r>
              <a:rPr lang="en-US" smtClean="0"/>
              <a:t>Course: Through arm, around humerus, around lateral epicondyle, then divides</a:t>
            </a:r>
          </a:p>
          <a:p>
            <a:pPr lvl="1">
              <a:lnSpc>
                <a:spcPct val="90000"/>
              </a:lnSpc>
            </a:pPr>
            <a:r>
              <a:rPr lang="en-US" smtClean="0">
                <a:solidFill>
                  <a:srgbClr val="0066FF"/>
                </a:solidFill>
              </a:rPr>
              <a:t>Innervates: all posterior muscles of arm and forearm</a:t>
            </a:r>
          </a:p>
          <a:p>
            <a:pPr lvl="2">
              <a:lnSpc>
                <a:spcPct val="90000"/>
              </a:lnSpc>
            </a:pPr>
            <a:r>
              <a:rPr lang="en-US" smtClean="0"/>
              <a:t>Triceps brachii, anconeus, supinator, </a:t>
            </a:r>
            <a:r>
              <a:rPr lang="en-US" smtClean="0">
                <a:solidFill>
                  <a:srgbClr val="CC0000"/>
                </a:solidFill>
              </a:rPr>
              <a:t>brachioradialis</a:t>
            </a:r>
          </a:p>
          <a:p>
            <a:pPr lvl="1">
              <a:lnSpc>
                <a:spcPct val="90000"/>
              </a:lnSpc>
            </a:pPr>
            <a:r>
              <a:rPr lang="en-US" smtClean="0">
                <a:solidFill>
                  <a:srgbClr val="CC0000"/>
                </a:solidFill>
              </a:rPr>
              <a:t>Divides in forearm</a:t>
            </a:r>
            <a:r>
              <a:rPr lang="en-US" smtClean="0"/>
              <a:t>: </a:t>
            </a:r>
          </a:p>
          <a:p>
            <a:pPr lvl="2">
              <a:lnSpc>
                <a:spcPct val="90000"/>
              </a:lnSpc>
            </a:pPr>
            <a:r>
              <a:rPr lang="en-US" smtClean="0">
                <a:solidFill>
                  <a:srgbClr val="CC0000"/>
                </a:solidFill>
              </a:rPr>
              <a:t>Superficial</a:t>
            </a:r>
            <a:r>
              <a:rPr lang="en-US" smtClean="0"/>
              <a:t> = skin of arm and dorsolateral surface of hand</a:t>
            </a:r>
          </a:p>
          <a:p>
            <a:pPr lvl="2">
              <a:lnSpc>
                <a:spcPct val="90000"/>
              </a:lnSpc>
            </a:pPr>
            <a:r>
              <a:rPr lang="en-US" smtClean="0">
                <a:solidFill>
                  <a:srgbClr val="CC0000"/>
                </a:solidFill>
              </a:rPr>
              <a:t>Deep</a:t>
            </a:r>
            <a:r>
              <a:rPr lang="en-US" smtClean="0"/>
              <a:t> = extensor muscles of forearm (eg E. carpi radialis L + B)</a:t>
            </a:r>
          </a:p>
          <a:p>
            <a:pPr lvl="1">
              <a:lnSpc>
                <a:spcPct val="90000"/>
              </a:lnSpc>
            </a:pPr>
            <a:r>
              <a:rPr lang="en-US" smtClean="0"/>
              <a:t>Damage to Radial Nerve = wristdrop</a:t>
            </a:r>
          </a:p>
          <a:p>
            <a:pPr lvl="2">
              <a:lnSpc>
                <a:spcPct val="90000"/>
              </a:lnSpc>
            </a:pPr>
            <a:r>
              <a:rPr lang="en-US" smtClean="0"/>
              <a:t>Inability to extend the hand, st inability to fully extend forearm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9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9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96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96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96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96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96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96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969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969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bldLvl="5" autoUpdateAnimBg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304800"/>
            <a:ext cx="9144000" cy="685800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mtClean="0"/>
              <a:t>Innervation by Posterior Cord </a:t>
            </a:r>
            <a:r>
              <a:rPr lang="en-US" sz="3200" smtClean="0"/>
              <a:t>(continued)</a:t>
            </a:r>
            <a:endParaRPr lang="en-US" smtClean="0"/>
          </a:p>
        </p:txBody>
      </p:sp>
      <p:sp>
        <p:nvSpPr>
          <p:cNvPr id="30723" name="Rectangle 3"/>
          <p:cNvSpPr>
            <a:spLocks noGrp="1" noChangeArrowheads="1"/>
          </p:cNvSpPr>
          <p:nvPr>
            <p:ph idx="1"/>
          </p:nvPr>
        </p:nvSpPr>
        <p:spPr>
          <a:xfrm>
            <a:off x="0" y="1143000"/>
            <a:ext cx="9144000" cy="5181600"/>
          </a:xfrm>
        </p:spPr>
        <p:txBody>
          <a:bodyPr/>
          <a:lstStyle/>
          <a:p>
            <a:r>
              <a:rPr lang="en-US" smtClean="0">
                <a:solidFill>
                  <a:srgbClr val="0066FF"/>
                </a:solidFill>
              </a:rPr>
              <a:t>Axillary Nerve </a:t>
            </a:r>
            <a:r>
              <a:rPr lang="en-US" sz="2800" smtClean="0">
                <a:solidFill>
                  <a:srgbClr val="0066FF"/>
                </a:solidFill>
              </a:rPr>
              <a:t>(runs w/ caudal humeral circumflex a.)</a:t>
            </a:r>
            <a:endParaRPr lang="en-US" smtClean="0">
              <a:solidFill>
                <a:srgbClr val="0066FF"/>
              </a:solidFill>
            </a:endParaRPr>
          </a:p>
          <a:p>
            <a:pPr lvl="1"/>
            <a:r>
              <a:rPr lang="en-US" smtClean="0">
                <a:solidFill>
                  <a:srgbClr val="0066FF"/>
                </a:solidFill>
              </a:rPr>
              <a:t>Innervates: </a:t>
            </a:r>
          </a:p>
          <a:p>
            <a:pPr lvl="2"/>
            <a:r>
              <a:rPr lang="en-US" smtClean="0">
                <a:solidFill>
                  <a:srgbClr val="0066FF"/>
                </a:solidFill>
              </a:rPr>
              <a:t>Deltoid and Teres minor (motor inn)</a:t>
            </a:r>
          </a:p>
          <a:p>
            <a:pPr lvl="2"/>
            <a:r>
              <a:rPr lang="en-US" smtClean="0">
                <a:solidFill>
                  <a:srgbClr val="0066FF"/>
                </a:solidFill>
              </a:rPr>
              <a:t>Capsule of shoulder, skin of shoulder (sensory inn)</a:t>
            </a:r>
          </a:p>
          <a:p>
            <a:endParaRPr lang="en-US" sz="2400" smtClean="0">
              <a:solidFill>
                <a:srgbClr val="0066FF"/>
              </a:solidFill>
            </a:endParaRPr>
          </a:p>
          <a:p>
            <a:r>
              <a:rPr lang="en-US" smtClean="0">
                <a:solidFill>
                  <a:srgbClr val="009900"/>
                </a:solidFill>
              </a:rPr>
              <a:t>Subscapular Nerve </a:t>
            </a:r>
            <a:r>
              <a:rPr lang="en-US" sz="2400" smtClean="0">
                <a:solidFill>
                  <a:srgbClr val="009900"/>
                </a:solidFill>
              </a:rPr>
              <a:t>{branches of C5 + C6 rami}</a:t>
            </a:r>
          </a:p>
          <a:p>
            <a:pPr lvl="1"/>
            <a:r>
              <a:rPr lang="en-US" smtClean="0">
                <a:solidFill>
                  <a:srgbClr val="009900"/>
                </a:solidFill>
              </a:rPr>
              <a:t>Innervates: Subscapularis, Teres major </a:t>
            </a:r>
          </a:p>
          <a:p>
            <a:endParaRPr lang="en-US" sz="2800" smtClean="0">
              <a:solidFill>
                <a:srgbClr val="009900"/>
              </a:solidFill>
            </a:endParaRPr>
          </a:p>
          <a:p>
            <a:r>
              <a:rPr lang="en-US" smtClean="0">
                <a:solidFill>
                  <a:srgbClr val="CC0000"/>
                </a:solidFill>
              </a:rPr>
              <a:t>Thoracodorsal Nerve </a:t>
            </a:r>
            <a:r>
              <a:rPr lang="en-US" sz="2800" smtClean="0">
                <a:solidFill>
                  <a:srgbClr val="CC0000"/>
                </a:solidFill>
              </a:rPr>
              <a:t>(runs w/thoracodorsal a+v)</a:t>
            </a:r>
            <a:endParaRPr lang="en-US" smtClean="0">
              <a:solidFill>
                <a:srgbClr val="CC0000"/>
              </a:solidFill>
            </a:endParaRPr>
          </a:p>
          <a:p>
            <a:pPr lvl="1"/>
            <a:r>
              <a:rPr lang="en-US" smtClean="0">
                <a:solidFill>
                  <a:srgbClr val="CC0000"/>
                </a:solidFill>
              </a:rPr>
              <a:t>Innervates: Latissimus dorsi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0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0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0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07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07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07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07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07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07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07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07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072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072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3" grpId="0" build="p" bldLvl="5" autoUpdateAnimBg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762000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mtClean="0"/>
              <a:t>Innervation by Lateral Cord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idx="1"/>
          </p:nvPr>
        </p:nvSpPr>
        <p:spPr>
          <a:xfrm>
            <a:off x="304800" y="1219200"/>
            <a:ext cx="8458200" cy="5334000"/>
          </a:xfrm>
        </p:spPr>
        <p:txBody>
          <a:bodyPr/>
          <a:lstStyle/>
          <a:p>
            <a:r>
              <a:rPr lang="en-US" smtClean="0">
                <a:solidFill>
                  <a:srgbClr val="FF3399"/>
                </a:solidFill>
              </a:rPr>
              <a:t>Musculocutaneous</a:t>
            </a:r>
          </a:p>
          <a:p>
            <a:pPr lvl="1"/>
            <a:r>
              <a:rPr lang="en-US" smtClean="0">
                <a:solidFill>
                  <a:srgbClr val="FF3399"/>
                </a:solidFill>
              </a:rPr>
              <a:t>Course: branches to arm, distal to elbow becomes cutaneous for lateral forearm skin</a:t>
            </a:r>
          </a:p>
          <a:p>
            <a:pPr lvl="1"/>
            <a:r>
              <a:rPr lang="en-US" smtClean="0">
                <a:solidFill>
                  <a:srgbClr val="FF3399"/>
                </a:solidFill>
              </a:rPr>
              <a:t>Innervates</a:t>
            </a:r>
          </a:p>
          <a:p>
            <a:pPr lvl="2"/>
            <a:r>
              <a:rPr lang="en-US" smtClean="0">
                <a:solidFill>
                  <a:srgbClr val="FF3399"/>
                </a:solidFill>
              </a:rPr>
              <a:t>Biceps brachii, brachialis, coracobrachialis (motor inn)</a:t>
            </a:r>
          </a:p>
          <a:p>
            <a:pPr lvl="2"/>
            <a:r>
              <a:rPr lang="en-US" smtClean="0">
                <a:solidFill>
                  <a:srgbClr val="FF3399"/>
                </a:solidFill>
              </a:rPr>
              <a:t>Skin distal to elbow (sensory)</a:t>
            </a:r>
          </a:p>
          <a:p>
            <a:endParaRPr lang="en-US" smtClean="0">
              <a:solidFill>
                <a:srgbClr val="FF3399"/>
              </a:solidFill>
            </a:endParaRPr>
          </a:p>
          <a:p>
            <a:r>
              <a:rPr lang="en-US" smtClean="0">
                <a:solidFill>
                  <a:srgbClr val="FF6600"/>
                </a:solidFill>
              </a:rPr>
              <a:t>Suprascapular </a:t>
            </a:r>
            <a:r>
              <a:rPr lang="en-US" sz="2800" smtClean="0">
                <a:solidFill>
                  <a:srgbClr val="FF6600"/>
                </a:solidFill>
              </a:rPr>
              <a:t>(runs w/suprascapular a+v) {C5, C6}</a:t>
            </a:r>
          </a:p>
          <a:p>
            <a:pPr lvl="1"/>
            <a:r>
              <a:rPr lang="en-US" smtClean="0">
                <a:solidFill>
                  <a:srgbClr val="FF6600"/>
                </a:solidFill>
              </a:rPr>
              <a:t>Innervates: Supraspinatus, Infraspinatus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17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17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17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17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17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17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17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17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17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17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174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174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7" grpId="0" build="p" bldLvl="5" autoUpdateAnimBg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smtClean="0"/>
              <a:t>Innervation by both Lateral and Medial Cords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idx="1"/>
          </p:nvPr>
        </p:nvSpPr>
        <p:spPr>
          <a:xfrm>
            <a:off x="0" y="1676400"/>
            <a:ext cx="8915400" cy="5181600"/>
          </a:xfrm>
        </p:spPr>
        <p:txBody>
          <a:bodyPr/>
          <a:lstStyle/>
          <a:p>
            <a:r>
              <a:rPr lang="en-US" smtClean="0"/>
              <a:t>Median</a:t>
            </a:r>
          </a:p>
          <a:p>
            <a:pPr lvl="1"/>
            <a:r>
              <a:rPr lang="en-US" b="1" smtClean="0"/>
              <a:t>Course:</a:t>
            </a:r>
            <a:r>
              <a:rPr lang="en-US" smtClean="0"/>
              <a:t> middle of brachial plexus, does not branch in arm, distal to elbow provides many branches to most forearm flexors, passes through carpal tunnel to hand to lateral palmar intrinsics</a:t>
            </a:r>
          </a:p>
          <a:p>
            <a:pPr lvl="1"/>
            <a:r>
              <a:rPr lang="en-US" smtClean="0">
                <a:solidFill>
                  <a:srgbClr val="CC0000"/>
                </a:solidFill>
              </a:rPr>
              <a:t>Innervates: most muscles of anterior forearm (motor inn)</a:t>
            </a:r>
          </a:p>
          <a:p>
            <a:pPr lvl="2"/>
            <a:r>
              <a:rPr lang="en-US" smtClean="0"/>
              <a:t>(eg) most flexors, some intrinsics (thumb)</a:t>
            </a:r>
          </a:p>
          <a:p>
            <a:pPr lvl="1"/>
            <a:r>
              <a:rPr lang="en-US" smtClean="0">
                <a:solidFill>
                  <a:srgbClr val="CC0000"/>
                </a:solidFill>
              </a:rPr>
              <a:t>Innervates: skin of lateral 2/3 hand on palm side, dorsum of fingers 2+3 (sensory inn)</a:t>
            </a:r>
          </a:p>
          <a:p>
            <a:pPr lvl="1"/>
            <a:r>
              <a:rPr lang="en-US" smtClean="0"/>
              <a:t>Nerve Damage = “Ape” Hand</a:t>
            </a:r>
          </a:p>
          <a:p>
            <a:pPr lvl="2"/>
            <a:r>
              <a:rPr lang="en-US" smtClean="0"/>
              <a:t>Inability to Oppose Thumb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2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2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27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27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27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27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27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27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27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27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27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27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1" grpId="0" build="p" bldLvl="5" autoUpdateAnimBg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457200"/>
            <a:ext cx="7772400" cy="609600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mtClean="0"/>
              <a:t>Innervation by Medial Cord 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idx="1"/>
          </p:nvPr>
        </p:nvSpPr>
        <p:spPr>
          <a:xfrm>
            <a:off x="533400" y="1219200"/>
            <a:ext cx="7924800" cy="4876800"/>
          </a:xfrm>
        </p:spPr>
        <p:txBody>
          <a:bodyPr/>
          <a:lstStyle/>
          <a:p>
            <a:r>
              <a:rPr lang="en-US" smtClean="0"/>
              <a:t> Ulnar</a:t>
            </a:r>
          </a:p>
          <a:p>
            <a:pPr lvl="1"/>
            <a:r>
              <a:rPr lang="en-US" smtClean="0"/>
              <a:t>Course: runs along medial side of arm, behind medial epicondyle, superficial to carpal tunnel into hand, branches to supply intrinsics and skin</a:t>
            </a:r>
          </a:p>
          <a:p>
            <a:pPr lvl="1"/>
            <a:r>
              <a:rPr lang="en-US" smtClean="0">
                <a:solidFill>
                  <a:srgbClr val="CC0000"/>
                </a:solidFill>
              </a:rPr>
              <a:t>Innervates: </a:t>
            </a:r>
          </a:p>
          <a:p>
            <a:pPr lvl="2"/>
            <a:r>
              <a:rPr lang="en-US" smtClean="0">
                <a:solidFill>
                  <a:srgbClr val="CC0000"/>
                </a:solidFill>
              </a:rPr>
              <a:t>FCU and part of FDP, most intrinsics (motor inn)</a:t>
            </a:r>
          </a:p>
          <a:p>
            <a:pPr lvl="2"/>
            <a:r>
              <a:rPr lang="en-US" smtClean="0">
                <a:solidFill>
                  <a:srgbClr val="CC0000"/>
                </a:solidFill>
              </a:rPr>
              <a:t>Skin of medial 2/3 of hand A+P (sensory inn)</a:t>
            </a:r>
          </a:p>
          <a:p>
            <a:pPr lvl="1"/>
            <a:r>
              <a:rPr lang="en-US" smtClean="0"/>
              <a:t>Nerve Damage: Clawhand</a:t>
            </a:r>
          </a:p>
          <a:p>
            <a:pPr lvl="2"/>
            <a:r>
              <a:rPr lang="en-US" smtClean="0"/>
              <a:t>Inability to extend fingers at interphalangeal joints, results in permanent flexion = claw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3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3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3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3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37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37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37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37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37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37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37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37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5" grpId="0" build="p" bldLvl="5" autoUpdateAnimBg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4" descr="hand innervation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16916" t="16667" r="17331" b="24445"/>
          <a:stretch>
            <a:fillRect/>
          </a:stretch>
        </p:blipFill>
        <p:spPr>
          <a:xfrm>
            <a:off x="1905000" y="0"/>
            <a:ext cx="5935663" cy="7315200"/>
          </a:xfrm>
          <a:noFill/>
        </p:spPr>
      </p:pic>
      <p:sp>
        <p:nvSpPr>
          <p:cNvPr id="43011" name="Text Box 7"/>
          <p:cNvSpPr txBox="1">
            <a:spLocks noChangeArrowheads="1"/>
          </p:cNvSpPr>
          <p:nvPr/>
        </p:nvSpPr>
        <p:spPr bwMode="auto">
          <a:xfrm>
            <a:off x="1752600" y="0"/>
            <a:ext cx="6248400" cy="617538"/>
          </a:xfrm>
          <a:prstGeom prst="rect">
            <a:avLst/>
          </a:prstGeom>
          <a:solidFill>
            <a:schemeClr val="hlink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/>
              <a:t>Cutaneous Innervation to the Hand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3" descr="Forearm-Nerve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33600" y="298450"/>
            <a:ext cx="5187950" cy="65595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44035" name="Text Box 4"/>
          <p:cNvSpPr txBox="1">
            <a:spLocks noChangeArrowheads="1"/>
          </p:cNvSpPr>
          <p:nvPr/>
        </p:nvSpPr>
        <p:spPr bwMode="auto">
          <a:xfrm>
            <a:off x="6629400" y="5410200"/>
            <a:ext cx="1752600" cy="466725"/>
          </a:xfrm>
          <a:prstGeom prst="rect">
            <a:avLst/>
          </a:prstGeom>
          <a:solidFill>
            <a:schemeClr val="hlink"/>
          </a:solidFill>
          <a:ln w="9525">
            <a:solidFill>
              <a:srgbClr val="0066FF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Ulnar Nerve</a:t>
            </a:r>
          </a:p>
        </p:txBody>
      </p:sp>
      <p:sp>
        <p:nvSpPr>
          <p:cNvPr id="44036" name="Line 5"/>
          <p:cNvSpPr>
            <a:spLocks noChangeShapeType="1"/>
          </p:cNvSpPr>
          <p:nvPr/>
        </p:nvSpPr>
        <p:spPr bwMode="auto">
          <a:xfrm flipH="1" flipV="1">
            <a:off x="4876800" y="5334000"/>
            <a:ext cx="1752600" cy="228600"/>
          </a:xfrm>
          <a:prstGeom prst="line">
            <a:avLst/>
          </a:prstGeom>
          <a:noFill/>
          <a:ln w="38100">
            <a:solidFill>
              <a:srgbClr val="0066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4037" name="Text Box 6"/>
          <p:cNvSpPr txBox="1">
            <a:spLocks noChangeArrowheads="1"/>
          </p:cNvSpPr>
          <p:nvPr/>
        </p:nvSpPr>
        <p:spPr bwMode="auto">
          <a:xfrm>
            <a:off x="1676400" y="1219200"/>
            <a:ext cx="2209800" cy="46672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bg2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Brachial Artery</a:t>
            </a:r>
          </a:p>
        </p:txBody>
      </p:sp>
      <p:sp>
        <p:nvSpPr>
          <p:cNvPr id="44038" name="Line 7"/>
          <p:cNvSpPr>
            <a:spLocks noChangeShapeType="1"/>
          </p:cNvSpPr>
          <p:nvPr/>
        </p:nvSpPr>
        <p:spPr bwMode="auto">
          <a:xfrm>
            <a:off x="3429000" y="4267200"/>
            <a:ext cx="76200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4039" name="Text Box 8"/>
          <p:cNvSpPr txBox="1">
            <a:spLocks noChangeArrowheads="1"/>
          </p:cNvSpPr>
          <p:nvPr/>
        </p:nvSpPr>
        <p:spPr bwMode="auto">
          <a:xfrm>
            <a:off x="1066800" y="5257800"/>
            <a:ext cx="19812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rgbClr val="CC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Median Nerve</a:t>
            </a:r>
          </a:p>
        </p:txBody>
      </p:sp>
      <p:sp>
        <p:nvSpPr>
          <p:cNvPr id="44040" name="Line 9"/>
          <p:cNvSpPr>
            <a:spLocks noChangeShapeType="1"/>
          </p:cNvSpPr>
          <p:nvPr/>
        </p:nvSpPr>
        <p:spPr bwMode="auto">
          <a:xfrm flipV="1">
            <a:off x="3048000" y="5334000"/>
            <a:ext cx="1295400" cy="228600"/>
          </a:xfrm>
          <a:prstGeom prst="line">
            <a:avLst/>
          </a:prstGeom>
          <a:noFill/>
          <a:ln w="38100">
            <a:solidFill>
              <a:srgbClr val="CC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39945" name="Text Box 11"/>
          <p:cNvSpPr>
            <a:spLocks noGrp="1" noChangeArrowheads="1"/>
          </p:cNvSpPr>
          <p:nvPr>
            <p:ph type="title"/>
          </p:nvPr>
        </p:nvSpPr>
        <p:spPr>
          <a:xfrm>
            <a:off x="6172200" y="762000"/>
            <a:ext cx="1752600" cy="533400"/>
          </a:xfrm>
          <a:solidFill>
            <a:schemeClr val="hlink"/>
          </a:solidFill>
          <a:ln>
            <a:solidFill>
              <a:srgbClr val="0066FF"/>
            </a:solidFill>
          </a:ln>
        </p:spPr>
        <p:txBody>
          <a:bodyPr/>
          <a:lstStyle/>
          <a:p>
            <a:pPr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en-US" sz="2400" smtClean="0">
                <a:solidFill>
                  <a:schemeClr val="tx1"/>
                </a:solidFill>
              </a:rPr>
              <a:t>Ulnar Nerve</a:t>
            </a:r>
          </a:p>
        </p:txBody>
      </p:sp>
      <p:sp>
        <p:nvSpPr>
          <p:cNvPr id="44042" name="Line 12"/>
          <p:cNvSpPr>
            <a:spLocks noChangeShapeType="1"/>
          </p:cNvSpPr>
          <p:nvPr/>
        </p:nvSpPr>
        <p:spPr bwMode="auto">
          <a:xfrm flipH="1" flipV="1">
            <a:off x="5486400" y="914400"/>
            <a:ext cx="609600" cy="76200"/>
          </a:xfrm>
          <a:prstGeom prst="line">
            <a:avLst/>
          </a:prstGeom>
          <a:noFill/>
          <a:ln w="38100">
            <a:solidFill>
              <a:srgbClr val="0066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4043" name="Text Box 13"/>
          <p:cNvSpPr txBox="1">
            <a:spLocks noChangeArrowheads="1"/>
          </p:cNvSpPr>
          <p:nvPr/>
        </p:nvSpPr>
        <p:spPr bwMode="auto">
          <a:xfrm>
            <a:off x="2057400" y="533400"/>
            <a:ext cx="19812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rgbClr val="CC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Median Nerve</a:t>
            </a:r>
          </a:p>
        </p:txBody>
      </p:sp>
      <p:sp>
        <p:nvSpPr>
          <p:cNvPr id="44044" name="Line 14"/>
          <p:cNvSpPr>
            <a:spLocks noChangeShapeType="1"/>
          </p:cNvSpPr>
          <p:nvPr/>
        </p:nvSpPr>
        <p:spPr bwMode="auto">
          <a:xfrm>
            <a:off x="4114800" y="762000"/>
            <a:ext cx="1143000" cy="152400"/>
          </a:xfrm>
          <a:prstGeom prst="line">
            <a:avLst/>
          </a:prstGeom>
          <a:noFill/>
          <a:ln w="38100">
            <a:solidFill>
              <a:srgbClr val="CC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4045" name="Text Box 15"/>
          <p:cNvSpPr txBox="1">
            <a:spLocks noChangeArrowheads="1"/>
          </p:cNvSpPr>
          <p:nvPr/>
        </p:nvSpPr>
        <p:spPr bwMode="auto">
          <a:xfrm>
            <a:off x="1600200" y="4191000"/>
            <a:ext cx="1981200" cy="46672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bg2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Radial Artery</a:t>
            </a:r>
          </a:p>
        </p:txBody>
      </p:sp>
      <p:sp>
        <p:nvSpPr>
          <p:cNvPr id="44046" name="Line 16"/>
          <p:cNvSpPr>
            <a:spLocks noChangeShapeType="1"/>
          </p:cNvSpPr>
          <p:nvPr/>
        </p:nvSpPr>
        <p:spPr bwMode="auto">
          <a:xfrm>
            <a:off x="3886200" y="1447800"/>
            <a:ext cx="10668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4047" name="Text Box 17"/>
          <p:cNvSpPr txBox="1">
            <a:spLocks noChangeArrowheads="1"/>
          </p:cNvSpPr>
          <p:nvPr/>
        </p:nvSpPr>
        <p:spPr bwMode="auto">
          <a:xfrm>
            <a:off x="228600" y="1828800"/>
            <a:ext cx="33528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rgbClr val="990099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Musculocutaneous Nerve</a:t>
            </a:r>
          </a:p>
        </p:txBody>
      </p:sp>
      <p:sp>
        <p:nvSpPr>
          <p:cNvPr id="44048" name="Line 18"/>
          <p:cNvSpPr>
            <a:spLocks noChangeShapeType="1"/>
          </p:cNvSpPr>
          <p:nvPr/>
        </p:nvSpPr>
        <p:spPr bwMode="auto">
          <a:xfrm>
            <a:off x="3657600" y="2057400"/>
            <a:ext cx="457200" cy="152400"/>
          </a:xfrm>
          <a:prstGeom prst="line">
            <a:avLst/>
          </a:prstGeom>
          <a:noFill/>
          <a:ln w="38100">
            <a:solidFill>
              <a:srgbClr val="990099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4049" name="Line 19"/>
          <p:cNvSpPr>
            <a:spLocks noChangeShapeType="1"/>
          </p:cNvSpPr>
          <p:nvPr/>
        </p:nvSpPr>
        <p:spPr bwMode="auto">
          <a:xfrm flipV="1">
            <a:off x="3581400" y="1905000"/>
            <a:ext cx="533400" cy="76200"/>
          </a:xfrm>
          <a:prstGeom prst="line">
            <a:avLst/>
          </a:prstGeom>
          <a:noFill/>
          <a:ln w="38100">
            <a:solidFill>
              <a:srgbClr val="990099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4050" name="Text Box 21"/>
          <p:cNvSpPr txBox="1">
            <a:spLocks noChangeArrowheads="1"/>
          </p:cNvSpPr>
          <p:nvPr/>
        </p:nvSpPr>
        <p:spPr bwMode="auto">
          <a:xfrm>
            <a:off x="5791200" y="1828800"/>
            <a:ext cx="1828800" cy="46672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bg2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UlnarArtery</a:t>
            </a:r>
          </a:p>
        </p:txBody>
      </p:sp>
      <p:sp>
        <p:nvSpPr>
          <p:cNvPr id="44051" name="Line 22"/>
          <p:cNvSpPr>
            <a:spLocks noChangeShapeType="1"/>
          </p:cNvSpPr>
          <p:nvPr/>
        </p:nvSpPr>
        <p:spPr bwMode="auto">
          <a:xfrm flipV="1">
            <a:off x="3581400" y="2362200"/>
            <a:ext cx="1066800" cy="1828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4052" name="Line 23"/>
          <p:cNvSpPr>
            <a:spLocks noChangeShapeType="1"/>
          </p:cNvSpPr>
          <p:nvPr/>
        </p:nvSpPr>
        <p:spPr bwMode="auto">
          <a:xfrm flipH="1" flipV="1">
            <a:off x="5105400" y="1905000"/>
            <a:ext cx="685800" cy="2286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4053" name="Line 24"/>
          <p:cNvSpPr>
            <a:spLocks noChangeShapeType="1"/>
          </p:cNvSpPr>
          <p:nvPr/>
        </p:nvSpPr>
        <p:spPr bwMode="auto">
          <a:xfrm flipH="1">
            <a:off x="4953000" y="2286000"/>
            <a:ext cx="1066800" cy="23622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4054" name="Text Box 25"/>
          <p:cNvSpPr txBox="1">
            <a:spLocks noChangeArrowheads="1"/>
          </p:cNvSpPr>
          <p:nvPr/>
        </p:nvSpPr>
        <p:spPr bwMode="auto">
          <a:xfrm>
            <a:off x="0" y="3048000"/>
            <a:ext cx="3200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Where’s Radial Nerve?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smtClean="0"/>
          </a:p>
        </p:txBody>
      </p:sp>
      <p:sp>
        <p:nvSpPr>
          <p:cNvPr id="45059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Font typeface="Wingdings 2" pitchFamily="18" charset="2"/>
              <a:buNone/>
            </a:pPr>
            <a:r>
              <a:rPr lang="en-US" sz="8000" b="1" smtClean="0">
                <a:solidFill>
                  <a:srgbClr val="C00000"/>
                </a:solidFill>
              </a:rPr>
              <a:t>THANK</a:t>
            </a:r>
          </a:p>
          <a:p>
            <a:pPr algn="ctr">
              <a:buFont typeface="Wingdings 2" pitchFamily="18" charset="2"/>
              <a:buNone/>
            </a:pPr>
            <a:r>
              <a:rPr lang="en-US" sz="8000" b="1" smtClean="0">
                <a:solidFill>
                  <a:srgbClr val="C00000"/>
                </a:solidFill>
              </a:rPr>
              <a:t>  YOU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838200"/>
          </a:xfrm>
        </p:spPr>
        <p:txBody>
          <a:bodyPr/>
          <a:lstStyle/>
          <a:p>
            <a:r>
              <a:rPr lang="en-US" sz="4000" b="1" smtClean="0">
                <a:solidFill>
                  <a:srgbClr val="C00000"/>
                </a:solidFill>
              </a:rPr>
              <a:t>Joints of the Upper Extremity</a:t>
            </a:r>
          </a:p>
        </p:txBody>
      </p:sp>
      <p:sp>
        <p:nvSpPr>
          <p:cNvPr id="47107" name="Rectangle 3"/>
          <p:cNvSpPr>
            <a:spLocks noGrp="1" noChangeArrowheads="1"/>
          </p:cNvSpPr>
          <p:nvPr>
            <p:ph idx="1"/>
          </p:nvPr>
        </p:nvSpPr>
        <p:spPr>
          <a:xfrm>
            <a:off x="4572000" y="1905000"/>
            <a:ext cx="4114800" cy="3886200"/>
          </a:xfrm>
          <a:ln>
            <a:solidFill>
              <a:srgbClr val="009900"/>
            </a:solidFill>
          </a:ln>
        </p:spPr>
        <p:txBody>
          <a:bodyPr/>
          <a:lstStyle/>
          <a:p>
            <a:r>
              <a:rPr lang="en-US" smtClean="0"/>
              <a:t>Elbow Joint</a:t>
            </a:r>
          </a:p>
          <a:p>
            <a:pPr lvl="1"/>
            <a:r>
              <a:rPr lang="en-US" smtClean="0"/>
              <a:t>Synovial – hinge</a:t>
            </a:r>
          </a:p>
          <a:p>
            <a:pPr lvl="1"/>
            <a:r>
              <a:rPr lang="en-US" smtClean="0"/>
              <a:t>Diarthrosis</a:t>
            </a:r>
          </a:p>
          <a:p>
            <a:r>
              <a:rPr lang="en-US" smtClean="0"/>
              <a:t>Articulations</a:t>
            </a:r>
          </a:p>
          <a:p>
            <a:pPr lvl="1"/>
            <a:r>
              <a:rPr lang="en-US" smtClean="0"/>
              <a:t>Humerus &amp; Ulna</a:t>
            </a:r>
          </a:p>
          <a:p>
            <a:pPr lvl="1"/>
            <a:r>
              <a:rPr lang="en-US" smtClean="0"/>
              <a:t>Humerus &amp; Radius</a:t>
            </a:r>
          </a:p>
          <a:p>
            <a:r>
              <a:rPr lang="en-US" smtClean="0"/>
              <a:t>Many Ligaments</a:t>
            </a:r>
          </a:p>
        </p:txBody>
      </p:sp>
      <p:pic>
        <p:nvPicPr>
          <p:cNvPr id="12292" name="Picture 4" descr="elbow join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066800"/>
            <a:ext cx="4343400" cy="558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7107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7107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7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7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71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71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71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71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71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71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71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71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71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71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71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71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107" grpId="0" build="p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762000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mtClean="0"/>
              <a:t>Joints of Upper Extremity</a:t>
            </a:r>
          </a:p>
        </p:txBody>
      </p:sp>
      <p:sp>
        <p:nvSpPr>
          <p:cNvPr id="45059" name="Rectangle 3"/>
          <p:cNvSpPr>
            <a:spLocks noGrp="1" noChangeArrowheads="1"/>
          </p:cNvSpPr>
          <p:nvPr>
            <p:ph idx="1"/>
          </p:nvPr>
        </p:nvSpPr>
        <p:spPr>
          <a:xfrm>
            <a:off x="4191000" y="1371600"/>
            <a:ext cx="4572000" cy="4648200"/>
          </a:xfrm>
          <a:ln>
            <a:solidFill>
              <a:srgbClr val="009900"/>
            </a:solidFill>
          </a:ln>
        </p:spPr>
        <p:txBody>
          <a:bodyPr/>
          <a:lstStyle/>
          <a:p>
            <a:pPr>
              <a:buFont typeface="Monotype Sorts" pitchFamily="2" charset="2"/>
              <a:buNone/>
            </a:pPr>
            <a:endParaRPr lang="en-US" sz="2800" smtClean="0"/>
          </a:p>
          <a:p>
            <a:r>
              <a:rPr lang="en-US" sz="2800" smtClean="0"/>
              <a:t>Proximal Radioulnar joint</a:t>
            </a:r>
          </a:p>
          <a:p>
            <a:pPr lvl="1"/>
            <a:r>
              <a:rPr lang="en-US" smtClean="0"/>
              <a:t>Synovial -  pivot</a:t>
            </a:r>
          </a:p>
          <a:p>
            <a:pPr lvl="1"/>
            <a:r>
              <a:rPr lang="en-US" smtClean="0"/>
              <a:t>Diarthrosis</a:t>
            </a:r>
          </a:p>
          <a:p>
            <a:r>
              <a:rPr lang="en-US" sz="2800" smtClean="0"/>
              <a:t>Distal Radioulnar joint</a:t>
            </a:r>
          </a:p>
          <a:p>
            <a:pPr lvl="1"/>
            <a:r>
              <a:rPr lang="en-US" smtClean="0"/>
              <a:t>Synovial – pivot</a:t>
            </a:r>
          </a:p>
          <a:p>
            <a:pPr lvl="1"/>
            <a:r>
              <a:rPr lang="en-US" smtClean="0"/>
              <a:t>Diarthrosis</a:t>
            </a:r>
          </a:p>
          <a:p>
            <a:r>
              <a:rPr lang="en-US" sz="2800" smtClean="0"/>
              <a:t>Allows pronation and supination of forearm</a:t>
            </a:r>
          </a:p>
        </p:txBody>
      </p:sp>
      <p:pic>
        <p:nvPicPr>
          <p:cNvPr id="13316" name="Picture 6" descr="radius and uln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295400"/>
            <a:ext cx="399415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5059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5059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50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50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50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50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50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50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50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50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50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50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50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50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505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505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59" grpId="0" build="p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0"/>
            <a:ext cx="4191000" cy="1524000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mtClean="0"/>
              <a:t>Joints of the </a:t>
            </a:r>
            <a:br>
              <a:rPr lang="en-US" smtClean="0"/>
            </a:br>
            <a:r>
              <a:rPr lang="en-US" smtClean="0"/>
              <a:t>Upper Extremity</a:t>
            </a:r>
          </a:p>
        </p:txBody>
      </p:sp>
      <p:sp>
        <p:nvSpPr>
          <p:cNvPr id="48131" name="Rectangle 3"/>
          <p:cNvSpPr>
            <a:spLocks noGrp="1" noChangeArrowheads="1"/>
          </p:cNvSpPr>
          <p:nvPr>
            <p:ph idx="1"/>
          </p:nvPr>
        </p:nvSpPr>
        <p:spPr>
          <a:xfrm>
            <a:off x="4495800" y="304800"/>
            <a:ext cx="4419600" cy="6324600"/>
          </a:xfrm>
          <a:ln>
            <a:solidFill>
              <a:srgbClr val="009900"/>
            </a:solidFill>
          </a:ln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sz="2800" smtClean="0"/>
              <a:t>Radiocarpal joint</a:t>
            </a:r>
          </a:p>
          <a:p>
            <a:pPr lvl="1">
              <a:lnSpc>
                <a:spcPct val="80000"/>
              </a:lnSpc>
            </a:pPr>
            <a:r>
              <a:rPr lang="en-US" smtClean="0"/>
              <a:t>Synovial-condyloid</a:t>
            </a:r>
          </a:p>
          <a:p>
            <a:pPr lvl="1">
              <a:lnSpc>
                <a:spcPct val="80000"/>
              </a:lnSpc>
            </a:pPr>
            <a:r>
              <a:rPr lang="en-US" smtClean="0"/>
              <a:t>Distal radius with proximal row of carpals</a:t>
            </a:r>
          </a:p>
          <a:p>
            <a:pPr>
              <a:lnSpc>
                <a:spcPct val="80000"/>
              </a:lnSpc>
            </a:pPr>
            <a:r>
              <a:rPr lang="en-US" sz="2800" smtClean="0"/>
              <a:t>Intercarpal joints</a:t>
            </a:r>
          </a:p>
          <a:p>
            <a:pPr lvl="1">
              <a:lnSpc>
                <a:spcPct val="80000"/>
              </a:lnSpc>
            </a:pPr>
            <a:r>
              <a:rPr lang="en-US" smtClean="0"/>
              <a:t>Synovial-plane</a:t>
            </a:r>
          </a:p>
          <a:p>
            <a:pPr>
              <a:lnSpc>
                <a:spcPct val="80000"/>
              </a:lnSpc>
            </a:pPr>
            <a:r>
              <a:rPr lang="en-US" sz="2800" smtClean="0"/>
              <a:t>Carpal-metacarpal (2-5)</a:t>
            </a:r>
          </a:p>
          <a:p>
            <a:pPr lvl="1">
              <a:lnSpc>
                <a:spcPct val="80000"/>
              </a:lnSpc>
            </a:pPr>
            <a:r>
              <a:rPr lang="en-US" smtClean="0"/>
              <a:t>Synovial-plane</a:t>
            </a:r>
          </a:p>
          <a:p>
            <a:pPr>
              <a:lnSpc>
                <a:spcPct val="80000"/>
              </a:lnSpc>
            </a:pPr>
            <a:r>
              <a:rPr lang="en-US" sz="2800" smtClean="0"/>
              <a:t>Trapezium-metacarpal 1</a:t>
            </a:r>
          </a:p>
          <a:p>
            <a:pPr lvl="1">
              <a:lnSpc>
                <a:spcPct val="80000"/>
              </a:lnSpc>
            </a:pPr>
            <a:r>
              <a:rPr lang="en-US" smtClean="0"/>
              <a:t>Synovial-saddle</a:t>
            </a:r>
          </a:p>
          <a:p>
            <a:pPr>
              <a:lnSpc>
                <a:spcPct val="80000"/>
              </a:lnSpc>
            </a:pPr>
            <a:r>
              <a:rPr lang="en-US" sz="2800" smtClean="0"/>
              <a:t>Metacarpal-phalangeal</a:t>
            </a:r>
          </a:p>
          <a:p>
            <a:pPr lvl="1">
              <a:lnSpc>
                <a:spcPct val="80000"/>
              </a:lnSpc>
            </a:pPr>
            <a:r>
              <a:rPr lang="en-US" smtClean="0"/>
              <a:t>Synovial-condyloid</a:t>
            </a:r>
          </a:p>
          <a:p>
            <a:pPr>
              <a:lnSpc>
                <a:spcPct val="80000"/>
              </a:lnSpc>
            </a:pPr>
            <a:r>
              <a:rPr lang="en-US" sz="2800" smtClean="0"/>
              <a:t>Interphalangeal</a:t>
            </a:r>
          </a:p>
          <a:p>
            <a:pPr lvl="1">
              <a:lnSpc>
                <a:spcPct val="80000"/>
              </a:lnSpc>
            </a:pPr>
            <a:r>
              <a:rPr lang="en-US" smtClean="0"/>
              <a:t>Synovial-hinge</a:t>
            </a:r>
          </a:p>
          <a:p>
            <a:pPr>
              <a:lnSpc>
                <a:spcPct val="80000"/>
              </a:lnSpc>
            </a:pPr>
            <a:r>
              <a:rPr lang="en-US" sz="2800" smtClean="0"/>
              <a:t>ALL DIARTHROSES</a:t>
            </a:r>
          </a:p>
        </p:txBody>
      </p:sp>
      <p:pic>
        <p:nvPicPr>
          <p:cNvPr id="14340" name="Picture 4" descr="wrist and han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447800"/>
            <a:ext cx="4343400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8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8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81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81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81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81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81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81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81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81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81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81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81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81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813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813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4813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813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1" dur="500"/>
                                        <p:tgtEl>
                                          <p:spTgt spid="4813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6" dur="500"/>
                                        <p:tgtEl>
                                          <p:spTgt spid="4813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4813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4813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4813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4813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3" dur="500"/>
                                        <p:tgtEl>
                                          <p:spTgt spid="48131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228600"/>
            <a:ext cx="7924800" cy="762000"/>
          </a:xfrm>
        </p:spPr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b="1" dirty="0" smtClean="0">
                <a:solidFill>
                  <a:srgbClr val="C00000"/>
                </a:solidFill>
              </a:rPr>
              <a:t>Muscles</a:t>
            </a:r>
          </a:p>
        </p:txBody>
      </p:sp>
      <p:sp>
        <p:nvSpPr>
          <p:cNvPr id="10244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1219200" y="1905000"/>
            <a:ext cx="6553200" cy="2895600"/>
          </a:xfrm>
        </p:spPr>
        <p:txBody>
          <a:bodyPr/>
          <a:lstStyle/>
          <a:p>
            <a:r>
              <a:rPr lang="en-US" sz="2800" smtClean="0"/>
              <a:t>Naming</a:t>
            </a:r>
          </a:p>
          <a:p>
            <a:pPr lvl="1"/>
            <a:r>
              <a:rPr lang="en-US" smtClean="0"/>
              <a:t>Flexor carpi ulnaris</a:t>
            </a:r>
          </a:p>
          <a:p>
            <a:pPr lvl="1"/>
            <a:r>
              <a:rPr lang="en-US" smtClean="0"/>
              <a:t>Flexor digitorum superficialis</a:t>
            </a:r>
          </a:p>
          <a:p>
            <a:pPr lvl="1"/>
            <a:r>
              <a:rPr lang="en-US" smtClean="0"/>
              <a:t>Flexor pollicis longus</a:t>
            </a:r>
          </a:p>
          <a:p>
            <a:pPr lvl="1"/>
            <a:r>
              <a:rPr lang="en-US" smtClean="0"/>
              <a:t>Pronator quadratus</a:t>
            </a:r>
          </a:p>
          <a:p>
            <a:pPr lvl="1"/>
            <a:r>
              <a:rPr lang="en-US" smtClean="0"/>
              <a:t>Extensor carpi radialis brevis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2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2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2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24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24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24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24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24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24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4" grpId="0" build="p" bldLvl="4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0"/>
            <a:ext cx="2590800" cy="1371600"/>
          </a:xfrm>
        </p:spPr>
        <p:txBody>
          <a:bodyPr/>
          <a:lstStyle/>
          <a:p>
            <a:r>
              <a:rPr lang="en-US" sz="4000" b="1" smtClean="0">
                <a:solidFill>
                  <a:srgbClr val="C00000"/>
                </a:solidFill>
              </a:rPr>
              <a:t>Muscles of Scapula</a:t>
            </a:r>
          </a:p>
        </p:txBody>
      </p:sp>
      <p:pic>
        <p:nvPicPr>
          <p:cNvPr id="16387" name="Picture 14" descr="Muscles-Scapula"/>
          <p:cNvPicPr>
            <a:picLocks noGrp="1" noChangeAspect="1" noChangeArrowheads="1"/>
          </p:cNvPicPr>
          <p:nvPr>
            <p:ph type="clipArt"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1676400"/>
            <a:ext cx="3668713" cy="4419600"/>
          </a:xfrm>
          <a:noFill/>
          <a:ln>
            <a:solidFill>
              <a:schemeClr val="tx1"/>
            </a:solidFill>
          </a:ln>
        </p:spPr>
      </p:pic>
      <p:sp>
        <p:nvSpPr>
          <p:cNvPr id="6148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3352800" y="0"/>
            <a:ext cx="5791200" cy="62484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800" smtClean="0"/>
              <a:t>If ORIGIN on scapula = Move Arm</a:t>
            </a:r>
          </a:p>
          <a:p>
            <a:pPr lvl="1">
              <a:lnSpc>
                <a:spcPct val="90000"/>
              </a:lnSpc>
            </a:pPr>
            <a:r>
              <a:rPr lang="en-US" b="1" smtClean="0"/>
              <a:t>Subscapularis</a:t>
            </a:r>
          </a:p>
          <a:p>
            <a:pPr lvl="1">
              <a:lnSpc>
                <a:spcPct val="90000"/>
              </a:lnSpc>
            </a:pPr>
            <a:r>
              <a:rPr lang="en-US" b="1" smtClean="0"/>
              <a:t>Supraspinatus</a:t>
            </a:r>
          </a:p>
          <a:p>
            <a:pPr lvl="1">
              <a:lnSpc>
                <a:spcPct val="90000"/>
              </a:lnSpc>
            </a:pPr>
            <a:r>
              <a:rPr lang="en-US" b="1" smtClean="0"/>
              <a:t>Infraspinatus</a:t>
            </a:r>
          </a:p>
          <a:p>
            <a:pPr lvl="1">
              <a:lnSpc>
                <a:spcPct val="90000"/>
              </a:lnSpc>
            </a:pPr>
            <a:r>
              <a:rPr lang="en-US" b="1" smtClean="0"/>
              <a:t>Teres Minor</a:t>
            </a:r>
            <a:endParaRPr lang="en-US" smtClean="0"/>
          </a:p>
          <a:p>
            <a:pPr lvl="1">
              <a:lnSpc>
                <a:spcPct val="90000"/>
              </a:lnSpc>
            </a:pPr>
            <a:r>
              <a:rPr lang="en-US" smtClean="0"/>
              <a:t>Teres Major</a:t>
            </a:r>
          </a:p>
          <a:p>
            <a:pPr lvl="1">
              <a:lnSpc>
                <a:spcPct val="90000"/>
              </a:lnSpc>
            </a:pPr>
            <a:r>
              <a:rPr lang="en-US" smtClean="0"/>
              <a:t>Latissimus Dorsi (partial O on scap)</a:t>
            </a:r>
          </a:p>
          <a:p>
            <a:pPr lvl="1">
              <a:lnSpc>
                <a:spcPct val="90000"/>
              </a:lnSpc>
            </a:pPr>
            <a:r>
              <a:rPr lang="en-US" smtClean="0"/>
              <a:t>Coracobrachialis</a:t>
            </a:r>
          </a:p>
          <a:p>
            <a:pPr>
              <a:lnSpc>
                <a:spcPct val="90000"/>
              </a:lnSpc>
            </a:pPr>
            <a:r>
              <a:rPr lang="en-US" sz="2800" smtClean="0"/>
              <a:t>If INSERTION on scapula = Move scapula</a:t>
            </a:r>
          </a:p>
          <a:p>
            <a:pPr lvl="1">
              <a:lnSpc>
                <a:spcPct val="90000"/>
              </a:lnSpc>
            </a:pPr>
            <a:r>
              <a:rPr lang="en-US" smtClean="0"/>
              <a:t>Rhomboids</a:t>
            </a:r>
          </a:p>
          <a:p>
            <a:pPr lvl="1">
              <a:lnSpc>
                <a:spcPct val="90000"/>
              </a:lnSpc>
            </a:pPr>
            <a:r>
              <a:rPr lang="en-US" smtClean="0"/>
              <a:t>Trapezius</a:t>
            </a:r>
          </a:p>
          <a:p>
            <a:pPr lvl="1">
              <a:lnSpc>
                <a:spcPct val="90000"/>
              </a:lnSpc>
            </a:pPr>
            <a:r>
              <a:rPr lang="en-US" smtClean="0"/>
              <a:t>Pectoralis Minor</a:t>
            </a:r>
          </a:p>
          <a:p>
            <a:pPr lvl="1">
              <a:lnSpc>
                <a:spcPct val="90000"/>
              </a:lnSpc>
            </a:pPr>
            <a:r>
              <a:rPr lang="en-US" smtClean="0"/>
              <a:t>Serratus Ventralis</a:t>
            </a:r>
          </a:p>
          <a:p>
            <a:pPr lvl="1">
              <a:lnSpc>
                <a:spcPct val="90000"/>
              </a:lnSpc>
            </a:pPr>
            <a:r>
              <a:rPr lang="en-US" smtClean="0"/>
              <a:t>Levator Scapulae</a:t>
            </a:r>
          </a:p>
        </p:txBody>
      </p:sp>
      <p:sp>
        <p:nvSpPr>
          <p:cNvPr id="6150" name="Line 6"/>
          <p:cNvSpPr>
            <a:spLocks noChangeShapeType="1"/>
          </p:cNvSpPr>
          <p:nvPr/>
        </p:nvSpPr>
        <p:spPr bwMode="auto">
          <a:xfrm>
            <a:off x="6172200" y="609600"/>
            <a:ext cx="762000" cy="5334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51" name="Line 7"/>
          <p:cNvSpPr>
            <a:spLocks noChangeShapeType="1"/>
          </p:cNvSpPr>
          <p:nvPr/>
        </p:nvSpPr>
        <p:spPr bwMode="auto">
          <a:xfrm flipV="1">
            <a:off x="5867400" y="1066800"/>
            <a:ext cx="1066800" cy="838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52" name="Text Box 8"/>
          <p:cNvSpPr txBox="1">
            <a:spLocks noChangeArrowheads="1"/>
          </p:cNvSpPr>
          <p:nvPr/>
        </p:nvSpPr>
        <p:spPr bwMode="auto">
          <a:xfrm>
            <a:off x="7162800" y="685800"/>
            <a:ext cx="1219200" cy="831850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/>
              <a:t>Rotator Cuff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1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1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1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1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1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1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14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14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14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14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14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14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614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614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614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614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614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614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614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614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614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614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614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614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6148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6148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8" grpId="0" build="p" bldLvl="5" autoUpdateAnimBg="0"/>
      <p:bldP spid="6150" grpId="0" animBg="1"/>
      <p:bldP spid="6151" grpId="0" animBg="1"/>
      <p:bldP spid="6152" grpId="0" animBg="1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228600"/>
            <a:ext cx="7772400" cy="533400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4000" b="1" dirty="0" smtClean="0">
                <a:solidFill>
                  <a:srgbClr val="C00000"/>
                </a:solidFill>
              </a:rPr>
              <a:t>Nerve Supply of Scapular Muscles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idx="1"/>
          </p:nvPr>
        </p:nvSpPr>
        <p:spPr>
          <a:xfrm>
            <a:off x="0" y="685800"/>
            <a:ext cx="9144000" cy="51054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mtClean="0"/>
              <a:t>Origin on Scapula:</a:t>
            </a:r>
          </a:p>
          <a:p>
            <a:pPr lvl="1">
              <a:lnSpc>
                <a:spcPct val="90000"/>
              </a:lnSpc>
            </a:pPr>
            <a:r>
              <a:rPr lang="en-US" smtClean="0"/>
              <a:t>Latissimus dorsi = Thoracodorsal nerve</a:t>
            </a:r>
          </a:p>
          <a:p>
            <a:pPr lvl="1">
              <a:lnSpc>
                <a:spcPct val="90000"/>
              </a:lnSpc>
            </a:pPr>
            <a:r>
              <a:rPr lang="en-US" smtClean="0">
                <a:solidFill>
                  <a:srgbClr val="990099"/>
                </a:solidFill>
              </a:rPr>
              <a:t>Subscapularis, Teres Major = Subscapular nerves</a:t>
            </a:r>
          </a:p>
          <a:p>
            <a:pPr lvl="1">
              <a:lnSpc>
                <a:spcPct val="90000"/>
              </a:lnSpc>
            </a:pPr>
            <a:r>
              <a:rPr lang="en-US" smtClean="0">
                <a:solidFill>
                  <a:srgbClr val="CC0000"/>
                </a:solidFill>
              </a:rPr>
              <a:t>Supraspinatus, Infraspinatus = Suprascapular nerves</a:t>
            </a:r>
          </a:p>
          <a:p>
            <a:pPr lvl="1">
              <a:lnSpc>
                <a:spcPct val="90000"/>
              </a:lnSpc>
            </a:pPr>
            <a:r>
              <a:rPr lang="en-US" smtClean="0">
                <a:solidFill>
                  <a:srgbClr val="FF3399"/>
                </a:solidFill>
              </a:rPr>
              <a:t>Teres Minor = Axillary nerve</a:t>
            </a:r>
          </a:p>
          <a:p>
            <a:pPr>
              <a:lnSpc>
                <a:spcPct val="90000"/>
              </a:lnSpc>
            </a:pPr>
            <a:r>
              <a:rPr lang="en-US" smtClean="0"/>
              <a:t>Insertion on Scapula</a:t>
            </a:r>
          </a:p>
          <a:p>
            <a:pPr lvl="1">
              <a:lnSpc>
                <a:spcPct val="90000"/>
              </a:lnSpc>
            </a:pPr>
            <a:r>
              <a:rPr lang="en-US" smtClean="0"/>
              <a:t>Levator Scapular, Rhomboids = Dorsal Scapular nerve</a:t>
            </a:r>
          </a:p>
          <a:p>
            <a:pPr lvl="1">
              <a:lnSpc>
                <a:spcPct val="90000"/>
              </a:lnSpc>
            </a:pPr>
            <a:r>
              <a:rPr lang="en-US" smtClean="0">
                <a:solidFill>
                  <a:srgbClr val="0000FF"/>
                </a:solidFill>
              </a:rPr>
              <a:t>Pectoralis Minor = Pectoral n</a:t>
            </a:r>
            <a:r>
              <a:rPr lang="en-US" smtClean="0"/>
              <a:t>.</a:t>
            </a:r>
          </a:p>
          <a:p>
            <a:pPr lvl="1">
              <a:lnSpc>
                <a:spcPct val="90000"/>
              </a:lnSpc>
            </a:pPr>
            <a:r>
              <a:rPr lang="en-US" smtClean="0">
                <a:solidFill>
                  <a:srgbClr val="008000"/>
                </a:solidFill>
              </a:rPr>
              <a:t>Serratus Ventralis = Long Thoracic n</a:t>
            </a:r>
            <a:r>
              <a:rPr lang="en-US" smtClean="0">
                <a:solidFill>
                  <a:srgbClr val="009900"/>
                </a:solidFill>
              </a:rPr>
              <a:t>.</a:t>
            </a:r>
          </a:p>
          <a:p>
            <a:pPr lvl="1">
              <a:lnSpc>
                <a:spcPct val="90000"/>
              </a:lnSpc>
            </a:pPr>
            <a:r>
              <a:rPr lang="en-US" smtClean="0">
                <a:solidFill>
                  <a:srgbClr val="FF0066"/>
                </a:solidFill>
              </a:rPr>
              <a:t>Trapezius = Accessory n.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1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1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1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71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717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717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717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717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717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717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1" grpId="0" build="p" bldLvl="5" autoUpdateAnimBg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Flow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2.xml><?xml version="1.0" encoding="utf-8"?>
<a:themeOverride xmlns:a="http://schemas.openxmlformats.org/drawingml/2006/main">
  <a:clrScheme name="Flow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921</TotalTime>
  <Words>1240</Words>
  <Application>Microsoft Office PowerPoint</Application>
  <PresentationFormat>On-screen Show (4:3)</PresentationFormat>
  <Paragraphs>373</Paragraphs>
  <Slides>38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38</vt:i4>
      </vt:variant>
    </vt:vector>
  </HeadingPairs>
  <TitlesOfParts>
    <vt:vector size="48" baseType="lpstr">
      <vt:lpstr>Times New Roman</vt:lpstr>
      <vt:lpstr>Arial</vt:lpstr>
      <vt:lpstr>Calibri</vt:lpstr>
      <vt:lpstr>Constantia</vt:lpstr>
      <vt:lpstr>Wingdings 2</vt:lpstr>
      <vt:lpstr>Algerian</vt:lpstr>
      <vt:lpstr>Monotype Sorts</vt:lpstr>
      <vt:lpstr>Flow</vt:lpstr>
      <vt:lpstr>Adobe PhotoDeluxe Home Edition Image</vt:lpstr>
      <vt:lpstr>Microsoft Clip Gallery</vt:lpstr>
      <vt:lpstr>THE  UPPER  LIMB</vt:lpstr>
      <vt:lpstr>Bones of Upper Extremity</vt:lpstr>
      <vt:lpstr>Joints of Upper Extremity</vt:lpstr>
      <vt:lpstr>Joints of the Upper Extremity</vt:lpstr>
      <vt:lpstr>Joints of Upper Extremity</vt:lpstr>
      <vt:lpstr>Joints of the  Upper Extremity</vt:lpstr>
      <vt:lpstr>Muscles</vt:lpstr>
      <vt:lpstr>Muscles of Scapula</vt:lpstr>
      <vt:lpstr>Nerve Supply of Scapular Muscles</vt:lpstr>
      <vt:lpstr>Muscles of Arm: Cross elbow, Move forearm</vt:lpstr>
      <vt:lpstr>Muscles of forearm: Cross wrist + finger          joints, moves hand</vt:lpstr>
      <vt:lpstr>Innervation of Anterior Compartment-Forearm Muscles</vt:lpstr>
      <vt:lpstr>Anterior Compartment Forearm</vt:lpstr>
      <vt:lpstr>Innervation of Posterior Compartment-Forearm Muscles</vt:lpstr>
      <vt:lpstr>Posterior Compartment of Forearm</vt:lpstr>
      <vt:lpstr>Intrinsic Muscles of Hand</vt:lpstr>
      <vt:lpstr>Intrinsic Muscles of Hand</vt:lpstr>
      <vt:lpstr>Blood Supply: Veins</vt:lpstr>
      <vt:lpstr>Blood Supply: Arteries</vt:lpstr>
      <vt:lpstr>Axilla = Armpit</vt:lpstr>
      <vt:lpstr>Surface Anatomy of Upper Limb</vt:lpstr>
      <vt:lpstr>Surface Anatomy of Upper Limb</vt:lpstr>
      <vt:lpstr>Brachial Plexus</vt:lpstr>
      <vt:lpstr>Where Ventral Rami Come From</vt:lpstr>
      <vt:lpstr>Parts of Brachial Plexus</vt:lpstr>
      <vt:lpstr> Roots join to form Trunks! (in neck)</vt:lpstr>
      <vt:lpstr>Trunks Split to form Divisions! (in neck)</vt:lpstr>
      <vt:lpstr>Divisions Join to form Cords! (in axilla)</vt:lpstr>
      <vt:lpstr>Cords Give off Branches!! (in axilla)</vt:lpstr>
      <vt:lpstr>BRACHIAL PLEXUS...</vt:lpstr>
      <vt:lpstr>Innervation by Posterior Cord</vt:lpstr>
      <vt:lpstr>Innervation by Posterior Cord (continued)</vt:lpstr>
      <vt:lpstr>Innervation by Lateral Cord</vt:lpstr>
      <vt:lpstr>Innervation by both Lateral and Medial Cords</vt:lpstr>
      <vt:lpstr>Innervation by Medial Cord </vt:lpstr>
      <vt:lpstr>Slide 36</vt:lpstr>
      <vt:lpstr>Ulnar Nerve</vt:lpstr>
      <vt:lpstr>Slide 38</vt:lpstr>
    </vt:vector>
  </TitlesOfParts>
  <Company>Community College of RI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Upper Extremity</dc:title>
  <dc:creator>Faculty3</dc:creator>
  <cp:lastModifiedBy>DELL</cp:lastModifiedBy>
  <cp:revision>77</cp:revision>
  <dcterms:created xsi:type="dcterms:W3CDTF">2002-04-01T13:03:12Z</dcterms:created>
  <dcterms:modified xsi:type="dcterms:W3CDTF">2025-08-25T07:55:14Z</dcterms:modified>
</cp:coreProperties>
</file>