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Lst>
  <p:notesMasterIdLst>
    <p:notesMasterId r:id="rId37"/>
  </p:notesMasterIdLst>
  <p:sldIdLst>
    <p:sldId id="273" r:id="rId2"/>
    <p:sldId id="259" r:id="rId3"/>
    <p:sldId id="285" r:id="rId4"/>
    <p:sldId id="303" r:id="rId5"/>
    <p:sldId id="282" r:id="rId6"/>
    <p:sldId id="304" r:id="rId7"/>
    <p:sldId id="286" r:id="rId8"/>
    <p:sldId id="260" r:id="rId9"/>
    <p:sldId id="261" r:id="rId10"/>
    <p:sldId id="295" r:id="rId11"/>
    <p:sldId id="296" r:id="rId12"/>
    <p:sldId id="297" r:id="rId13"/>
    <p:sldId id="276" r:id="rId14"/>
    <p:sldId id="298" r:id="rId15"/>
    <p:sldId id="256" r:id="rId16"/>
    <p:sldId id="257" r:id="rId17"/>
    <p:sldId id="274" r:id="rId18"/>
    <p:sldId id="306" r:id="rId19"/>
    <p:sldId id="264" r:id="rId20"/>
    <p:sldId id="299" r:id="rId21"/>
    <p:sldId id="272" r:id="rId22"/>
    <p:sldId id="300" r:id="rId23"/>
    <p:sldId id="291" r:id="rId24"/>
    <p:sldId id="305" r:id="rId25"/>
    <p:sldId id="269" r:id="rId26"/>
    <p:sldId id="270" r:id="rId27"/>
    <p:sldId id="271" r:id="rId28"/>
    <p:sldId id="278" r:id="rId29"/>
    <p:sldId id="301" r:id="rId30"/>
    <p:sldId id="290" r:id="rId31"/>
    <p:sldId id="302" r:id="rId32"/>
    <p:sldId id="267" r:id="rId33"/>
    <p:sldId id="284" r:id="rId34"/>
    <p:sldId id="283" r:id="rId35"/>
    <p:sldId id="294" r:id="rId36"/>
  </p:sldIdLst>
  <p:sldSz cx="9144000" cy="6858000" type="screen4x3"/>
  <p:notesSz cx="6858000" cy="9144000"/>
  <p:custShowLst>
    <p:custShow name="My presentation" id="0">
      <p:sldLst>
        <p:sld r:id="rId2"/>
        <p:sld r:id="rId3"/>
        <p:sld r:id="rId9"/>
        <p:sld r:id="rId10"/>
        <p:sld r:id="rId16"/>
        <p:sld r:id="rId17"/>
        <p:sld r:id="rId22"/>
        <p:sld r:id="rId20"/>
        <p:sld r:id="rId26"/>
        <p:sld r:id="rId27"/>
        <p:sld r:id="rId28"/>
        <p:sld r:id="rId33"/>
      </p:sldLst>
    </p:custShow>
  </p:custShowLst>
  <p:defaultTextStyle>
    <a:defPPr>
      <a:defRPr lang="en-IN"/>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33"/>
    <p:penClr>
      <a:srgbClr val="FF0000"/>
    </p:penClr>
  </p:showPr>
  <p:clrMru>
    <a:srgbClr val="BE12B2"/>
    <a:srgbClr val="1E1E92"/>
    <a:srgbClr val="6F1168"/>
    <a:srgbClr val="720E18"/>
    <a:srgbClr val="631D40"/>
    <a:srgbClr val="99CC00"/>
    <a:srgbClr val="FFFFCC"/>
    <a:srgbClr val="CCFFFF"/>
  </p:clrMru>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7" autoAdjust="0"/>
  </p:normalViewPr>
  <p:slideViewPr>
    <p:cSldViewPr>
      <p:cViewPr>
        <p:scale>
          <a:sx n="66" d="100"/>
          <a:sy n="66" d="100"/>
        </p:scale>
        <p:origin x="-150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0992871-1A65-49DA-91F6-B50082B8FD0D}" type="datetimeFigureOut">
              <a:rPr lang="en-IN"/>
              <a:pPr>
                <a:defRPr/>
              </a:pPr>
              <a:t>05/11/2011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F82E88A-F3D5-4A24-9C02-D04F9DE92C9C}"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3B0212-E1DF-4099-8501-7947CA9CB5EF}" type="slidenum">
              <a:rPr lang="en-IN" smtClean="0"/>
              <a:pPr/>
              <a:t>23</a:t>
            </a:fld>
            <a:endParaRPr lang="en-I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IN"/>
          </a:p>
        </p:txBody>
      </p:sp>
      <p:sp>
        <p:nvSpPr>
          <p:cNvPr id="5" name="Footer Placeholder 18"/>
          <p:cNvSpPr>
            <a:spLocks noGrp="1"/>
          </p:cNvSpPr>
          <p:nvPr>
            <p:ph type="ftr" sz="quarter" idx="11"/>
          </p:nvPr>
        </p:nvSpPr>
        <p:spPr/>
        <p:txBody>
          <a:bodyPr/>
          <a:lstStyle>
            <a:lvl1pPr>
              <a:defRPr/>
            </a:lvl1pPr>
          </a:lstStyle>
          <a:p>
            <a:pPr>
              <a:defRPr/>
            </a:pPr>
            <a:endParaRPr lang="en-IN"/>
          </a:p>
        </p:txBody>
      </p:sp>
      <p:sp>
        <p:nvSpPr>
          <p:cNvPr id="6" name="Slide Number Placeholder 26"/>
          <p:cNvSpPr>
            <a:spLocks noGrp="1"/>
          </p:cNvSpPr>
          <p:nvPr>
            <p:ph type="sldNum" sz="quarter" idx="12"/>
          </p:nvPr>
        </p:nvSpPr>
        <p:spPr/>
        <p:txBody>
          <a:bodyPr/>
          <a:lstStyle>
            <a:lvl1pPr>
              <a:defRPr/>
            </a:lvl1pPr>
          </a:lstStyle>
          <a:p>
            <a:pPr>
              <a:defRPr/>
            </a:pPr>
            <a:fld id="{10E2CC78-3839-46B5-80E0-E4A2AB3D1E13}" type="slidenum">
              <a:rPr lang="en-IN"/>
              <a:pPr>
                <a:defRPr/>
              </a:pPr>
              <a:t>‹#›</a:t>
            </a:fld>
            <a:endParaRPr lang="en-IN"/>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IN"/>
          </a:p>
        </p:txBody>
      </p:sp>
      <p:sp>
        <p:nvSpPr>
          <p:cNvPr id="5" name="Footer Placeholder 21"/>
          <p:cNvSpPr>
            <a:spLocks noGrp="1"/>
          </p:cNvSpPr>
          <p:nvPr>
            <p:ph type="ftr" sz="quarter" idx="11"/>
          </p:nvPr>
        </p:nvSpPr>
        <p:spPr/>
        <p:txBody>
          <a:bodyPr/>
          <a:lstStyle>
            <a:lvl1pPr>
              <a:defRPr/>
            </a:lvl1pPr>
          </a:lstStyle>
          <a:p>
            <a:pPr>
              <a:defRPr/>
            </a:pPr>
            <a:endParaRPr lang="en-IN"/>
          </a:p>
        </p:txBody>
      </p:sp>
      <p:sp>
        <p:nvSpPr>
          <p:cNvPr id="6" name="Slide Number Placeholder 17"/>
          <p:cNvSpPr>
            <a:spLocks noGrp="1"/>
          </p:cNvSpPr>
          <p:nvPr>
            <p:ph type="sldNum" sz="quarter" idx="12"/>
          </p:nvPr>
        </p:nvSpPr>
        <p:spPr/>
        <p:txBody>
          <a:bodyPr/>
          <a:lstStyle>
            <a:lvl1pPr>
              <a:defRPr/>
            </a:lvl1pPr>
          </a:lstStyle>
          <a:p>
            <a:pPr>
              <a:defRPr/>
            </a:pPr>
            <a:fld id="{703D898F-484D-42A7-96A6-56B11D07F6DE}" type="slidenum">
              <a:rPr lang="en-IN"/>
              <a:pPr>
                <a:defRPr/>
              </a:pPr>
              <a:t>‹#›</a:t>
            </a:fld>
            <a:endParaRPr lang="en-IN"/>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IN"/>
          </a:p>
        </p:txBody>
      </p:sp>
      <p:sp>
        <p:nvSpPr>
          <p:cNvPr id="5" name="Footer Placeholder 21"/>
          <p:cNvSpPr>
            <a:spLocks noGrp="1"/>
          </p:cNvSpPr>
          <p:nvPr>
            <p:ph type="ftr" sz="quarter" idx="11"/>
          </p:nvPr>
        </p:nvSpPr>
        <p:spPr/>
        <p:txBody>
          <a:bodyPr/>
          <a:lstStyle>
            <a:lvl1pPr>
              <a:defRPr/>
            </a:lvl1pPr>
          </a:lstStyle>
          <a:p>
            <a:pPr>
              <a:defRPr/>
            </a:pPr>
            <a:endParaRPr lang="en-IN"/>
          </a:p>
        </p:txBody>
      </p:sp>
      <p:sp>
        <p:nvSpPr>
          <p:cNvPr id="6" name="Slide Number Placeholder 17"/>
          <p:cNvSpPr>
            <a:spLocks noGrp="1"/>
          </p:cNvSpPr>
          <p:nvPr>
            <p:ph type="sldNum" sz="quarter" idx="12"/>
          </p:nvPr>
        </p:nvSpPr>
        <p:spPr/>
        <p:txBody>
          <a:bodyPr/>
          <a:lstStyle>
            <a:lvl1pPr>
              <a:defRPr/>
            </a:lvl1pPr>
          </a:lstStyle>
          <a:p>
            <a:pPr>
              <a:defRPr/>
            </a:pPr>
            <a:fld id="{E72315EA-36BC-476B-B70C-042416369743}" type="slidenum">
              <a:rPr lang="en-IN"/>
              <a:pPr>
                <a:defRPr/>
              </a:pPr>
              <a:t>‹#›</a:t>
            </a:fld>
            <a:endParaRPr lang="en-IN"/>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IN"/>
          </a:p>
        </p:txBody>
      </p:sp>
      <p:sp>
        <p:nvSpPr>
          <p:cNvPr id="5" name="Footer Placeholder 21"/>
          <p:cNvSpPr>
            <a:spLocks noGrp="1"/>
          </p:cNvSpPr>
          <p:nvPr>
            <p:ph type="ftr" sz="quarter" idx="11"/>
          </p:nvPr>
        </p:nvSpPr>
        <p:spPr/>
        <p:txBody>
          <a:bodyPr/>
          <a:lstStyle>
            <a:lvl1pPr>
              <a:defRPr/>
            </a:lvl1pPr>
          </a:lstStyle>
          <a:p>
            <a:pPr>
              <a:defRPr/>
            </a:pPr>
            <a:endParaRPr lang="en-IN"/>
          </a:p>
        </p:txBody>
      </p:sp>
      <p:sp>
        <p:nvSpPr>
          <p:cNvPr id="6" name="Slide Number Placeholder 17"/>
          <p:cNvSpPr>
            <a:spLocks noGrp="1"/>
          </p:cNvSpPr>
          <p:nvPr>
            <p:ph type="sldNum" sz="quarter" idx="12"/>
          </p:nvPr>
        </p:nvSpPr>
        <p:spPr/>
        <p:txBody>
          <a:bodyPr/>
          <a:lstStyle>
            <a:lvl1pPr>
              <a:defRPr/>
            </a:lvl1pPr>
          </a:lstStyle>
          <a:p>
            <a:pPr>
              <a:defRPr/>
            </a:pPr>
            <a:fld id="{338E1F12-3FB1-4DCC-BD03-D25E99FDDEDA}" type="slidenum">
              <a:rPr lang="en-IN"/>
              <a:pPr>
                <a:defRPr/>
              </a:pPr>
              <a:t>‹#›</a:t>
            </a:fld>
            <a:endParaRPr lang="en-IN"/>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D4484916-7DA1-4696-857F-D17E315B91C5}" type="slidenum">
              <a:rPr lang="en-IN"/>
              <a:pPr>
                <a:defRPr/>
              </a:pPr>
              <a:t>‹#›</a:t>
            </a:fld>
            <a:endParaRPr lang="en-IN"/>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IN"/>
          </a:p>
        </p:txBody>
      </p:sp>
      <p:sp>
        <p:nvSpPr>
          <p:cNvPr id="6" name="Footer Placeholder 21"/>
          <p:cNvSpPr>
            <a:spLocks noGrp="1"/>
          </p:cNvSpPr>
          <p:nvPr>
            <p:ph type="ftr" sz="quarter" idx="11"/>
          </p:nvPr>
        </p:nvSpPr>
        <p:spPr/>
        <p:txBody>
          <a:bodyPr/>
          <a:lstStyle>
            <a:lvl1pPr>
              <a:defRPr/>
            </a:lvl1pPr>
          </a:lstStyle>
          <a:p>
            <a:pPr>
              <a:defRPr/>
            </a:pPr>
            <a:endParaRPr lang="en-IN"/>
          </a:p>
        </p:txBody>
      </p:sp>
      <p:sp>
        <p:nvSpPr>
          <p:cNvPr id="7" name="Slide Number Placeholder 17"/>
          <p:cNvSpPr>
            <a:spLocks noGrp="1"/>
          </p:cNvSpPr>
          <p:nvPr>
            <p:ph type="sldNum" sz="quarter" idx="12"/>
          </p:nvPr>
        </p:nvSpPr>
        <p:spPr/>
        <p:txBody>
          <a:bodyPr/>
          <a:lstStyle>
            <a:lvl1pPr>
              <a:defRPr/>
            </a:lvl1pPr>
          </a:lstStyle>
          <a:p>
            <a:pPr>
              <a:defRPr/>
            </a:pPr>
            <a:fld id="{94EC7B7F-F30B-422D-9C26-DE9D03E9DC34}" type="slidenum">
              <a:rPr lang="en-IN"/>
              <a:pPr>
                <a:defRPr/>
              </a:pPr>
              <a:t>‹#›</a:t>
            </a:fld>
            <a:endParaRPr lang="en-IN"/>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IN"/>
          </a:p>
        </p:txBody>
      </p:sp>
      <p:sp>
        <p:nvSpPr>
          <p:cNvPr id="8" name="Footer Placeholder 21"/>
          <p:cNvSpPr>
            <a:spLocks noGrp="1"/>
          </p:cNvSpPr>
          <p:nvPr>
            <p:ph type="ftr" sz="quarter" idx="11"/>
          </p:nvPr>
        </p:nvSpPr>
        <p:spPr/>
        <p:txBody>
          <a:bodyPr/>
          <a:lstStyle>
            <a:lvl1pPr>
              <a:defRPr/>
            </a:lvl1pPr>
          </a:lstStyle>
          <a:p>
            <a:pPr>
              <a:defRPr/>
            </a:pPr>
            <a:endParaRPr lang="en-IN"/>
          </a:p>
        </p:txBody>
      </p:sp>
      <p:sp>
        <p:nvSpPr>
          <p:cNvPr id="9" name="Slide Number Placeholder 17"/>
          <p:cNvSpPr>
            <a:spLocks noGrp="1"/>
          </p:cNvSpPr>
          <p:nvPr>
            <p:ph type="sldNum" sz="quarter" idx="12"/>
          </p:nvPr>
        </p:nvSpPr>
        <p:spPr/>
        <p:txBody>
          <a:bodyPr/>
          <a:lstStyle>
            <a:lvl1pPr>
              <a:defRPr/>
            </a:lvl1pPr>
          </a:lstStyle>
          <a:p>
            <a:pPr>
              <a:defRPr/>
            </a:pPr>
            <a:fld id="{D5C17DA9-6128-485B-9AA8-F7D11605B280}" type="slidenum">
              <a:rPr lang="en-IN"/>
              <a:pPr>
                <a:defRPr/>
              </a:pPr>
              <a:t>‹#›</a:t>
            </a:fld>
            <a:endParaRPr lang="en-IN"/>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IN"/>
          </a:p>
        </p:txBody>
      </p:sp>
      <p:sp>
        <p:nvSpPr>
          <p:cNvPr id="4" name="Footer Placeholder 21"/>
          <p:cNvSpPr>
            <a:spLocks noGrp="1"/>
          </p:cNvSpPr>
          <p:nvPr>
            <p:ph type="ftr" sz="quarter" idx="11"/>
          </p:nvPr>
        </p:nvSpPr>
        <p:spPr/>
        <p:txBody>
          <a:bodyPr/>
          <a:lstStyle>
            <a:lvl1pPr>
              <a:defRPr/>
            </a:lvl1pPr>
          </a:lstStyle>
          <a:p>
            <a:pPr>
              <a:defRPr/>
            </a:pPr>
            <a:endParaRPr lang="en-IN"/>
          </a:p>
        </p:txBody>
      </p:sp>
      <p:sp>
        <p:nvSpPr>
          <p:cNvPr id="5" name="Slide Number Placeholder 17"/>
          <p:cNvSpPr>
            <a:spLocks noGrp="1"/>
          </p:cNvSpPr>
          <p:nvPr>
            <p:ph type="sldNum" sz="quarter" idx="12"/>
          </p:nvPr>
        </p:nvSpPr>
        <p:spPr/>
        <p:txBody>
          <a:bodyPr/>
          <a:lstStyle>
            <a:lvl1pPr>
              <a:defRPr/>
            </a:lvl1pPr>
          </a:lstStyle>
          <a:p>
            <a:pPr>
              <a:defRPr/>
            </a:pPr>
            <a:fld id="{3A4BBFBC-8BE1-45E4-A256-E9225AE4E01D}" type="slidenum">
              <a:rPr lang="en-IN"/>
              <a:pPr>
                <a:defRPr/>
              </a:pPr>
              <a:t>‹#›</a:t>
            </a:fld>
            <a:endParaRPr lang="en-IN"/>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IN"/>
          </a:p>
        </p:txBody>
      </p:sp>
      <p:sp>
        <p:nvSpPr>
          <p:cNvPr id="3" name="Footer Placeholder 21"/>
          <p:cNvSpPr>
            <a:spLocks noGrp="1"/>
          </p:cNvSpPr>
          <p:nvPr>
            <p:ph type="ftr" sz="quarter" idx="11"/>
          </p:nvPr>
        </p:nvSpPr>
        <p:spPr/>
        <p:txBody>
          <a:bodyPr/>
          <a:lstStyle>
            <a:lvl1pPr>
              <a:defRPr/>
            </a:lvl1pPr>
          </a:lstStyle>
          <a:p>
            <a:pPr>
              <a:defRPr/>
            </a:pPr>
            <a:endParaRPr lang="en-IN"/>
          </a:p>
        </p:txBody>
      </p:sp>
      <p:sp>
        <p:nvSpPr>
          <p:cNvPr id="4" name="Slide Number Placeholder 17"/>
          <p:cNvSpPr>
            <a:spLocks noGrp="1"/>
          </p:cNvSpPr>
          <p:nvPr>
            <p:ph type="sldNum" sz="quarter" idx="12"/>
          </p:nvPr>
        </p:nvSpPr>
        <p:spPr/>
        <p:txBody>
          <a:bodyPr/>
          <a:lstStyle>
            <a:lvl1pPr>
              <a:defRPr/>
            </a:lvl1pPr>
          </a:lstStyle>
          <a:p>
            <a:pPr>
              <a:defRPr/>
            </a:pPr>
            <a:fld id="{EAEF1AB5-3106-4DB8-A163-0D70B155359B}" type="slidenum">
              <a:rPr lang="en-IN"/>
              <a:pPr>
                <a:defRPr/>
              </a:pPr>
              <a:t>‹#›</a:t>
            </a:fld>
            <a:endParaRPr lang="en-IN"/>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IN"/>
          </a:p>
        </p:txBody>
      </p:sp>
      <p:sp>
        <p:nvSpPr>
          <p:cNvPr id="6" name="Footer Placeholder 21"/>
          <p:cNvSpPr>
            <a:spLocks noGrp="1"/>
          </p:cNvSpPr>
          <p:nvPr>
            <p:ph type="ftr" sz="quarter" idx="11"/>
          </p:nvPr>
        </p:nvSpPr>
        <p:spPr/>
        <p:txBody>
          <a:bodyPr/>
          <a:lstStyle>
            <a:lvl1pPr>
              <a:defRPr/>
            </a:lvl1pPr>
          </a:lstStyle>
          <a:p>
            <a:pPr>
              <a:defRPr/>
            </a:pPr>
            <a:endParaRPr lang="en-IN"/>
          </a:p>
        </p:txBody>
      </p:sp>
      <p:sp>
        <p:nvSpPr>
          <p:cNvPr id="7" name="Slide Number Placeholder 17"/>
          <p:cNvSpPr>
            <a:spLocks noGrp="1"/>
          </p:cNvSpPr>
          <p:nvPr>
            <p:ph type="sldNum" sz="quarter" idx="12"/>
          </p:nvPr>
        </p:nvSpPr>
        <p:spPr/>
        <p:txBody>
          <a:bodyPr/>
          <a:lstStyle>
            <a:lvl1pPr>
              <a:defRPr/>
            </a:lvl1pPr>
          </a:lstStyle>
          <a:p>
            <a:pPr>
              <a:defRPr/>
            </a:pPr>
            <a:fld id="{28246D41-179B-4084-8A7C-1F113A704700}" type="slidenum">
              <a:rPr lang="en-IN"/>
              <a:pPr>
                <a:defRPr/>
              </a:pPr>
              <a:t>‹#›</a:t>
            </a:fld>
            <a:endParaRPr lang="en-IN"/>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IN"/>
          </a:p>
        </p:txBody>
      </p:sp>
      <p:sp>
        <p:nvSpPr>
          <p:cNvPr id="10" name="Footer Placeholder 5"/>
          <p:cNvSpPr>
            <a:spLocks noGrp="1"/>
          </p:cNvSpPr>
          <p:nvPr>
            <p:ph type="ftr" sz="quarter" idx="11"/>
          </p:nvPr>
        </p:nvSpPr>
        <p:spPr/>
        <p:txBody>
          <a:bodyPr/>
          <a:lstStyle>
            <a:lvl1pPr>
              <a:defRPr/>
            </a:lvl1pPr>
          </a:lstStyle>
          <a:p>
            <a:pPr>
              <a:defRPr/>
            </a:pPr>
            <a:endParaRPr lang="en-IN"/>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35B6A34-4E4C-4837-95F1-CB307378F0B8}" type="slidenum">
              <a:rPr lang="en-IN"/>
              <a:pPr>
                <a:defRPr/>
              </a:pPr>
              <a:t>‹#›</a:t>
            </a:fld>
            <a:endParaRPr lang="en-IN"/>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AF456714-2AF2-41F5-948F-452893E9D2B7}" type="slidenum">
              <a:rPr lang="en-IN"/>
              <a:pPr>
                <a:defRPr/>
              </a:pPr>
              <a:t>‹#›</a:t>
            </a:fld>
            <a:endParaRPr lang="en-IN"/>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078" r:id="rId1"/>
    <p:sldLayoutId id="2147484070" r:id="rId2"/>
    <p:sldLayoutId id="2147484079" r:id="rId3"/>
    <p:sldLayoutId id="2147484071" r:id="rId4"/>
    <p:sldLayoutId id="2147484072" r:id="rId5"/>
    <p:sldLayoutId id="2147484073" r:id="rId6"/>
    <p:sldLayoutId id="2147484074" r:id="rId7"/>
    <p:sldLayoutId id="2147484075" r:id="rId8"/>
    <p:sldLayoutId id="2147484080" r:id="rId9"/>
    <p:sldLayoutId id="2147484076" r:id="rId10"/>
    <p:sldLayoutId id="2147484077" r:id="rId11"/>
  </p:sldLayoutIdLst>
  <p:transition>
    <p:wedge/>
  </p:transition>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http://digestive.niddk.nih.gov/ddiseases/pubs/livertransplant_ez/images/XRay.jpg"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4" name="Rectangle 4"/>
          <p:cNvSpPr>
            <a:spLocks noRot="1" noChangeArrowheads="1"/>
          </p:cNvSpPr>
          <p:nvPr/>
        </p:nvSpPr>
        <p:spPr bwMode="auto">
          <a:xfrm>
            <a:off x="533400" y="428625"/>
            <a:ext cx="8229600" cy="2284413"/>
          </a:xfrm>
          <a:prstGeom prst="rect">
            <a:avLst/>
          </a:prstGeom>
          <a:noFill/>
          <a:ln w="9525">
            <a:noFill/>
            <a:miter lim="800000"/>
            <a:headEnd/>
            <a:tailEnd/>
          </a:ln>
          <a:effectLst/>
        </p:spPr>
        <p:txBody>
          <a:bodyPr anchor="ctr"/>
          <a:lstStyle/>
          <a:p>
            <a:pPr algn="ctr">
              <a:defRPr/>
            </a:pPr>
            <a:r>
              <a:rPr lang="en-US" sz="7200" b="1" i="1" dirty="0">
                <a:solidFill>
                  <a:srgbClr val="FFFF00"/>
                </a:solidFill>
                <a:effectLst>
                  <a:outerShdw blurRad="38100" dist="38100" dir="2700000" algn="tl">
                    <a:srgbClr val="000000"/>
                  </a:outerShdw>
                </a:effectLst>
                <a:latin typeface="Monotype Corsiva" pitchFamily="66" charset="0"/>
              </a:rPr>
              <a:t>  </a:t>
            </a:r>
            <a:r>
              <a:rPr lang="en-US" sz="7200" b="1" i="1" u="sng" dirty="0">
                <a:solidFill>
                  <a:srgbClr val="FF0000"/>
                </a:solidFill>
                <a:effectLst>
                  <a:outerShdw blurRad="38100" dist="38100" dir="2700000" algn="tl">
                    <a:srgbClr val="000000"/>
                  </a:outerShdw>
                </a:effectLst>
                <a:latin typeface="Monotype Corsiva" pitchFamily="66" charset="0"/>
              </a:rPr>
              <a:t>SPERM  BANKING</a:t>
            </a:r>
          </a:p>
        </p:txBody>
      </p:sp>
      <p:sp>
        <p:nvSpPr>
          <p:cNvPr id="112645" name="Rectangle 5"/>
          <p:cNvSpPr>
            <a:spLocks noChangeArrowheads="1"/>
          </p:cNvSpPr>
          <p:nvPr/>
        </p:nvSpPr>
        <p:spPr bwMode="auto">
          <a:xfrm>
            <a:off x="428625" y="3714750"/>
            <a:ext cx="4038600" cy="2663825"/>
          </a:xfrm>
          <a:prstGeom prst="rect">
            <a:avLst/>
          </a:prstGeom>
          <a:noFill/>
          <a:ln w="9525">
            <a:noFill/>
            <a:miter lim="800000"/>
            <a:headEnd/>
            <a:tailEnd/>
          </a:ln>
          <a:effectLst/>
        </p:spPr>
        <p:txBody>
          <a:bodyPr/>
          <a:lstStyle/>
          <a:p>
            <a:pPr marL="342900" indent="-342900">
              <a:spcBef>
                <a:spcPct val="20000"/>
              </a:spcBef>
              <a:buClr>
                <a:schemeClr val="hlink"/>
              </a:buClr>
              <a:defRPr/>
            </a:pPr>
            <a:endParaRPr lang="en-US" sz="3200" b="1" dirty="0">
              <a:effectLst>
                <a:outerShdw blurRad="38100" dist="38100" dir="2700000" algn="tl">
                  <a:srgbClr val="000000"/>
                </a:outerShdw>
              </a:effectLst>
              <a:latin typeface="Monotype Corsiva" pitchFamily="66" charset="0"/>
            </a:endParaRPr>
          </a:p>
        </p:txBody>
      </p:sp>
      <p:sp>
        <p:nvSpPr>
          <p:cNvPr id="112646" name="Rectangle 6"/>
          <p:cNvSpPr>
            <a:spLocks noChangeArrowheads="1"/>
          </p:cNvSpPr>
          <p:nvPr/>
        </p:nvSpPr>
        <p:spPr bwMode="auto">
          <a:xfrm>
            <a:off x="5076825" y="4365625"/>
            <a:ext cx="4679950" cy="2160588"/>
          </a:xfrm>
          <a:prstGeom prst="rect">
            <a:avLst/>
          </a:prstGeom>
          <a:noFill/>
          <a:ln w="9525">
            <a:noFill/>
            <a:miter lim="800000"/>
            <a:headEnd/>
            <a:tailEnd/>
          </a:ln>
          <a:effectLst/>
        </p:spPr>
        <p:txBody>
          <a:bodyPr/>
          <a:lstStyle/>
          <a:p>
            <a:pPr marL="342900" indent="-342900">
              <a:spcBef>
                <a:spcPct val="20000"/>
              </a:spcBef>
              <a:buClr>
                <a:schemeClr val="hlink"/>
              </a:buClr>
              <a:defRPr/>
            </a:pPr>
            <a:r>
              <a:rPr lang="en-US" sz="2800" dirty="0">
                <a:solidFill>
                  <a:srgbClr val="0070C0"/>
                </a:solidFill>
                <a:latin typeface="Monotype Corsiva" pitchFamily="66" charset="0"/>
              </a:rPr>
              <a:t>PRESENTED BY:</a:t>
            </a:r>
          </a:p>
          <a:p>
            <a:pPr marL="342900" indent="-342900">
              <a:spcBef>
                <a:spcPct val="20000"/>
              </a:spcBef>
              <a:buClr>
                <a:schemeClr val="hlink"/>
              </a:buClr>
              <a:defRPr/>
            </a:pPr>
            <a:r>
              <a:rPr lang="en-US" sz="2400" b="1" dirty="0">
                <a:solidFill>
                  <a:srgbClr val="7030A0"/>
                </a:solidFill>
                <a:latin typeface="Arial Black" pitchFamily="34" charset="0"/>
              </a:rPr>
              <a:t>DR. PRAVEEN KURREY</a:t>
            </a:r>
          </a:p>
          <a:p>
            <a:pPr marL="342900" indent="-342900">
              <a:spcBef>
                <a:spcPct val="20000"/>
              </a:spcBef>
              <a:buClr>
                <a:schemeClr val="hlink"/>
              </a:buClr>
              <a:defRPr/>
            </a:pPr>
            <a:r>
              <a:rPr lang="en-US" sz="2000" dirty="0">
                <a:solidFill>
                  <a:srgbClr val="7030A0"/>
                </a:solidFill>
                <a:effectLst>
                  <a:outerShdw blurRad="38100" dist="38100" dir="2700000" algn="tl">
                    <a:srgbClr val="000000">
                      <a:alpha val="43137"/>
                    </a:srgbClr>
                  </a:outerShdw>
                </a:effectLst>
                <a:latin typeface="Arial Black" pitchFamily="34" charset="0"/>
              </a:rPr>
              <a:t>ASST. POFESSOR</a:t>
            </a:r>
          </a:p>
          <a:p>
            <a:pPr marL="342900" indent="-342900">
              <a:spcBef>
                <a:spcPct val="20000"/>
              </a:spcBef>
              <a:buClr>
                <a:schemeClr val="hlink"/>
              </a:buClr>
              <a:defRPr/>
            </a:pPr>
            <a:r>
              <a:rPr lang="en-US" sz="2000" dirty="0">
                <a:solidFill>
                  <a:srgbClr val="7030A0"/>
                </a:solidFill>
                <a:effectLst>
                  <a:outerShdw blurRad="38100" dist="38100" dir="2700000" algn="tl">
                    <a:srgbClr val="000000">
                      <a:alpha val="43137"/>
                    </a:srgbClr>
                  </a:outerShdw>
                </a:effectLst>
                <a:latin typeface="Arial Black" pitchFamily="34" charset="0"/>
              </a:rPr>
              <a:t>DEPT. OF ANATOMY</a:t>
            </a:r>
          </a:p>
          <a:p>
            <a:pPr marL="342900" indent="-342900">
              <a:spcBef>
                <a:spcPct val="20000"/>
              </a:spcBef>
              <a:buClr>
                <a:schemeClr val="hlink"/>
              </a:buClr>
              <a:defRPr/>
            </a:pPr>
            <a:r>
              <a:rPr lang="en-US" sz="2000" dirty="0">
                <a:solidFill>
                  <a:srgbClr val="7030A0"/>
                </a:solidFill>
                <a:effectLst>
                  <a:outerShdw blurRad="38100" dist="38100" dir="2700000" algn="tl">
                    <a:srgbClr val="000000">
                      <a:alpha val="43137"/>
                    </a:srgbClr>
                  </a:outerShdw>
                </a:effectLst>
                <a:latin typeface="Arial Black" pitchFamily="34" charset="0"/>
              </a:rPr>
              <a:t>CMCH BHOPAL</a:t>
            </a:r>
          </a:p>
          <a:p>
            <a:pPr marL="342900" indent="-342900">
              <a:spcBef>
                <a:spcPct val="20000"/>
              </a:spcBef>
              <a:buClr>
                <a:schemeClr val="hlink"/>
              </a:buClr>
              <a:defRPr/>
            </a:pPr>
            <a:endParaRPr lang="en-US" sz="2800" dirty="0">
              <a:solidFill>
                <a:schemeClr val="tx2"/>
              </a:solidFill>
              <a:effectLst>
                <a:outerShdw blurRad="38100" dist="38100" dir="2700000" algn="tl">
                  <a:srgbClr val="000000"/>
                </a:outerShdw>
              </a:effectLst>
              <a:latin typeface="Bodoni MT Condensed" pitchFamily="18" charset="0"/>
            </a:endParaRPr>
          </a:p>
        </p:txBody>
      </p:sp>
      <p:pic>
        <p:nvPicPr>
          <p:cNvPr id="5125" name="Picture 7"/>
          <p:cNvPicPr>
            <a:picLocks noChangeAspect="1" noChangeArrowheads="1"/>
          </p:cNvPicPr>
          <p:nvPr/>
        </p:nvPicPr>
        <p:blipFill>
          <a:blip r:embed="rId2" cstate="print"/>
          <a:srcRect/>
          <a:stretch>
            <a:fillRect/>
          </a:stretch>
        </p:blipFill>
        <p:spPr bwMode="auto">
          <a:xfrm>
            <a:off x="755650" y="3573463"/>
            <a:ext cx="4032250" cy="30956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60350"/>
            <a:ext cx="8229600" cy="936625"/>
          </a:xfrm>
        </p:spPr>
        <p:txBody>
          <a:bodyPr/>
          <a:lstStyle/>
          <a:p>
            <a:pPr algn="ctr" eaLnBrk="1" hangingPunct="1"/>
            <a:r>
              <a:rPr lang="en-US" sz="4000" b="1" smtClean="0">
                <a:solidFill>
                  <a:srgbClr val="C00000"/>
                </a:solidFill>
                <a:latin typeface="Times New Roman" pitchFamily="18" charset="0"/>
                <a:cs typeface="Times New Roman" pitchFamily="18" charset="0"/>
              </a:rPr>
              <a:t>DONORS</a:t>
            </a:r>
            <a:endParaRPr lang="en-IN" sz="4000" b="1" smtClean="0">
              <a:solidFill>
                <a:srgbClr val="C00000"/>
              </a:solidFill>
              <a:latin typeface="Times New Roman" pitchFamily="18" charset="0"/>
              <a:cs typeface="Times New Roman" pitchFamily="18" charset="0"/>
            </a:endParaRPr>
          </a:p>
        </p:txBody>
      </p:sp>
      <p:sp>
        <p:nvSpPr>
          <p:cNvPr id="14339" name="Content Placeholder 2"/>
          <p:cNvSpPr>
            <a:spLocks noGrp="1"/>
          </p:cNvSpPr>
          <p:nvPr>
            <p:ph sz="half" idx="1"/>
          </p:nvPr>
        </p:nvSpPr>
        <p:spPr>
          <a:xfrm>
            <a:off x="457200" y="1920875"/>
            <a:ext cx="4038600" cy="4433888"/>
          </a:xfrm>
        </p:spPr>
        <p:txBody>
          <a:bodyPr/>
          <a:lstStyle/>
          <a:p>
            <a:pPr eaLnBrk="1" hangingPunct="1">
              <a:buFont typeface="Wingdings 2" pitchFamily="18" charset="2"/>
              <a:buNone/>
            </a:pPr>
            <a:r>
              <a:rPr lang="en-IN" sz="3200" b="1" smtClean="0">
                <a:latin typeface="Monotype Corsiva" pitchFamily="66" charset="0"/>
              </a:rPr>
              <a:t>a)  Known </a:t>
            </a:r>
          </a:p>
          <a:p>
            <a:pPr eaLnBrk="1" hangingPunct="1">
              <a:buFont typeface="Wingdings 2" pitchFamily="18" charset="2"/>
              <a:buNone/>
            </a:pPr>
            <a:r>
              <a:rPr lang="en-IN" sz="3200" b="1" smtClean="0">
                <a:latin typeface="Monotype Corsiva" pitchFamily="66" charset="0"/>
              </a:rPr>
              <a:t>b)  Anonymous</a:t>
            </a:r>
            <a:r>
              <a:rPr lang="en-IN" sz="3200" smtClean="0">
                <a:latin typeface="Monotype Corsiva" pitchFamily="66" charset="0"/>
              </a:rPr>
              <a:t>.</a:t>
            </a:r>
          </a:p>
          <a:p>
            <a:pPr eaLnBrk="1" hangingPunct="1"/>
            <a:r>
              <a:rPr lang="en-IN" sz="3200" smtClean="0">
                <a:latin typeface="Monotype Corsiva" pitchFamily="66" charset="0"/>
              </a:rPr>
              <a:t>Men between the ages of 18 and 35</a:t>
            </a:r>
          </a:p>
          <a:p>
            <a:pPr eaLnBrk="1" hangingPunct="1"/>
            <a:r>
              <a:rPr lang="en-IN" sz="3200" smtClean="0">
                <a:latin typeface="Monotype Corsiva" pitchFamily="66" charset="0"/>
              </a:rPr>
              <a:t>Healthy with no known hereditary, genetic disease or any serious disability</a:t>
            </a:r>
            <a:endParaRPr lang="en-US" sz="3200" smtClean="0">
              <a:latin typeface="Monotype Corsiva" pitchFamily="66" charset="0"/>
            </a:endParaRPr>
          </a:p>
        </p:txBody>
      </p:sp>
      <p:pic>
        <p:nvPicPr>
          <p:cNvPr id="14340" name="Picture 5"/>
          <p:cNvPicPr>
            <a:picLocks noGrp="1" noChangeAspect="1" noChangeArrowheads="1"/>
          </p:cNvPicPr>
          <p:nvPr>
            <p:ph sz="half" idx="2"/>
          </p:nvPr>
        </p:nvPicPr>
        <p:blipFill>
          <a:blip r:embed="rId2" cstate="print"/>
          <a:srcRect/>
          <a:stretch>
            <a:fillRect/>
          </a:stretch>
        </p:blipFill>
        <p:spPr>
          <a:xfrm>
            <a:off x="4648200" y="2060575"/>
            <a:ext cx="4038600" cy="3889375"/>
          </a:xfrm>
          <a:noFill/>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079500"/>
          </a:xfrm>
        </p:spPr>
        <p:txBody>
          <a:bodyPr>
            <a:normAutofit fontScale="90000"/>
          </a:bodyPr>
          <a:lstStyle/>
          <a:p>
            <a:pPr algn="ctr" eaLnBrk="1" fontAlgn="auto" hangingPunct="1">
              <a:spcAft>
                <a:spcPts val="0"/>
              </a:spcAft>
              <a:defRPr/>
            </a:pPr>
            <a:r>
              <a:rPr lang="en-IN" sz="3600" b="1" dirty="0" smtClean="0">
                <a:solidFill>
                  <a:srgbClr val="C00000"/>
                </a:solidFill>
                <a:latin typeface="Monotype Corsiva" pitchFamily="66" charset="0"/>
              </a:rPr>
              <a:t>The Human Fertilisation and Embryology Authority  (HFEA)</a:t>
            </a:r>
            <a:endParaRPr lang="en-IN" sz="3600" dirty="0">
              <a:solidFill>
                <a:srgbClr val="C00000"/>
              </a:solidFill>
            </a:endParaRPr>
          </a:p>
        </p:txBody>
      </p:sp>
      <p:sp>
        <p:nvSpPr>
          <p:cNvPr id="15363" name="Content Placeholder 2"/>
          <p:cNvSpPr>
            <a:spLocks noGrp="1"/>
          </p:cNvSpPr>
          <p:nvPr>
            <p:ph idx="1"/>
          </p:nvPr>
        </p:nvSpPr>
        <p:spPr>
          <a:xfrm>
            <a:off x="457200" y="2060575"/>
            <a:ext cx="8229600" cy="4797425"/>
          </a:xfrm>
        </p:spPr>
        <p:txBody>
          <a:bodyPr/>
          <a:lstStyle/>
          <a:p>
            <a:pPr eaLnBrk="1" hangingPunct="1">
              <a:lnSpc>
                <a:spcPct val="80000"/>
              </a:lnSpc>
            </a:pPr>
            <a:r>
              <a:rPr lang="en-IN" sz="2800" dirty="0" smtClean="0">
                <a:latin typeface="Monotype Corsiva" pitchFamily="66" charset="0"/>
              </a:rPr>
              <a:t>It is governing body in UK that regulates all the activities of sperm banks and fertility centres. Once a donor registers with a sperm bank, it is essential that the HFEA be given his details. </a:t>
            </a:r>
          </a:p>
          <a:p>
            <a:pPr eaLnBrk="1" hangingPunct="1">
              <a:lnSpc>
                <a:spcPct val="80000"/>
              </a:lnSpc>
            </a:pPr>
            <a:r>
              <a:rPr lang="en-IN" sz="2800" dirty="0" smtClean="0">
                <a:latin typeface="Monotype Corsiva" pitchFamily="66" charset="0"/>
              </a:rPr>
              <a:t>Sperm banks check a donor’s background  </a:t>
            </a:r>
          </a:p>
          <a:p>
            <a:pPr eaLnBrk="1" hangingPunct="1">
              <a:lnSpc>
                <a:spcPct val="80000"/>
              </a:lnSpc>
            </a:pPr>
            <a:r>
              <a:rPr lang="en-IN" sz="2800" dirty="0" smtClean="0">
                <a:latin typeface="Monotype Corsiva" pitchFamily="66" charset="0"/>
              </a:rPr>
              <a:t>medical history. </a:t>
            </a:r>
          </a:p>
          <a:p>
            <a:pPr eaLnBrk="1" hangingPunct="1">
              <a:lnSpc>
                <a:spcPct val="80000"/>
              </a:lnSpc>
            </a:pPr>
            <a:r>
              <a:rPr lang="en-IN" sz="2800" dirty="0" smtClean="0">
                <a:latin typeface="Monotype Corsiva" pitchFamily="66" charset="0"/>
              </a:rPr>
              <a:t>complete fitness</a:t>
            </a:r>
          </a:p>
          <a:p>
            <a:pPr eaLnBrk="1" hangingPunct="1">
              <a:lnSpc>
                <a:spcPct val="80000"/>
              </a:lnSpc>
            </a:pPr>
            <a:r>
              <a:rPr lang="en-IN" sz="2800" dirty="0" smtClean="0">
                <a:latin typeface="Monotype Corsiva" pitchFamily="66" charset="0"/>
              </a:rPr>
              <a:t>danger of getting any infections from the sperms.</a:t>
            </a:r>
          </a:p>
          <a:p>
            <a:pPr eaLnBrk="1" hangingPunct="1">
              <a:lnSpc>
                <a:spcPct val="80000"/>
              </a:lnSpc>
            </a:pPr>
            <a:r>
              <a:rPr lang="en-IN" sz="2800" dirty="0" smtClean="0">
                <a:latin typeface="Monotype Corsiva" pitchFamily="66" charset="0"/>
              </a:rPr>
              <a:t> A semen sample given by the donor is analysed by the bank as well, to check for the sperm health and sperm count before a donor can be registered.</a:t>
            </a:r>
          </a:p>
          <a:p>
            <a:pPr eaLnBrk="1" hangingPunct="1"/>
            <a:endParaRPr lang="en-IN" dirty="0" smtClean="0"/>
          </a:p>
        </p:txBody>
      </p:sp>
      <p:pic>
        <p:nvPicPr>
          <p:cNvPr id="15364" name="Picture 6"/>
          <p:cNvPicPr>
            <a:picLocks noChangeAspect="1" noChangeArrowheads="1"/>
          </p:cNvPicPr>
          <p:nvPr/>
        </p:nvPicPr>
        <p:blipFill>
          <a:blip r:embed="rId2" cstate="print"/>
          <a:srcRect/>
          <a:stretch>
            <a:fillRect/>
          </a:stretch>
        </p:blipFill>
        <p:spPr bwMode="auto">
          <a:xfrm>
            <a:off x="6659563" y="3284538"/>
            <a:ext cx="2233612" cy="122396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04850"/>
            <a:ext cx="8229600" cy="779463"/>
          </a:xfrm>
        </p:spPr>
        <p:txBody>
          <a:bodyPr/>
          <a:lstStyle/>
          <a:p>
            <a:pPr algn="ctr" eaLnBrk="1" hangingPunct="1"/>
            <a:r>
              <a:rPr lang="en-US" sz="4400" b="1" smtClean="0">
                <a:solidFill>
                  <a:srgbClr val="BE12B2"/>
                </a:solidFill>
                <a:latin typeface="Monotype Corsiva" pitchFamily="66" charset="0"/>
              </a:rPr>
              <a:t>DONOR  PAYMENT</a:t>
            </a:r>
            <a:endParaRPr lang="en-IN" sz="4400" b="1" smtClean="0">
              <a:solidFill>
                <a:srgbClr val="BE12B2"/>
              </a:solidFill>
            </a:endParaRPr>
          </a:p>
        </p:txBody>
      </p:sp>
      <p:sp>
        <p:nvSpPr>
          <p:cNvPr id="16387" name="Content Placeholder 2"/>
          <p:cNvSpPr>
            <a:spLocks noGrp="1"/>
          </p:cNvSpPr>
          <p:nvPr>
            <p:ph sz="half" idx="1"/>
          </p:nvPr>
        </p:nvSpPr>
        <p:spPr>
          <a:xfrm>
            <a:off x="457200" y="2492375"/>
            <a:ext cx="4038600" cy="3633788"/>
          </a:xfrm>
        </p:spPr>
        <p:txBody>
          <a:bodyPr/>
          <a:lstStyle/>
          <a:p>
            <a:pPr eaLnBrk="1" hangingPunct="1"/>
            <a:r>
              <a:rPr lang="en-IN" smtClean="0">
                <a:latin typeface="Monotype Corsiva" pitchFamily="66" charset="0"/>
              </a:rPr>
              <a:t>$20 to $ 50  (Rs.1000 to 2500) per unit of semen</a:t>
            </a:r>
          </a:p>
          <a:p>
            <a:pPr eaLnBrk="1" hangingPunct="1"/>
            <a:r>
              <a:rPr lang="en-IN" smtClean="0">
                <a:latin typeface="Monotype Corsiva" pitchFamily="66" charset="0"/>
              </a:rPr>
              <a:t>Set fee for each donation plus an additional amount for each vial stored</a:t>
            </a:r>
            <a:endParaRPr lang="en-IN" b="1" smtClean="0">
              <a:latin typeface="Monotype Corsiva" pitchFamily="66" charset="0"/>
            </a:endParaRPr>
          </a:p>
          <a:p>
            <a:pPr eaLnBrk="1" hangingPunct="1"/>
            <a:r>
              <a:rPr lang="en-IN" smtClean="0">
                <a:latin typeface="Monotype Corsiva" pitchFamily="66" charset="0"/>
              </a:rPr>
              <a:t>Reasonable monthly income</a:t>
            </a:r>
            <a:r>
              <a:rPr lang="en-IN" sz="2400" smtClean="0">
                <a:latin typeface="Monotype Corsiva" pitchFamily="66" charset="0"/>
              </a:rPr>
              <a:t>.</a:t>
            </a:r>
            <a:endParaRPr lang="en-IN" b="1" i="1" smtClean="0"/>
          </a:p>
        </p:txBody>
      </p:sp>
      <p:pic>
        <p:nvPicPr>
          <p:cNvPr id="16388" name="Picture 2"/>
          <p:cNvPicPr>
            <a:picLocks noGrp="1" noChangeAspect="1" noChangeArrowheads="1"/>
          </p:cNvPicPr>
          <p:nvPr>
            <p:ph sz="half" idx="2"/>
          </p:nvPr>
        </p:nvPicPr>
        <p:blipFill>
          <a:blip r:embed="rId2" cstate="print"/>
          <a:srcRect/>
          <a:stretch>
            <a:fillRect/>
          </a:stretch>
        </p:blipFill>
        <p:spPr>
          <a:xfrm>
            <a:off x="4648200" y="2119313"/>
            <a:ext cx="4038600" cy="4038600"/>
          </a:xfrm>
          <a:noFill/>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04850"/>
            <a:ext cx="8229600" cy="923925"/>
          </a:xfrm>
        </p:spPr>
        <p:txBody>
          <a:bodyPr/>
          <a:lstStyle/>
          <a:p>
            <a:pPr algn="ctr" eaLnBrk="1" hangingPunct="1"/>
            <a:r>
              <a:rPr lang="en-IN" sz="4000" b="1" smtClean="0">
                <a:solidFill>
                  <a:srgbClr val="00B050"/>
                </a:solidFill>
                <a:latin typeface="Times New Roman" pitchFamily="18" charset="0"/>
                <a:cs typeface="Times New Roman" pitchFamily="18" charset="0"/>
              </a:rPr>
              <a:t>QUARANTINE  PHASE</a:t>
            </a:r>
          </a:p>
        </p:txBody>
      </p:sp>
      <p:sp>
        <p:nvSpPr>
          <p:cNvPr id="17411" name="Rectangle 3"/>
          <p:cNvSpPr>
            <a:spLocks noGrp="1" noChangeArrowheads="1"/>
          </p:cNvSpPr>
          <p:nvPr>
            <p:ph sz="half" idx="1"/>
          </p:nvPr>
        </p:nvSpPr>
        <p:spPr>
          <a:xfrm>
            <a:off x="457200" y="1920875"/>
            <a:ext cx="4038600" cy="4433888"/>
          </a:xfrm>
        </p:spPr>
        <p:txBody>
          <a:bodyPr/>
          <a:lstStyle/>
          <a:p>
            <a:pPr algn="ctr" eaLnBrk="1" hangingPunct="1">
              <a:buFontTx/>
              <a:buNone/>
            </a:pPr>
            <a:r>
              <a:rPr lang="en-IN" smtClean="0"/>
              <a:t>   </a:t>
            </a:r>
            <a:r>
              <a:rPr lang="en-IN" smtClean="0">
                <a:latin typeface="Monotype Corsiva" pitchFamily="66" charset="0"/>
              </a:rPr>
              <a:t>Usually there is a quarantine phase till which the donor sperm cannot be used, as during this time it is screened and various tests are carried out to check its quality. </a:t>
            </a:r>
          </a:p>
          <a:p>
            <a:pPr algn="ctr" eaLnBrk="1" hangingPunct="1">
              <a:buFontTx/>
              <a:buNone/>
            </a:pPr>
            <a:endParaRPr lang="en-IN" smtClean="0">
              <a:latin typeface="Monotype Corsiva" pitchFamily="66" charset="0"/>
            </a:endParaRPr>
          </a:p>
          <a:p>
            <a:pPr algn="ctr" eaLnBrk="1" hangingPunct="1">
              <a:buFontTx/>
              <a:buNone/>
            </a:pPr>
            <a:r>
              <a:rPr lang="en-IN" smtClean="0">
                <a:latin typeface="Monotype Corsiva" pitchFamily="66" charset="0"/>
              </a:rPr>
              <a:t>The length of quarantine is usually about </a:t>
            </a:r>
            <a:r>
              <a:rPr lang="en-IN" b="1" u="sng" smtClean="0">
                <a:latin typeface="Monotype Corsiva" pitchFamily="66" charset="0"/>
              </a:rPr>
              <a:t>six months.</a:t>
            </a:r>
            <a:r>
              <a:rPr lang="en-IN" smtClean="0">
                <a:latin typeface="Monotype Corsiva" pitchFamily="66" charset="0"/>
              </a:rPr>
              <a:t> </a:t>
            </a:r>
          </a:p>
          <a:p>
            <a:pPr algn="ctr" eaLnBrk="1" hangingPunct="1"/>
            <a:endParaRPr lang="en-IN" smtClean="0">
              <a:latin typeface="Monotype Corsiva" pitchFamily="66" charset="0"/>
            </a:endParaRPr>
          </a:p>
          <a:p>
            <a:pPr eaLnBrk="1" hangingPunct="1">
              <a:buFont typeface="Arial" charset="0"/>
              <a:buNone/>
            </a:pPr>
            <a:endParaRPr lang="en-IN" smtClean="0">
              <a:latin typeface="Monotype Corsiva" pitchFamily="66" charset="0"/>
            </a:endParaRPr>
          </a:p>
        </p:txBody>
      </p:sp>
      <p:pic>
        <p:nvPicPr>
          <p:cNvPr id="17412" name="Picture 4"/>
          <p:cNvPicPr>
            <a:picLocks noGrp="1" noChangeAspect="1" noChangeArrowheads="1"/>
          </p:cNvPicPr>
          <p:nvPr>
            <p:ph sz="half" idx="2"/>
          </p:nvPr>
        </p:nvPicPr>
        <p:blipFill>
          <a:blip r:embed="rId2" cstate="print"/>
          <a:srcRect/>
          <a:stretch>
            <a:fillRect/>
          </a:stretch>
        </p:blipFill>
        <p:spPr>
          <a:xfrm>
            <a:off x="5292725" y="2060575"/>
            <a:ext cx="2879725" cy="3529013"/>
          </a:xfrm>
          <a:noFill/>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36588"/>
          </a:xfrm>
        </p:spPr>
        <p:txBody>
          <a:bodyPr/>
          <a:lstStyle/>
          <a:p>
            <a:pPr algn="ctr" eaLnBrk="1" hangingPunct="1"/>
            <a:r>
              <a:rPr lang="en-IN" sz="3600" b="1" smtClean="0">
                <a:solidFill>
                  <a:srgbClr val="C00000"/>
                </a:solidFill>
                <a:latin typeface="Times New Roman" pitchFamily="18" charset="0"/>
                <a:cs typeface="Times New Roman" pitchFamily="18" charset="0"/>
              </a:rPr>
              <a:t>Who can Benefit from Sperm Donation?</a:t>
            </a:r>
            <a:endParaRPr lang="en-IN" sz="3600" smtClean="0">
              <a:solidFill>
                <a:srgbClr val="C00000"/>
              </a:solidFill>
              <a:latin typeface="Times New Roman" pitchFamily="18" charset="0"/>
              <a:cs typeface="Times New Roman" pitchFamily="18" charset="0"/>
            </a:endParaRPr>
          </a:p>
        </p:txBody>
      </p:sp>
      <p:sp>
        <p:nvSpPr>
          <p:cNvPr id="18435" name="Content Placeholder 2"/>
          <p:cNvSpPr>
            <a:spLocks noGrp="1"/>
          </p:cNvSpPr>
          <p:nvPr>
            <p:ph sz="half" idx="1"/>
          </p:nvPr>
        </p:nvSpPr>
        <p:spPr>
          <a:xfrm>
            <a:off x="539750" y="1916113"/>
            <a:ext cx="4038600" cy="4435475"/>
          </a:xfrm>
        </p:spPr>
        <p:txBody>
          <a:bodyPr/>
          <a:lstStyle/>
          <a:p>
            <a:pPr eaLnBrk="1" hangingPunct="1"/>
            <a:r>
              <a:rPr lang="en-IN" sz="2800" b="1" smtClean="0">
                <a:latin typeface="Monotype Corsiva" pitchFamily="66" charset="0"/>
              </a:rPr>
              <a:t>Azoospermia- </a:t>
            </a:r>
            <a:r>
              <a:rPr lang="en-IN" sz="2800" smtClean="0">
                <a:latin typeface="Monotype Corsiva" pitchFamily="66" charset="0"/>
              </a:rPr>
              <a:t>male with low sperm count </a:t>
            </a:r>
          </a:p>
          <a:p>
            <a:pPr eaLnBrk="1" hangingPunct="1"/>
            <a:r>
              <a:rPr lang="en-IN" sz="2800" smtClean="0">
                <a:latin typeface="Monotype Corsiva" pitchFamily="66" charset="0"/>
              </a:rPr>
              <a:t>Father having genetic defects like </a:t>
            </a:r>
            <a:r>
              <a:rPr lang="en-IN" sz="2800" b="1" smtClean="0">
                <a:latin typeface="Monotype Corsiva" pitchFamily="66" charset="0"/>
              </a:rPr>
              <a:t>haemophilia</a:t>
            </a:r>
            <a:endParaRPr lang="en-IN" sz="2800" smtClean="0">
              <a:latin typeface="Monotype Corsiva" pitchFamily="66" charset="0"/>
            </a:endParaRPr>
          </a:p>
          <a:p>
            <a:pPr eaLnBrk="1" hangingPunct="1"/>
            <a:r>
              <a:rPr lang="en-IN" sz="2800" b="1" smtClean="0">
                <a:latin typeface="Monotype Corsiva" pitchFamily="66" charset="0"/>
              </a:rPr>
              <a:t>Rhesus incompatibility</a:t>
            </a:r>
            <a:r>
              <a:rPr lang="en-IN" sz="2800" smtClean="0">
                <a:latin typeface="Monotype Corsiva" pitchFamily="66" charset="0"/>
              </a:rPr>
              <a:t>.</a:t>
            </a:r>
          </a:p>
          <a:p>
            <a:pPr eaLnBrk="1" hangingPunct="1"/>
            <a:r>
              <a:rPr lang="en-IN" sz="2800" smtClean="0">
                <a:latin typeface="Monotype Corsiva" pitchFamily="66" charset="0"/>
              </a:rPr>
              <a:t>single women who wish to have their own child. </a:t>
            </a:r>
          </a:p>
          <a:p>
            <a:pPr eaLnBrk="1" hangingPunct="1"/>
            <a:r>
              <a:rPr lang="en-US" sz="2800" smtClean="0">
                <a:latin typeface="Monotype Corsiva" pitchFamily="66" charset="0"/>
              </a:rPr>
              <a:t>Women in same sex couple</a:t>
            </a:r>
            <a:endParaRPr lang="en-IN" sz="2800" smtClean="0">
              <a:latin typeface="Monotype Corsiva" pitchFamily="66" charset="0"/>
            </a:endParaRPr>
          </a:p>
          <a:p>
            <a:pPr eaLnBrk="1" hangingPunct="1"/>
            <a:endParaRPr lang="en-IN" smtClean="0"/>
          </a:p>
        </p:txBody>
      </p:sp>
      <p:pic>
        <p:nvPicPr>
          <p:cNvPr id="18436" name="Picture 2"/>
          <p:cNvPicPr>
            <a:picLocks noGrp="1" noChangeAspect="1" noChangeArrowheads="1"/>
          </p:cNvPicPr>
          <p:nvPr>
            <p:ph sz="half" idx="2"/>
          </p:nvPr>
        </p:nvPicPr>
        <p:blipFill>
          <a:blip r:embed="rId2" cstate="print"/>
          <a:srcRect/>
          <a:stretch>
            <a:fillRect/>
          </a:stretch>
        </p:blipFill>
        <p:spPr>
          <a:xfrm>
            <a:off x="5003800" y="2133600"/>
            <a:ext cx="3455988" cy="3527425"/>
          </a:xfrm>
          <a:noFill/>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1071563" y="285750"/>
            <a:ext cx="6715125" cy="695325"/>
          </a:xfrm>
          <a:prstGeom prst="rect">
            <a:avLst/>
          </a:prstGeom>
          <a:noFill/>
          <a:ln w="9525">
            <a:noFill/>
            <a:miter lim="800000"/>
            <a:headEnd/>
            <a:tailEnd/>
          </a:ln>
        </p:spPr>
        <p:txBody>
          <a:bodyPr anchor="b" anchorCtr="1"/>
          <a:lstStyle/>
          <a:p>
            <a:pPr marL="342900" indent="-342900" algn="ctr">
              <a:lnSpc>
                <a:spcPct val="80000"/>
              </a:lnSpc>
              <a:spcBef>
                <a:spcPct val="20000"/>
              </a:spcBef>
              <a:buClr>
                <a:schemeClr val="tx1"/>
              </a:buClr>
            </a:pPr>
            <a:r>
              <a:rPr lang="en-IN" sz="3200" b="1" u="sng">
                <a:solidFill>
                  <a:srgbClr val="00B050"/>
                </a:solidFill>
                <a:latin typeface="Algerian" pitchFamily="82" charset="0"/>
              </a:rPr>
              <a:t> DONOR ‘s  PROFILE</a:t>
            </a:r>
            <a:r>
              <a:rPr lang="en-IN" sz="3200" b="1">
                <a:solidFill>
                  <a:srgbClr val="00B050"/>
                </a:solidFill>
                <a:latin typeface="Algerian" pitchFamily="82" charset="0"/>
              </a:rPr>
              <a:t> </a:t>
            </a:r>
          </a:p>
        </p:txBody>
      </p:sp>
      <p:sp>
        <p:nvSpPr>
          <p:cNvPr id="19459" name="Rectangle 5"/>
          <p:cNvSpPr>
            <a:spLocks noChangeArrowheads="1"/>
          </p:cNvSpPr>
          <p:nvPr/>
        </p:nvSpPr>
        <p:spPr bwMode="auto">
          <a:xfrm>
            <a:off x="539750" y="1196975"/>
            <a:ext cx="8353425" cy="5472113"/>
          </a:xfrm>
          <a:prstGeom prst="rect">
            <a:avLst/>
          </a:prstGeom>
          <a:noFill/>
          <a:ln w="9525">
            <a:noFill/>
            <a:miter lim="800000"/>
            <a:headEnd/>
            <a:tailEnd/>
          </a:ln>
        </p:spPr>
        <p:txBody>
          <a:bodyPr/>
          <a:lstStyle/>
          <a:p>
            <a:pPr marL="342900" indent="-342900" algn="ctr">
              <a:lnSpc>
                <a:spcPct val="80000"/>
              </a:lnSpc>
              <a:spcBef>
                <a:spcPct val="20000"/>
              </a:spcBef>
              <a:buClr>
                <a:schemeClr val="tx1"/>
              </a:buClr>
              <a:buFontTx/>
              <a:buChar char="-"/>
            </a:pPr>
            <a:endParaRPr lang="en-US" sz="2000">
              <a:latin typeface="Monotype Corsiva" pitchFamily="66" charset="0"/>
            </a:endParaRPr>
          </a:p>
          <a:p>
            <a:pPr marL="342900" indent="-342900" algn="ctr">
              <a:lnSpc>
                <a:spcPct val="80000"/>
              </a:lnSpc>
              <a:spcBef>
                <a:spcPct val="20000"/>
              </a:spcBef>
              <a:buClr>
                <a:schemeClr val="tx1"/>
              </a:buClr>
            </a:pPr>
            <a:r>
              <a:rPr lang="en-IN" sz="2000" b="1">
                <a:latin typeface="Monotype Corsiva" pitchFamily="66" charset="0"/>
              </a:rPr>
              <a:t>Donor Characteristics</a:t>
            </a:r>
            <a:r>
              <a:rPr lang="en-IN" sz="2000">
                <a:latin typeface="Monotype Corsiva" pitchFamily="66" charset="0"/>
              </a:rPr>
              <a:t> </a:t>
            </a:r>
          </a:p>
          <a:p>
            <a:pPr marL="342900" indent="-342900">
              <a:lnSpc>
                <a:spcPct val="80000"/>
              </a:lnSpc>
              <a:spcBef>
                <a:spcPct val="20000"/>
              </a:spcBef>
              <a:buClr>
                <a:schemeClr val="tx1"/>
              </a:buClr>
              <a:buFont typeface="Wingdings" pitchFamily="2" charset="2"/>
              <a:buChar char="§"/>
            </a:pPr>
            <a:r>
              <a:rPr lang="en-IN" sz="2000">
                <a:latin typeface="Monotype Corsiva" pitchFamily="66" charset="0"/>
              </a:rPr>
              <a:t>Blood Group of Donor –</a:t>
            </a:r>
          </a:p>
          <a:p>
            <a:pPr marL="342900" indent="-342900">
              <a:lnSpc>
                <a:spcPct val="80000"/>
              </a:lnSpc>
              <a:spcBef>
                <a:spcPct val="20000"/>
              </a:spcBef>
              <a:buClr>
                <a:schemeClr val="tx1"/>
              </a:buClr>
              <a:buFont typeface="Wingdings" pitchFamily="2" charset="2"/>
              <a:buChar char="§"/>
            </a:pPr>
            <a:r>
              <a:rPr lang="en-IN" sz="2000">
                <a:latin typeface="Monotype Corsiva" pitchFamily="66" charset="0"/>
              </a:rPr>
              <a:t>Build –</a:t>
            </a:r>
          </a:p>
          <a:p>
            <a:pPr marL="342900" indent="-342900">
              <a:lnSpc>
                <a:spcPct val="80000"/>
              </a:lnSpc>
              <a:spcBef>
                <a:spcPct val="20000"/>
              </a:spcBef>
              <a:buClr>
                <a:schemeClr val="tx1"/>
              </a:buClr>
              <a:buFont typeface="Wingdings" pitchFamily="2" charset="2"/>
              <a:buChar char="§"/>
            </a:pPr>
            <a:r>
              <a:rPr lang="en-IN" sz="2000">
                <a:latin typeface="Monotype Corsiva" pitchFamily="66" charset="0"/>
              </a:rPr>
              <a:t>Height –</a:t>
            </a:r>
          </a:p>
          <a:p>
            <a:pPr marL="342900" indent="-342900">
              <a:lnSpc>
                <a:spcPct val="80000"/>
              </a:lnSpc>
              <a:spcBef>
                <a:spcPct val="20000"/>
              </a:spcBef>
              <a:buClr>
                <a:schemeClr val="tx1"/>
              </a:buClr>
              <a:buFont typeface="Wingdings" pitchFamily="2" charset="2"/>
              <a:buChar char="§"/>
            </a:pPr>
            <a:r>
              <a:rPr lang="en-IN" sz="2000">
                <a:latin typeface="Monotype Corsiva" pitchFamily="66" charset="0"/>
              </a:rPr>
              <a:t>Complexion -</a:t>
            </a:r>
          </a:p>
          <a:p>
            <a:pPr marL="342900" indent="-342900">
              <a:lnSpc>
                <a:spcPct val="80000"/>
              </a:lnSpc>
              <a:spcBef>
                <a:spcPct val="20000"/>
              </a:spcBef>
              <a:buClr>
                <a:schemeClr val="tx1"/>
              </a:buClr>
              <a:buFont typeface="Wingdings" pitchFamily="2" charset="2"/>
              <a:buChar char="§"/>
            </a:pPr>
            <a:r>
              <a:rPr lang="en-IN" sz="2000">
                <a:latin typeface="Monotype Corsiva" pitchFamily="66" charset="0"/>
              </a:rPr>
              <a:t>Occupation –</a:t>
            </a:r>
          </a:p>
          <a:p>
            <a:pPr marL="342900" indent="-342900">
              <a:lnSpc>
                <a:spcPct val="80000"/>
              </a:lnSpc>
              <a:spcBef>
                <a:spcPct val="20000"/>
              </a:spcBef>
              <a:buClr>
                <a:schemeClr val="tx1"/>
              </a:buClr>
              <a:buFont typeface="Wingdings" pitchFamily="2" charset="2"/>
              <a:buChar char="§"/>
            </a:pPr>
            <a:r>
              <a:rPr lang="en-IN" sz="2000">
                <a:latin typeface="Monotype Corsiva" pitchFamily="66" charset="0"/>
              </a:rPr>
              <a:t>Date of Collection of Sample –</a:t>
            </a:r>
          </a:p>
          <a:p>
            <a:pPr marL="342900" indent="-342900">
              <a:lnSpc>
                <a:spcPct val="80000"/>
              </a:lnSpc>
              <a:spcBef>
                <a:spcPct val="20000"/>
              </a:spcBef>
              <a:buClr>
                <a:schemeClr val="tx1"/>
              </a:buClr>
              <a:buFont typeface="Wingdings" pitchFamily="2" charset="2"/>
              <a:buChar char="§"/>
            </a:pPr>
            <a:r>
              <a:rPr lang="en-IN" sz="2000">
                <a:latin typeface="Monotype Corsiva" pitchFamily="66" charset="0"/>
              </a:rPr>
              <a:t>Donor Screened for - HIV/VDRL/HbsA,HCV(Negative) &amp; Thalessemia. </a:t>
            </a:r>
            <a:endParaRPr lang="en-IN" sz="2000" u="sng">
              <a:latin typeface="Monotype Corsiva" pitchFamily="66" charset="0"/>
            </a:endParaRPr>
          </a:p>
          <a:p>
            <a:pPr marL="342900" indent="-342900">
              <a:lnSpc>
                <a:spcPct val="80000"/>
              </a:lnSpc>
              <a:spcBef>
                <a:spcPct val="20000"/>
              </a:spcBef>
              <a:buClr>
                <a:schemeClr val="tx1"/>
              </a:buClr>
              <a:buFont typeface="Wingdings" pitchFamily="2" charset="2"/>
              <a:buChar char="§"/>
            </a:pPr>
            <a:r>
              <a:rPr lang="en-IN" sz="2000" u="sng">
                <a:latin typeface="Monotype Corsiva" pitchFamily="66" charset="0"/>
              </a:rPr>
              <a:t>Pre-Freeze Parameters:</a:t>
            </a:r>
            <a:r>
              <a:rPr lang="en-IN" sz="2000">
                <a:latin typeface="Monotype Corsiva" pitchFamily="66" charset="0"/>
              </a:rPr>
              <a:t> </a:t>
            </a:r>
            <a:br>
              <a:rPr lang="en-IN" sz="2000">
                <a:latin typeface="Monotype Corsiva" pitchFamily="66" charset="0"/>
              </a:rPr>
            </a:br>
            <a:r>
              <a:rPr lang="en-IN" sz="2000">
                <a:latin typeface="Monotype Corsiva" pitchFamily="66" charset="0"/>
              </a:rPr>
              <a:t>   Type of Sample - Native Ejaculate/Percoll  Processed Volume -</a:t>
            </a:r>
            <a:br>
              <a:rPr lang="en-IN" sz="2000">
                <a:latin typeface="Monotype Corsiva" pitchFamily="66" charset="0"/>
              </a:rPr>
            </a:br>
            <a:r>
              <a:rPr lang="en-IN" sz="2000">
                <a:latin typeface="Monotype Corsiva" pitchFamily="66" charset="0"/>
              </a:rPr>
              <a:t>    Count -</a:t>
            </a:r>
            <a:br>
              <a:rPr lang="en-IN" sz="2000">
                <a:latin typeface="Monotype Corsiva" pitchFamily="66" charset="0"/>
              </a:rPr>
            </a:br>
            <a:r>
              <a:rPr lang="en-IN" sz="2000">
                <a:latin typeface="Monotype Corsiva" pitchFamily="66" charset="0"/>
              </a:rPr>
              <a:t>    Motility -</a:t>
            </a:r>
            <a:br>
              <a:rPr lang="en-IN" sz="2000">
                <a:latin typeface="Monotype Corsiva" pitchFamily="66" charset="0"/>
              </a:rPr>
            </a:br>
            <a:r>
              <a:rPr lang="en-IN" sz="2000">
                <a:latin typeface="Monotype Corsiva" pitchFamily="66" charset="0"/>
              </a:rPr>
              <a:t>    Grade -</a:t>
            </a:r>
            <a:endParaRPr lang="en-IN" sz="2000" u="sng">
              <a:latin typeface="Monotype Corsiva" pitchFamily="66" charset="0"/>
            </a:endParaRPr>
          </a:p>
          <a:p>
            <a:pPr marL="342900" indent="-342900">
              <a:lnSpc>
                <a:spcPct val="80000"/>
              </a:lnSpc>
              <a:spcBef>
                <a:spcPct val="20000"/>
              </a:spcBef>
              <a:buClr>
                <a:schemeClr val="tx1"/>
              </a:buClr>
              <a:buFont typeface="Wingdings" pitchFamily="2" charset="2"/>
              <a:buChar char="§"/>
            </a:pPr>
            <a:r>
              <a:rPr lang="en-IN" sz="2000" u="sng">
                <a:latin typeface="Monotype Corsiva" pitchFamily="66" charset="0"/>
              </a:rPr>
              <a:t>Post-Thaw Parameters:</a:t>
            </a:r>
            <a:r>
              <a:rPr lang="en-IN" sz="2000">
                <a:latin typeface="Monotype Corsiva" pitchFamily="66" charset="0"/>
              </a:rPr>
              <a:t/>
            </a:r>
            <a:br>
              <a:rPr lang="en-IN" sz="2000">
                <a:latin typeface="Monotype Corsiva" pitchFamily="66" charset="0"/>
              </a:rPr>
            </a:br>
            <a:r>
              <a:rPr lang="en-IN" sz="2000">
                <a:latin typeface="Monotype Corsiva" pitchFamily="66" charset="0"/>
              </a:rPr>
              <a:t>    Volume - </a:t>
            </a:r>
            <a:br>
              <a:rPr lang="en-IN" sz="2000">
                <a:latin typeface="Monotype Corsiva" pitchFamily="66" charset="0"/>
              </a:rPr>
            </a:br>
            <a:r>
              <a:rPr lang="en-IN" sz="2000">
                <a:latin typeface="Monotype Corsiva" pitchFamily="66" charset="0"/>
              </a:rPr>
              <a:t>    Count - </a:t>
            </a:r>
            <a:br>
              <a:rPr lang="en-IN" sz="2000">
                <a:latin typeface="Monotype Corsiva" pitchFamily="66" charset="0"/>
              </a:rPr>
            </a:br>
            <a:r>
              <a:rPr lang="en-IN" sz="2000">
                <a:latin typeface="Monotype Corsiva" pitchFamily="66" charset="0"/>
              </a:rPr>
              <a:t>    Motility - </a:t>
            </a:r>
            <a:br>
              <a:rPr lang="en-IN" sz="2000">
                <a:latin typeface="Monotype Corsiva" pitchFamily="66" charset="0"/>
              </a:rPr>
            </a:br>
            <a:r>
              <a:rPr lang="en-IN" sz="2000">
                <a:latin typeface="Monotype Corsiva" pitchFamily="66" charset="0"/>
              </a:rPr>
              <a:t>    Grade -</a:t>
            </a:r>
          </a:p>
        </p:txBody>
      </p:sp>
      <p:pic>
        <p:nvPicPr>
          <p:cNvPr id="19460" name="Picture 8" descr="spermdonorsimg"/>
          <p:cNvPicPr>
            <a:picLocks noChangeAspect="1" noChangeArrowheads="1"/>
          </p:cNvPicPr>
          <p:nvPr/>
        </p:nvPicPr>
        <p:blipFill>
          <a:blip r:embed="rId2" cstate="print"/>
          <a:srcRect/>
          <a:stretch>
            <a:fillRect/>
          </a:stretch>
        </p:blipFill>
        <p:spPr bwMode="auto">
          <a:xfrm>
            <a:off x="6156325" y="1071563"/>
            <a:ext cx="2501900" cy="2286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684213" y="333375"/>
            <a:ext cx="4459287" cy="1439863"/>
          </a:xfrm>
          <a:prstGeom prst="rect">
            <a:avLst/>
          </a:prstGeom>
          <a:noFill/>
          <a:ln w="9525">
            <a:noFill/>
            <a:miter lim="800000"/>
            <a:headEnd/>
            <a:tailEnd/>
          </a:ln>
        </p:spPr>
        <p:txBody>
          <a:bodyPr anchor="ctr"/>
          <a:lstStyle/>
          <a:p>
            <a:pPr algn="ctr"/>
            <a:r>
              <a:rPr lang="en-IN" sz="4400" b="1" i="1" u="sng">
                <a:solidFill>
                  <a:srgbClr val="C00000"/>
                </a:solidFill>
                <a:latin typeface="Monotype Corsiva" pitchFamily="66" charset="0"/>
              </a:rPr>
              <a:t>Medical screening</a:t>
            </a:r>
            <a:br>
              <a:rPr lang="en-IN" sz="4400" b="1" i="1" u="sng">
                <a:solidFill>
                  <a:srgbClr val="C00000"/>
                </a:solidFill>
                <a:latin typeface="Monotype Corsiva" pitchFamily="66" charset="0"/>
              </a:rPr>
            </a:br>
            <a:endParaRPr lang="en-IN" sz="4400" b="1" i="1" u="sng">
              <a:solidFill>
                <a:srgbClr val="C00000"/>
              </a:solidFill>
              <a:latin typeface="Monotype Corsiva" pitchFamily="66" charset="0"/>
            </a:endParaRPr>
          </a:p>
        </p:txBody>
      </p:sp>
      <p:sp>
        <p:nvSpPr>
          <p:cNvPr id="20483" name="Rectangle 5"/>
          <p:cNvSpPr>
            <a:spLocks noChangeArrowheads="1"/>
          </p:cNvSpPr>
          <p:nvPr/>
        </p:nvSpPr>
        <p:spPr bwMode="auto">
          <a:xfrm>
            <a:off x="179388" y="1989138"/>
            <a:ext cx="4892675" cy="4681537"/>
          </a:xfrm>
          <a:prstGeom prst="rect">
            <a:avLst/>
          </a:prstGeom>
          <a:noFill/>
          <a:ln w="9525">
            <a:noFill/>
            <a:miter lim="800000"/>
            <a:headEnd/>
            <a:tailEnd/>
          </a:ln>
        </p:spPr>
        <p:txBody>
          <a:bodyPr/>
          <a:lstStyle/>
          <a:p>
            <a:pPr marL="342900" indent="-342900" algn="ctr">
              <a:lnSpc>
                <a:spcPct val="80000"/>
              </a:lnSpc>
              <a:spcBef>
                <a:spcPct val="20000"/>
              </a:spcBef>
              <a:buClr>
                <a:schemeClr val="hlink"/>
              </a:buClr>
            </a:pPr>
            <a:r>
              <a:rPr lang="en-IN" sz="2800">
                <a:latin typeface="Monotype Corsiva" pitchFamily="66" charset="0"/>
              </a:rPr>
              <a:t>Sperm banks screen every potential donor for genetically inheritable diseases and infectious diseases that may be transmitted through sperm.</a:t>
            </a:r>
          </a:p>
          <a:p>
            <a:pPr marL="342900" indent="-342900" algn="ctr">
              <a:lnSpc>
                <a:spcPct val="80000"/>
              </a:lnSpc>
              <a:spcBef>
                <a:spcPct val="20000"/>
              </a:spcBef>
              <a:buClr>
                <a:schemeClr val="hlink"/>
              </a:buClr>
            </a:pPr>
            <a:r>
              <a:rPr lang="en-IN" sz="2800">
                <a:latin typeface="Monotype Corsiva" pitchFamily="66" charset="0"/>
              </a:rPr>
              <a:t>In the US, the screening procedures are regulated by the FDA, the ASRM, the American Association of Tissue Banks, and the CDC. The screening regulations are more stringent today than they have been in the past. </a:t>
            </a:r>
          </a:p>
        </p:txBody>
      </p:sp>
      <p:pic>
        <p:nvPicPr>
          <p:cNvPr id="20484" name="Picture 6" descr="Doctor showing patient x-ray"/>
          <p:cNvPicPr>
            <a:picLocks noChangeAspect="1" noChangeArrowheads="1"/>
          </p:cNvPicPr>
          <p:nvPr/>
        </p:nvPicPr>
        <p:blipFill>
          <a:blip r:embed="rId2" r:link="rId3" cstate="print"/>
          <a:srcRect/>
          <a:stretch>
            <a:fillRect/>
          </a:stretch>
        </p:blipFill>
        <p:spPr bwMode="auto">
          <a:xfrm>
            <a:off x="5486400" y="0"/>
            <a:ext cx="3657600" cy="3992563"/>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323850" y="908050"/>
            <a:ext cx="8496300" cy="6002338"/>
          </a:xfrm>
          <a:prstGeom prst="rect">
            <a:avLst/>
          </a:prstGeom>
          <a:noFill/>
          <a:ln w="9525">
            <a:noFill/>
            <a:miter lim="800000"/>
            <a:headEnd/>
            <a:tailEnd/>
          </a:ln>
        </p:spPr>
        <p:txBody>
          <a:bodyPr>
            <a:spAutoFit/>
          </a:bodyPr>
          <a:lstStyle/>
          <a:p>
            <a:pPr>
              <a:buFont typeface="Garamond" pitchFamily="18" charset="0"/>
              <a:buChar char="φ"/>
            </a:pPr>
            <a:r>
              <a:rPr lang="en-IN"/>
              <a:t> </a:t>
            </a:r>
            <a:r>
              <a:rPr lang="en-IN" sz="2400">
                <a:latin typeface="Monotype Corsiva" pitchFamily="66" charset="0"/>
              </a:rPr>
              <a:t>Taking a medical history of the donor, his children, siblings, parents, and grandparents etc for three to four generations back.</a:t>
            </a:r>
          </a:p>
          <a:p>
            <a:pPr>
              <a:buFont typeface="Garamond" pitchFamily="18" charset="0"/>
              <a:buChar char="φ"/>
            </a:pPr>
            <a:r>
              <a:rPr lang="en-IN" sz="2400">
                <a:latin typeface="Monotype Corsiva" pitchFamily="66" charset="0"/>
              </a:rPr>
              <a:t> HIV risk assessment interview, asking about sexual activity and any past drug use.</a:t>
            </a:r>
          </a:p>
          <a:p>
            <a:r>
              <a:rPr lang="en-IN" sz="2400">
                <a:latin typeface="Monotype Corsiva" pitchFamily="66" charset="0"/>
              </a:rPr>
              <a:t>                  </a:t>
            </a:r>
            <a:r>
              <a:rPr lang="en-IN" sz="2400">
                <a:solidFill>
                  <a:srgbClr val="BE12B2"/>
                </a:solidFill>
                <a:latin typeface="Monotype Corsiva" pitchFamily="66" charset="0"/>
              </a:rPr>
              <a:t>Blood tests and urine tests for infectious diseases, such as:</a:t>
            </a:r>
          </a:p>
          <a:p>
            <a:r>
              <a:rPr lang="en-IN" sz="2400">
                <a:latin typeface="Monotype Corsiva" pitchFamily="66" charset="0"/>
              </a:rPr>
              <a:t>                   HIV                                                                     HTLV                                                   </a:t>
            </a:r>
          </a:p>
          <a:p>
            <a:pPr lvl="1" algn="ctr"/>
            <a:r>
              <a:rPr lang="en-IN" sz="2400">
                <a:latin typeface="Monotype Corsiva" pitchFamily="66" charset="0"/>
              </a:rPr>
              <a:t>Hepatitis B                                                           Hepatitis C</a:t>
            </a:r>
          </a:p>
          <a:p>
            <a:pPr lvl="1" algn="ctr"/>
            <a:r>
              <a:rPr lang="en-IN" sz="2400">
                <a:latin typeface="Monotype Corsiva" pitchFamily="66" charset="0"/>
              </a:rPr>
              <a:t>Syphilis                                                                  Gonorrhoea</a:t>
            </a:r>
          </a:p>
          <a:p>
            <a:pPr lvl="1" algn="ctr"/>
            <a:r>
              <a:rPr lang="en-IN" sz="2400">
                <a:latin typeface="Monotype Corsiva" pitchFamily="66" charset="0"/>
              </a:rPr>
              <a:t>     Chlamydia                                                            Cytomegalovirus</a:t>
            </a:r>
          </a:p>
          <a:p>
            <a:r>
              <a:rPr lang="en-IN" sz="2400">
                <a:solidFill>
                  <a:srgbClr val="FF0000"/>
                </a:solidFill>
                <a:latin typeface="Monotype Corsiva" pitchFamily="66" charset="0"/>
              </a:rPr>
              <a:t>          </a:t>
            </a:r>
            <a:r>
              <a:rPr lang="en-IN" sz="2400">
                <a:solidFill>
                  <a:srgbClr val="BE12B2"/>
                </a:solidFill>
                <a:latin typeface="Monotype Corsiva" pitchFamily="66" charset="0"/>
              </a:rPr>
              <a:t>Blood and urine tests for blood typing and general health indicators: </a:t>
            </a:r>
          </a:p>
          <a:p>
            <a:r>
              <a:rPr lang="en-IN" sz="2400">
                <a:latin typeface="Monotype Corsiva" pitchFamily="66" charset="0"/>
              </a:rPr>
              <a:t>                 -ABO/Rh typing, CBC, liver panel and urinalysis.</a:t>
            </a:r>
          </a:p>
          <a:p>
            <a:r>
              <a:rPr lang="en-IN" sz="2400">
                <a:latin typeface="Monotype Corsiva" pitchFamily="66" charset="0"/>
              </a:rPr>
              <a:t>                 -Complete physical examination.</a:t>
            </a:r>
          </a:p>
          <a:p>
            <a:r>
              <a:rPr lang="en-IN" sz="2400">
                <a:solidFill>
                  <a:srgbClr val="BE12B2"/>
                </a:solidFill>
                <a:latin typeface="Monotype Corsiva" pitchFamily="66" charset="0"/>
              </a:rPr>
              <a:t>                 Genetic testing for carrier traits of: </a:t>
            </a:r>
          </a:p>
          <a:p>
            <a:pPr lvl="1"/>
            <a:r>
              <a:rPr lang="en-IN" sz="2400">
                <a:latin typeface="Monotype Corsiva" pitchFamily="66" charset="0"/>
              </a:rPr>
              <a:t>                - Cystic Fibrosis</a:t>
            </a:r>
          </a:p>
          <a:p>
            <a:pPr lvl="1"/>
            <a:r>
              <a:rPr lang="en-IN" sz="2400">
                <a:latin typeface="Monotype Corsiva" pitchFamily="66" charset="0"/>
              </a:rPr>
              <a:t>                -Sickle-cell disease</a:t>
            </a:r>
          </a:p>
          <a:p>
            <a:pPr lvl="1"/>
            <a:r>
              <a:rPr lang="en-IN" sz="2400">
                <a:latin typeface="Monotype Corsiva" pitchFamily="66" charset="0"/>
              </a:rPr>
              <a:t>                -Thalassemia</a:t>
            </a:r>
          </a:p>
        </p:txBody>
      </p:sp>
      <p:sp>
        <p:nvSpPr>
          <p:cNvPr id="18435" name="Title 3"/>
          <p:cNvSpPr>
            <a:spLocks noGrp="1"/>
          </p:cNvSpPr>
          <p:nvPr>
            <p:ph type="title"/>
          </p:nvPr>
        </p:nvSpPr>
        <p:spPr>
          <a:xfrm>
            <a:off x="457200" y="0"/>
            <a:ext cx="8229600" cy="908720"/>
          </a:xfrm>
        </p:spPr>
        <p:txBody>
          <a:bodyPr/>
          <a:lstStyle/>
          <a:p>
            <a:pPr algn="ctr" eaLnBrk="1" fontAlgn="auto" hangingPunct="1">
              <a:spcAft>
                <a:spcPts val="0"/>
              </a:spcAft>
              <a:defRPr/>
            </a:pPr>
            <a:r>
              <a:rPr lang="en-US" sz="4000" b="1" u="sng" dirty="0" smtClean="0">
                <a:solidFill>
                  <a:srgbClr val="C00000"/>
                </a:solidFill>
                <a:latin typeface="Algerian" pitchFamily="82" charset="0"/>
              </a:rPr>
              <a:t>SCREENING</a:t>
            </a:r>
            <a:r>
              <a:rPr lang="en-US" b="1" u="sng" dirty="0" smtClean="0">
                <a:solidFill>
                  <a:srgbClr val="C00000"/>
                </a:solidFill>
                <a:latin typeface="Algerian" pitchFamily="82" charset="0"/>
              </a:rPr>
              <a:t> </a:t>
            </a:r>
            <a:endParaRPr lang="en-IN" b="1" u="sng" dirty="0" smtClean="0">
              <a:solidFill>
                <a:srgbClr val="C00000"/>
              </a:solidFill>
              <a:latin typeface="Algerian" pitchFamily="82" charset="0"/>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33375"/>
            <a:ext cx="8229600" cy="1150938"/>
          </a:xfrm>
        </p:spPr>
        <p:txBody>
          <a:bodyPr/>
          <a:lstStyle/>
          <a:p>
            <a:pPr algn="ctr"/>
            <a:r>
              <a:rPr lang="en-US" sz="4400" b="1" smtClean="0">
                <a:solidFill>
                  <a:srgbClr val="7030A0"/>
                </a:solidFill>
                <a:latin typeface="Monotype Corsiva" pitchFamily="66" charset="0"/>
              </a:rPr>
              <a:t>WHO  Definition  of </a:t>
            </a:r>
            <a:r>
              <a:rPr lang="en-US" sz="4400" b="1" smtClean="0">
                <a:solidFill>
                  <a:srgbClr val="C00000"/>
                </a:solidFill>
                <a:latin typeface="Algerian" pitchFamily="82" charset="0"/>
              </a:rPr>
              <a:t/>
            </a:r>
            <a:br>
              <a:rPr lang="en-US" sz="4400" b="1" smtClean="0">
                <a:solidFill>
                  <a:srgbClr val="C00000"/>
                </a:solidFill>
                <a:latin typeface="Algerian" pitchFamily="82" charset="0"/>
              </a:rPr>
            </a:br>
            <a:r>
              <a:rPr lang="en-US" sz="4400" b="1" smtClean="0">
                <a:solidFill>
                  <a:srgbClr val="C00000"/>
                </a:solidFill>
                <a:latin typeface="Algerian" pitchFamily="82" charset="0"/>
              </a:rPr>
              <a:t>NORMAL SPERM COUNT</a:t>
            </a:r>
            <a:endParaRPr lang="en-IN" sz="4400" smtClean="0"/>
          </a:p>
        </p:txBody>
      </p:sp>
      <p:sp>
        <p:nvSpPr>
          <p:cNvPr id="22531" name="Content Placeholder 2"/>
          <p:cNvSpPr>
            <a:spLocks noGrp="1"/>
          </p:cNvSpPr>
          <p:nvPr>
            <p:ph sz="half" idx="1"/>
          </p:nvPr>
        </p:nvSpPr>
        <p:spPr>
          <a:xfrm>
            <a:off x="457200" y="1989138"/>
            <a:ext cx="6059488" cy="4868862"/>
          </a:xfrm>
        </p:spPr>
        <p:txBody>
          <a:bodyPr/>
          <a:lstStyle/>
          <a:p>
            <a:r>
              <a:rPr lang="en-IN" sz="2400" smtClean="0">
                <a:latin typeface="Monotype Corsiva" pitchFamily="66" charset="0"/>
              </a:rPr>
              <a:t>Concentration of spermatozoa  &gt;20 million per ml.</a:t>
            </a:r>
          </a:p>
          <a:p>
            <a:r>
              <a:rPr lang="en-IN" sz="2400" smtClean="0">
                <a:latin typeface="Monotype Corsiva" pitchFamily="66" charset="0"/>
              </a:rPr>
              <a:t>Volume of semen  &gt;2ml.</a:t>
            </a:r>
          </a:p>
          <a:p>
            <a:r>
              <a:rPr lang="en-IN" sz="2400" smtClean="0">
                <a:latin typeface="Monotype Corsiva" pitchFamily="66" charset="0"/>
              </a:rPr>
              <a:t>Number of spermatozoa &gt;40 million/ejaculate</a:t>
            </a:r>
          </a:p>
          <a:p>
            <a:r>
              <a:rPr lang="en-IN" sz="2400" smtClean="0">
                <a:latin typeface="Monotype Corsiva" pitchFamily="66" charset="0"/>
              </a:rPr>
              <a:t>75 % of the spermatozoa should be alive </a:t>
            </a:r>
          </a:p>
          <a:p>
            <a:r>
              <a:rPr lang="en-IN" sz="2400" smtClean="0">
                <a:latin typeface="Monotype Corsiva" pitchFamily="66" charset="0"/>
              </a:rPr>
              <a:t>30 % of the spermatozoa should be of normal shape and form.</a:t>
            </a:r>
          </a:p>
          <a:p>
            <a:r>
              <a:rPr lang="en-IN" sz="2400" smtClean="0">
                <a:latin typeface="Monotype Corsiva" pitchFamily="66" charset="0"/>
              </a:rPr>
              <a:t>25 % of the spermatozoa should be swimming with rapid forward movement.</a:t>
            </a:r>
          </a:p>
          <a:p>
            <a:r>
              <a:rPr lang="en-IN" sz="2400" smtClean="0">
                <a:latin typeface="Monotype Corsiva" pitchFamily="66" charset="0"/>
              </a:rPr>
              <a:t>50 % of the spermatozoa should be swimming forward, even if only sluggishly.</a:t>
            </a:r>
            <a:endParaRPr lang="en-IN" sz="2400" smtClean="0"/>
          </a:p>
          <a:p>
            <a:endParaRPr lang="en-IN" smtClean="0"/>
          </a:p>
        </p:txBody>
      </p:sp>
      <p:pic>
        <p:nvPicPr>
          <p:cNvPr id="22532" name="Picture 2"/>
          <p:cNvPicPr>
            <a:picLocks noGrp="1" noChangeAspect="1" noChangeArrowheads="1"/>
          </p:cNvPicPr>
          <p:nvPr>
            <p:ph sz="half" idx="2"/>
          </p:nvPr>
        </p:nvPicPr>
        <p:blipFill>
          <a:blip r:embed="rId2" cstate="print"/>
          <a:srcRect/>
          <a:stretch>
            <a:fillRect/>
          </a:stretch>
        </p:blipFill>
        <p:spPr>
          <a:xfrm>
            <a:off x="6732588" y="2060575"/>
            <a:ext cx="1954212" cy="4248150"/>
          </a:xfrm>
          <a:noFill/>
        </p:spPr>
      </p:pic>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685800" y="260350"/>
            <a:ext cx="7772400" cy="1025525"/>
          </a:xfrm>
          <a:prstGeom prst="rect">
            <a:avLst/>
          </a:prstGeom>
          <a:noFill/>
          <a:ln w="9525">
            <a:noFill/>
            <a:miter lim="800000"/>
            <a:headEnd/>
            <a:tailEnd/>
          </a:ln>
        </p:spPr>
        <p:txBody>
          <a:bodyPr anchor="ctr"/>
          <a:lstStyle/>
          <a:p>
            <a:pPr algn="ctr"/>
            <a:r>
              <a:rPr lang="en-IN" sz="3600" b="1" i="1">
                <a:solidFill>
                  <a:srgbClr val="C00000"/>
                </a:solidFill>
                <a:latin typeface="Monotype Corsiva" pitchFamily="66" charset="0"/>
              </a:rPr>
              <a:t>Specimen  Processing  For  Cryopreservation</a:t>
            </a:r>
          </a:p>
        </p:txBody>
      </p:sp>
      <p:sp>
        <p:nvSpPr>
          <p:cNvPr id="23555" name="Rectangle 5"/>
          <p:cNvSpPr>
            <a:spLocks noChangeArrowheads="1"/>
          </p:cNvSpPr>
          <p:nvPr/>
        </p:nvSpPr>
        <p:spPr bwMode="auto">
          <a:xfrm>
            <a:off x="250825" y="908050"/>
            <a:ext cx="8642350" cy="5761038"/>
          </a:xfrm>
          <a:prstGeom prst="rect">
            <a:avLst/>
          </a:prstGeom>
          <a:noFill/>
          <a:ln w="9525">
            <a:noFill/>
            <a:miter lim="800000"/>
            <a:headEnd/>
            <a:tailEnd/>
          </a:ln>
        </p:spPr>
        <p:txBody>
          <a:bodyPr/>
          <a:lstStyle/>
          <a:p>
            <a:pPr marL="609600" indent="-609600" algn="ctr">
              <a:lnSpc>
                <a:spcPct val="80000"/>
              </a:lnSpc>
              <a:spcBef>
                <a:spcPct val="20000"/>
              </a:spcBef>
              <a:buClr>
                <a:schemeClr val="hlink"/>
              </a:buClr>
            </a:pPr>
            <a:endParaRPr lang="en-IN"/>
          </a:p>
          <a:p>
            <a:pPr marL="609600" indent="-609600">
              <a:lnSpc>
                <a:spcPct val="80000"/>
              </a:lnSpc>
              <a:spcBef>
                <a:spcPct val="20000"/>
              </a:spcBef>
              <a:buClr>
                <a:schemeClr val="tx1"/>
              </a:buClr>
            </a:pPr>
            <a:r>
              <a:rPr lang="en-IN" sz="2400">
                <a:latin typeface="Monotype Corsiva" pitchFamily="66" charset="0"/>
              </a:rPr>
              <a:t>         A semen analysis is performed on each ejaculate. This includes --</a:t>
            </a:r>
          </a:p>
          <a:p>
            <a:pPr marL="609600" indent="-609600">
              <a:lnSpc>
                <a:spcPct val="80000"/>
              </a:lnSpc>
              <a:spcBef>
                <a:spcPct val="20000"/>
              </a:spcBef>
              <a:buClr>
                <a:schemeClr val="tx1"/>
              </a:buClr>
              <a:buFont typeface="Wingdings" pitchFamily="2" charset="2"/>
              <a:buChar char="Ø"/>
            </a:pPr>
            <a:r>
              <a:rPr lang="en-IN" sz="2400">
                <a:latin typeface="Monotype Corsiva" pitchFamily="66" charset="0"/>
              </a:rPr>
              <a:t>Complete seminal fluid analysis </a:t>
            </a:r>
          </a:p>
          <a:p>
            <a:pPr marL="609600" indent="-609600">
              <a:lnSpc>
                <a:spcPct val="80000"/>
              </a:lnSpc>
              <a:spcBef>
                <a:spcPct val="20000"/>
              </a:spcBef>
              <a:buClr>
                <a:schemeClr val="tx1"/>
              </a:buClr>
              <a:buFont typeface="Wingdings" pitchFamily="2" charset="2"/>
              <a:buChar char="Ø"/>
            </a:pPr>
            <a:r>
              <a:rPr lang="en-IN" sz="2400">
                <a:latin typeface="Monotype Corsiva" pitchFamily="66" charset="0"/>
              </a:rPr>
              <a:t>Quantitating sperm motility, </a:t>
            </a:r>
          </a:p>
          <a:p>
            <a:pPr marL="609600" indent="-609600">
              <a:lnSpc>
                <a:spcPct val="80000"/>
              </a:lnSpc>
              <a:spcBef>
                <a:spcPct val="20000"/>
              </a:spcBef>
              <a:buClr>
                <a:schemeClr val="tx1"/>
              </a:buClr>
              <a:buFont typeface="Wingdings" pitchFamily="2" charset="2"/>
              <a:buChar char="Ø"/>
            </a:pPr>
            <a:r>
              <a:rPr lang="en-IN" sz="2400">
                <a:latin typeface="Monotype Corsiva" pitchFamily="66" charset="0"/>
              </a:rPr>
              <a:t>Forward progression</a:t>
            </a:r>
          </a:p>
          <a:p>
            <a:pPr marL="609600" indent="-609600">
              <a:lnSpc>
                <a:spcPct val="80000"/>
              </a:lnSpc>
              <a:spcBef>
                <a:spcPct val="20000"/>
              </a:spcBef>
              <a:buClr>
                <a:schemeClr val="tx1"/>
              </a:buClr>
              <a:buFont typeface="Wingdings" pitchFamily="2" charset="2"/>
              <a:buChar char="Ø"/>
            </a:pPr>
            <a:r>
              <a:rPr lang="en-IN" sz="2400">
                <a:latin typeface="Monotype Corsiva" pitchFamily="66" charset="0"/>
              </a:rPr>
              <a:t>Sperm density, </a:t>
            </a:r>
          </a:p>
          <a:p>
            <a:pPr marL="609600" indent="-609600">
              <a:lnSpc>
                <a:spcPct val="80000"/>
              </a:lnSpc>
              <a:spcBef>
                <a:spcPct val="20000"/>
              </a:spcBef>
              <a:buClr>
                <a:schemeClr val="tx1"/>
              </a:buClr>
              <a:buFont typeface="Wingdings" pitchFamily="2" charset="2"/>
              <a:buChar char="Ø"/>
            </a:pPr>
            <a:r>
              <a:rPr lang="en-IN" sz="2400">
                <a:latin typeface="Monotype Corsiva" pitchFamily="66" charset="0"/>
              </a:rPr>
              <a:t>Morphology.</a:t>
            </a:r>
            <a:br>
              <a:rPr lang="en-IN" sz="2400">
                <a:latin typeface="Monotype Corsiva" pitchFamily="66" charset="0"/>
              </a:rPr>
            </a:br>
            <a:endParaRPr lang="en-IN" sz="2400">
              <a:latin typeface="Monotype Corsiva" pitchFamily="66" charset="0"/>
            </a:endParaRPr>
          </a:p>
          <a:p>
            <a:pPr marL="609600" indent="-609600">
              <a:lnSpc>
                <a:spcPct val="80000"/>
              </a:lnSpc>
              <a:spcBef>
                <a:spcPct val="20000"/>
              </a:spcBef>
              <a:buClr>
                <a:schemeClr val="tx1"/>
              </a:buClr>
              <a:buFont typeface="Wingdings" pitchFamily="2" charset="2"/>
              <a:buChar char="Ø"/>
            </a:pPr>
            <a:r>
              <a:rPr lang="en-IN" sz="2400">
                <a:latin typeface="Monotype Corsiva" pitchFamily="66" charset="0"/>
              </a:rPr>
              <a:t>All specimens are stored in liquid nitrogen storage tanks (-196degreeC).</a:t>
            </a:r>
            <a:br>
              <a:rPr lang="en-IN" sz="2400">
                <a:latin typeface="Monotype Corsiva" pitchFamily="66" charset="0"/>
              </a:rPr>
            </a:br>
            <a:endParaRPr lang="en-IN" sz="2400">
              <a:latin typeface="Monotype Corsiva" pitchFamily="66" charset="0"/>
            </a:endParaRPr>
          </a:p>
          <a:p>
            <a:pPr marL="609600" indent="-609600">
              <a:lnSpc>
                <a:spcPct val="80000"/>
              </a:lnSpc>
              <a:spcBef>
                <a:spcPct val="20000"/>
              </a:spcBef>
              <a:buClr>
                <a:schemeClr val="tx1"/>
              </a:buClr>
              <a:buFont typeface="Wingdings" pitchFamily="2" charset="2"/>
              <a:buChar char="Ø"/>
            </a:pPr>
            <a:r>
              <a:rPr lang="en-IN" sz="2400">
                <a:latin typeface="Monotype Corsiva" pitchFamily="66" charset="0"/>
              </a:rPr>
              <a:t>There does not appear to be any increased risk of birth defects using frozen semen.</a:t>
            </a:r>
            <a:br>
              <a:rPr lang="en-IN" sz="2400">
                <a:latin typeface="Monotype Corsiva" pitchFamily="66" charset="0"/>
              </a:rPr>
            </a:br>
            <a:endParaRPr lang="en-IN" sz="2400">
              <a:latin typeface="Monotype Corsiva" pitchFamily="66" charset="0"/>
            </a:endParaRPr>
          </a:p>
          <a:p>
            <a:pPr marL="609600" indent="-609600">
              <a:spcBef>
                <a:spcPct val="20000"/>
              </a:spcBef>
              <a:buClr>
                <a:schemeClr val="tx1"/>
              </a:buClr>
              <a:buFont typeface="Wingdings" pitchFamily="2" charset="2"/>
              <a:buChar char="Ø"/>
            </a:pPr>
            <a:r>
              <a:rPr lang="en-IN" sz="2400">
                <a:latin typeface="Monotype Corsiva" pitchFamily="66" charset="0"/>
              </a:rPr>
              <a:t>There is no guarantee that any given specimen will necessarily produce a pregnancy; however, recent studies indicate that the overall success rate following the use of cryopreserved semen is from 40%-50%. </a:t>
            </a: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685800" y="260350"/>
            <a:ext cx="7772400" cy="1873250"/>
          </a:xfrm>
          <a:prstGeom prst="rect">
            <a:avLst/>
          </a:prstGeom>
          <a:noFill/>
          <a:ln w="9525">
            <a:noFill/>
            <a:miter lim="800000"/>
            <a:headEnd/>
            <a:tailEnd/>
          </a:ln>
          <a:effectLst/>
        </p:spPr>
        <p:txBody>
          <a:bodyPr anchor="ctr"/>
          <a:lstStyle/>
          <a:p>
            <a:pPr algn="ctr">
              <a:defRPr/>
            </a:pPr>
            <a:r>
              <a:rPr lang="en-US" sz="5400" b="1" i="1" u="sng" dirty="0">
                <a:solidFill>
                  <a:srgbClr val="00B050"/>
                </a:solidFill>
                <a:effectLst>
                  <a:outerShdw blurRad="38100" dist="38100" dir="2700000" algn="tl">
                    <a:srgbClr val="000000"/>
                  </a:outerShdw>
                </a:effectLst>
                <a:latin typeface="Monotype Corsiva" pitchFamily="66" charset="0"/>
              </a:rPr>
              <a:t>INTRODUCTION</a:t>
            </a:r>
            <a:endParaRPr lang="en-IN" sz="5400" b="1" i="1" u="sng" dirty="0">
              <a:solidFill>
                <a:srgbClr val="00B050"/>
              </a:solidFill>
              <a:effectLst>
                <a:outerShdw blurRad="38100" dist="38100" dir="2700000" algn="tl">
                  <a:srgbClr val="000000"/>
                </a:outerShdw>
              </a:effectLst>
              <a:latin typeface="Monotype Corsiva" pitchFamily="66" charset="0"/>
            </a:endParaRPr>
          </a:p>
        </p:txBody>
      </p:sp>
      <p:sp>
        <p:nvSpPr>
          <p:cNvPr id="6147" name="Rectangle 5"/>
          <p:cNvSpPr>
            <a:spLocks noChangeArrowheads="1"/>
          </p:cNvSpPr>
          <p:nvPr/>
        </p:nvSpPr>
        <p:spPr bwMode="auto">
          <a:xfrm>
            <a:off x="250825" y="2349500"/>
            <a:ext cx="8713788" cy="4895850"/>
          </a:xfrm>
          <a:prstGeom prst="rect">
            <a:avLst/>
          </a:prstGeom>
          <a:noFill/>
          <a:ln w="9525">
            <a:noFill/>
            <a:miter lim="800000"/>
            <a:headEnd/>
            <a:tailEnd/>
          </a:ln>
        </p:spPr>
        <p:txBody>
          <a:bodyPr/>
          <a:lstStyle/>
          <a:p>
            <a:pPr marL="342900" indent="-342900">
              <a:spcBef>
                <a:spcPct val="20000"/>
              </a:spcBef>
              <a:buClr>
                <a:schemeClr val="hlink"/>
              </a:buClr>
            </a:pPr>
            <a:r>
              <a:rPr lang="en-IN" sz="3200">
                <a:latin typeface="Monotype Corsiva" pitchFamily="66" charset="0"/>
              </a:rPr>
              <a:t>    A sperm bank or cryobank is a facility that collects and stores human sperm mainly from sperm donors, primarily for the purpose of achieving pregnancies through third party reproduction, notably by artificial insemination. Sperm donated in this way is known as donor sperm. The first two sperm banks were opened in Iowa City, Iowa, USA and Tokyo, Japan in 1965</a:t>
            </a:r>
            <a:r>
              <a:rPr lang="en-IN" sz="2800">
                <a:latin typeface="Monotype Corsiva" pitchFamily="66" charset="0"/>
              </a:rPr>
              <a:t>. </a:t>
            </a: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6250"/>
            <a:ext cx="8229600" cy="1800225"/>
          </a:xfrm>
        </p:spPr>
        <p:txBody>
          <a:bodyPr/>
          <a:lstStyle/>
          <a:p>
            <a:pPr algn="ctr">
              <a:defRPr/>
            </a:pPr>
            <a:r>
              <a:rPr lang="en-IN" sz="5400" b="1" dirty="0" smtClean="0">
                <a:solidFill>
                  <a:srgbClr val="7030A0"/>
                </a:solidFill>
                <a:latin typeface="Algerian" pitchFamily="82" charset="0"/>
              </a:rPr>
              <a:t>STORAGE</a:t>
            </a:r>
            <a:r>
              <a:rPr lang="en-IN" sz="5400" b="1" dirty="0" smtClean="0">
                <a:solidFill>
                  <a:srgbClr val="7030A0"/>
                </a:solidFill>
                <a:effectLst>
                  <a:outerShdw blurRad="38100" dist="38100" dir="2700000" algn="tl">
                    <a:srgbClr val="000000"/>
                  </a:outerShdw>
                </a:effectLst>
                <a:latin typeface="Algerian" pitchFamily="82" charset="0"/>
              </a:rPr>
              <a:t/>
            </a:r>
            <a:br>
              <a:rPr lang="en-IN" sz="5400" b="1" dirty="0" smtClean="0">
                <a:solidFill>
                  <a:srgbClr val="7030A0"/>
                </a:solidFill>
                <a:effectLst>
                  <a:outerShdw blurRad="38100" dist="38100" dir="2700000" algn="tl">
                    <a:srgbClr val="000000"/>
                  </a:outerShdw>
                </a:effectLst>
                <a:latin typeface="Algerian" pitchFamily="82" charset="0"/>
              </a:rPr>
            </a:br>
            <a:endParaRPr lang="en-IN" dirty="0"/>
          </a:p>
        </p:txBody>
      </p:sp>
      <p:sp>
        <p:nvSpPr>
          <p:cNvPr id="3" name="Content Placeholder 2"/>
          <p:cNvSpPr>
            <a:spLocks noGrp="1"/>
          </p:cNvSpPr>
          <p:nvPr>
            <p:ph sz="half" idx="1"/>
          </p:nvPr>
        </p:nvSpPr>
        <p:spPr>
          <a:xfrm>
            <a:off x="457200" y="1920875"/>
            <a:ext cx="4038600" cy="4433888"/>
          </a:xfrm>
        </p:spPr>
        <p:txBody>
          <a:bodyPr/>
          <a:lstStyle/>
          <a:p>
            <a:pPr marL="342900" indent="-342900">
              <a:lnSpc>
                <a:spcPct val="80000"/>
              </a:lnSpc>
              <a:buClr>
                <a:schemeClr val="hlink"/>
              </a:buClr>
              <a:defRPr/>
            </a:pPr>
            <a:r>
              <a:rPr lang="en-IN" sz="2800" i="1" dirty="0" smtClean="0">
                <a:latin typeface="Monotype Corsiva" pitchFamily="66" charset="0"/>
              </a:rPr>
              <a:t> Small vials or straws of holding between 0.4 and 1.0 ml .</a:t>
            </a:r>
          </a:p>
          <a:p>
            <a:pPr marL="342900" indent="-342900">
              <a:lnSpc>
                <a:spcPct val="80000"/>
              </a:lnSpc>
              <a:buClr>
                <a:schemeClr val="hlink"/>
              </a:buClr>
              <a:defRPr/>
            </a:pPr>
            <a:r>
              <a:rPr lang="en-IN" sz="2800" i="1" dirty="0" smtClean="0">
                <a:latin typeface="Monotype Corsiva" pitchFamily="66" charset="0"/>
              </a:rPr>
              <a:t> Cryogenically preserved in liquid nitrogen tanks.</a:t>
            </a:r>
          </a:p>
          <a:p>
            <a:pPr marL="342900" indent="-342900">
              <a:lnSpc>
                <a:spcPct val="80000"/>
              </a:lnSpc>
              <a:buClr>
                <a:schemeClr val="hlink"/>
              </a:buClr>
              <a:defRPr/>
            </a:pPr>
            <a:r>
              <a:rPr lang="en-IN" sz="2800" i="1" dirty="0" smtClean="0">
                <a:latin typeface="Monotype Corsiva" pitchFamily="66" charset="0"/>
              </a:rPr>
              <a:t>Before freezing, sperm may be prepared so that it can be used for intra-cervical insemination (ICI), intrauterine insemination (IUI) or for IVF or assisted reproduction) (ART).</a:t>
            </a:r>
          </a:p>
          <a:p>
            <a:pPr>
              <a:defRPr/>
            </a:pPr>
            <a:endParaRPr lang="en-IN" dirty="0"/>
          </a:p>
        </p:txBody>
      </p:sp>
      <p:pic>
        <p:nvPicPr>
          <p:cNvPr id="24580" name="Picture 2"/>
          <p:cNvPicPr>
            <a:picLocks noGrp="1" noChangeAspect="1" noChangeArrowheads="1"/>
          </p:cNvPicPr>
          <p:nvPr>
            <p:ph sz="half" idx="2"/>
          </p:nvPr>
        </p:nvPicPr>
        <p:blipFill>
          <a:blip r:embed="rId2" cstate="print"/>
          <a:srcRect/>
          <a:stretch>
            <a:fillRect/>
          </a:stretch>
        </p:blipFill>
        <p:spPr>
          <a:xfrm>
            <a:off x="4859338" y="1557338"/>
            <a:ext cx="3673475" cy="4464050"/>
          </a:xfrm>
          <a:noFill/>
        </p:spPr>
      </p:pic>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362950" cy="1143000"/>
          </a:xfrm>
        </p:spPr>
        <p:txBody>
          <a:bodyPr/>
          <a:lstStyle/>
          <a:p>
            <a:pPr algn="ctr" eaLnBrk="1" hangingPunct="1"/>
            <a:r>
              <a:rPr lang="en-US" sz="4800" b="1" i="1" smtClean="0">
                <a:solidFill>
                  <a:srgbClr val="BE12B2"/>
                </a:solidFill>
                <a:latin typeface="Monotype Corsiva" pitchFamily="66" charset="0"/>
              </a:rPr>
              <a:t>Semen  Cryopreservation</a:t>
            </a:r>
            <a:endParaRPr lang="en-IN" sz="4800" b="1" i="1" smtClean="0">
              <a:solidFill>
                <a:srgbClr val="BE12B2"/>
              </a:solidFill>
              <a:latin typeface="Monotype Corsiva" pitchFamily="66" charset="0"/>
            </a:endParaRPr>
          </a:p>
        </p:txBody>
      </p:sp>
      <p:sp>
        <p:nvSpPr>
          <p:cNvPr id="25603" name="Rectangle 3"/>
          <p:cNvSpPr>
            <a:spLocks noGrp="1" noChangeArrowheads="1"/>
          </p:cNvSpPr>
          <p:nvPr>
            <p:ph idx="1"/>
          </p:nvPr>
        </p:nvSpPr>
        <p:spPr>
          <a:xfrm>
            <a:off x="457200" y="1700213"/>
            <a:ext cx="5186363" cy="4752975"/>
          </a:xfrm>
        </p:spPr>
        <p:txBody>
          <a:bodyPr/>
          <a:lstStyle/>
          <a:p>
            <a:pPr algn="ctr" eaLnBrk="1" hangingPunct="1">
              <a:lnSpc>
                <a:spcPct val="80000"/>
              </a:lnSpc>
            </a:pPr>
            <a:endParaRPr lang="en-IN" sz="2800" smtClean="0"/>
          </a:p>
          <a:p>
            <a:pPr algn="ctr" eaLnBrk="1" hangingPunct="1">
              <a:lnSpc>
                <a:spcPct val="80000"/>
              </a:lnSpc>
              <a:buFontTx/>
              <a:buNone/>
            </a:pPr>
            <a:r>
              <a:rPr lang="en-IN" sz="2800" smtClean="0">
                <a:latin typeface="Monotype Corsiva" pitchFamily="66" charset="0"/>
              </a:rPr>
              <a:t>Cryoprotectant is added to the semen to </a:t>
            </a:r>
            <a:r>
              <a:rPr lang="en-IN" sz="2800" b="1" smtClean="0">
                <a:latin typeface="Monotype Corsiva" pitchFamily="66" charset="0"/>
              </a:rPr>
              <a:t>control sperm damage caused by</a:t>
            </a:r>
          </a:p>
          <a:p>
            <a:pPr algn="ctr" eaLnBrk="1" hangingPunct="1">
              <a:lnSpc>
                <a:spcPct val="80000"/>
              </a:lnSpc>
              <a:buFontTx/>
              <a:buNone/>
            </a:pPr>
            <a:r>
              <a:rPr lang="en-IN" sz="2800" b="1" smtClean="0">
                <a:latin typeface="Monotype Corsiva" pitchFamily="66" charset="0"/>
              </a:rPr>
              <a:t>freezing.</a:t>
            </a:r>
            <a:r>
              <a:rPr lang="en-IN" sz="2800" smtClean="0">
                <a:latin typeface="Monotype Corsiva" pitchFamily="66" charset="0"/>
              </a:rPr>
              <a:t> The specimen is then divided into individual cryo-vials, placed into</a:t>
            </a:r>
          </a:p>
          <a:p>
            <a:pPr algn="ctr" eaLnBrk="1" hangingPunct="1">
              <a:lnSpc>
                <a:spcPct val="80000"/>
              </a:lnSpc>
              <a:buFontTx/>
              <a:buNone/>
            </a:pPr>
            <a:r>
              <a:rPr lang="en-IN" sz="2800" smtClean="0">
                <a:latin typeface="Monotype Corsiva" pitchFamily="66" charset="0"/>
              </a:rPr>
              <a:t> </a:t>
            </a:r>
            <a:r>
              <a:rPr lang="en-IN" sz="2800" b="1" smtClean="0">
                <a:latin typeface="Monotype Corsiva" pitchFamily="66" charset="0"/>
              </a:rPr>
              <a:t>liquid nitrogen vapour for 30 minutes</a:t>
            </a:r>
            <a:r>
              <a:rPr lang="en-IN" sz="2800" smtClean="0">
                <a:latin typeface="Monotype Corsiva" pitchFamily="66" charset="0"/>
              </a:rPr>
              <a:t>, and then plunged into liquid nitrogen.</a:t>
            </a:r>
          </a:p>
          <a:p>
            <a:pPr algn="ctr" eaLnBrk="1" hangingPunct="1">
              <a:lnSpc>
                <a:spcPct val="80000"/>
              </a:lnSpc>
              <a:buFontTx/>
              <a:buNone/>
            </a:pPr>
            <a:r>
              <a:rPr lang="en-IN" sz="2800" smtClean="0">
                <a:latin typeface="Monotype Corsiva" pitchFamily="66" charset="0"/>
              </a:rPr>
              <a:t> </a:t>
            </a:r>
            <a:r>
              <a:rPr lang="en-IN" sz="2800" b="1" smtClean="0">
                <a:latin typeface="Monotype Corsiva" pitchFamily="66" charset="0"/>
              </a:rPr>
              <a:t>At a temperature of </a:t>
            </a:r>
            <a:r>
              <a:rPr lang="en-IN" sz="2800" b="1" smtClean="0">
                <a:solidFill>
                  <a:srgbClr val="FF0000"/>
                </a:solidFill>
                <a:latin typeface="Monotype Corsiva" pitchFamily="66" charset="0"/>
              </a:rPr>
              <a:t>-196°C </a:t>
            </a:r>
            <a:r>
              <a:rPr lang="en-IN" sz="2800" smtClean="0">
                <a:latin typeface="Monotype Corsiva" pitchFamily="66" charset="0"/>
              </a:rPr>
              <a:t>all metabolic activity is halted. Semen can thus</a:t>
            </a:r>
          </a:p>
          <a:p>
            <a:pPr algn="ctr" eaLnBrk="1" hangingPunct="1">
              <a:lnSpc>
                <a:spcPct val="80000"/>
              </a:lnSpc>
              <a:buFontTx/>
              <a:buNone/>
            </a:pPr>
            <a:r>
              <a:rPr lang="en-IN" sz="2800" smtClean="0">
                <a:latin typeface="Monotype Corsiva" pitchFamily="66" charset="0"/>
              </a:rPr>
              <a:t>be preserved for many years. </a:t>
            </a:r>
          </a:p>
          <a:p>
            <a:pPr algn="ctr" eaLnBrk="1" hangingPunct="1">
              <a:lnSpc>
                <a:spcPct val="80000"/>
              </a:lnSpc>
            </a:pPr>
            <a:endParaRPr lang="en-IN" sz="2800" smtClean="0">
              <a:latin typeface="Monotype Corsiva" pitchFamily="66" charset="0"/>
            </a:endParaRPr>
          </a:p>
        </p:txBody>
      </p:sp>
      <p:pic>
        <p:nvPicPr>
          <p:cNvPr id="25604" name="Picture 5"/>
          <p:cNvPicPr>
            <a:picLocks noChangeAspect="1" noChangeArrowheads="1"/>
          </p:cNvPicPr>
          <p:nvPr/>
        </p:nvPicPr>
        <p:blipFill>
          <a:blip r:embed="rId2" cstate="print"/>
          <a:srcRect/>
          <a:stretch>
            <a:fillRect/>
          </a:stretch>
        </p:blipFill>
        <p:spPr bwMode="auto">
          <a:xfrm>
            <a:off x="5786438" y="2143125"/>
            <a:ext cx="2924175" cy="39497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404813"/>
            <a:ext cx="8229600" cy="720725"/>
          </a:xfrm>
        </p:spPr>
        <p:txBody>
          <a:bodyPr/>
          <a:lstStyle/>
          <a:p>
            <a:pPr algn="ctr"/>
            <a:r>
              <a:rPr lang="en-US" sz="4800" b="1" i="1" smtClean="0">
                <a:solidFill>
                  <a:srgbClr val="BE12B2"/>
                </a:solidFill>
                <a:latin typeface="Monotype Corsiva" pitchFamily="66" charset="0"/>
              </a:rPr>
              <a:t>Semen  Cryopreservation</a:t>
            </a:r>
            <a:endParaRPr lang="en-IN" sz="4800" smtClean="0"/>
          </a:p>
        </p:txBody>
      </p:sp>
      <p:pic>
        <p:nvPicPr>
          <p:cNvPr id="26627" name="Picture 2"/>
          <p:cNvPicPr>
            <a:picLocks noGrp="1" noChangeAspect="1" noChangeArrowheads="1"/>
          </p:cNvPicPr>
          <p:nvPr>
            <p:ph sz="half" idx="1"/>
          </p:nvPr>
        </p:nvPicPr>
        <p:blipFill>
          <a:blip r:embed="rId2" cstate="print"/>
          <a:srcRect/>
          <a:stretch>
            <a:fillRect/>
          </a:stretch>
        </p:blipFill>
        <p:spPr>
          <a:xfrm>
            <a:off x="250825" y="4292600"/>
            <a:ext cx="3384550" cy="2376488"/>
          </a:xfrm>
          <a:noFill/>
        </p:spPr>
      </p:pic>
      <p:pic>
        <p:nvPicPr>
          <p:cNvPr id="26628" name="Picture 3"/>
          <p:cNvPicPr>
            <a:picLocks noGrp="1" noChangeAspect="1" noChangeArrowheads="1"/>
          </p:cNvPicPr>
          <p:nvPr>
            <p:ph sz="half" idx="2"/>
          </p:nvPr>
        </p:nvPicPr>
        <p:blipFill>
          <a:blip r:embed="rId3" cstate="print"/>
          <a:srcRect/>
          <a:stretch>
            <a:fillRect/>
          </a:stretch>
        </p:blipFill>
        <p:spPr>
          <a:xfrm>
            <a:off x="4762500" y="4292600"/>
            <a:ext cx="3810000" cy="2376488"/>
          </a:xfrm>
          <a:noFill/>
        </p:spPr>
      </p:pic>
      <p:pic>
        <p:nvPicPr>
          <p:cNvPr id="26629" name="Picture 4"/>
          <p:cNvPicPr>
            <a:picLocks noChangeAspect="1" noChangeArrowheads="1"/>
          </p:cNvPicPr>
          <p:nvPr/>
        </p:nvPicPr>
        <p:blipFill>
          <a:blip r:embed="rId4" cstate="print"/>
          <a:srcRect/>
          <a:stretch>
            <a:fillRect/>
          </a:stretch>
        </p:blipFill>
        <p:spPr bwMode="auto">
          <a:xfrm>
            <a:off x="250825" y="1844675"/>
            <a:ext cx="3384550" cy="2016125"/>
          </a:xfrm>
          <a:prstGeom prst="rect">
            <a:avLst/>
          </a:prstGeom>
          <a:noFill/>
          <a:ln w="9525">
            <a:noFill/>
            <a:miter lim="800000"/>
            <a:headEnd/>
            <a:tailEnd/>
          </a:ln>
        </p:spPr>
      </p:pic>
      <p:pic>
        <p:nvPicPr>
          <p:cNvPr id="26630" name="Picture 5"/>
          <p:cNvPicPr>
            <a:picLocks noChangeAspect="1" noChangeArrowheads="1"/>
          </p:cNvPicPr>
          <p:nvPr/>
        </p:nvPicPr>
        <p:blipFill>
          <a:blip r:embed="rId5" cstate="print"/>
          <a:srcRect/>
          <a:stretch>
            <a:fillRect/>
          </a:stretch>
        </p:blipFill>
        <p:spPr bwMode="auto">
          <a:xfrm>
            <a:off x="4787900" y="1752600"/>
            <a:ext cx="3816350" cy="2108200"/>
          </a:xfrm>
          <a:prstGeom prst="rect">
            <a:avLst/>
          </a:prstGeom>
          <a:noFill/>
          <a:ln w="9525">
            <a:noFill/>
            <a:miter lim="800000"/>
            <a:headEnd/>
            <a:tailEnd/>
          </a:ln>
        </p:spPr>
      </p:pic>
    </p:spTree>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1209675"/>
          </a:xfrm>
        </p:spPr>
        <p:txBody>
          <a:bodyPr/>
          <a:lstStyle/>
          <a:p>
            <a:pPr algn="ctr" eaLnBrk="1" hangingPunct="1"/>
            <a:r>
              <a:rPr lang="en-US" sz="3600" b="1" smtClean="0">
                <a:solidFill>
                  <a:srgbClr val="7030A0"/>
                </a:solidFill>
                <a:latin typeface="Algerian" pitchFamily="82" charset="0"/>
              </a:rPr>
              <a:t>IN VITRO  FERTILIZATION  (IVF)</a:t>
            </a:r>
            <a:endParaRPr lang="en-IN" sz="3600" b="1" smtClean="0">
              <a:solidFill>
                <a:srgbClr val="7030A0"/>
              </a:solidFill>
              <a:latin typeface="Algerian" pitchFamily="82" charset="0"/>
            </a:endParaRPr>
          </a:p>
        </p:txBody>
      </p:sp>
      <p:sp>
        <p:nvSpPr>
          <p:cNvPr id="27651" name="Content Placeholder 2"/>
          <p:cNvSpPr>
            <a:spLocks noGrp="1"/>
          </p:cNvSpPr>
          <p:nvPr>
            <p:ph idx="1"/>
          </p:nvPr>
        </p:nvSpPr>
        <p:spPr>
          <a:xfrm>
            <a:off x="500063" y="1916113"/>
            <a:ext cx="8229600" cy="4608512"/>
          </a:xfrm>
        </p:spPr>
        <p:txBody>
          <a:bodyPr/>
          <a:lstStyle/>
          <a:p>
            <a:pPr algn="just" eaLnBrk="1" hangingPunct="1">
              <a:buFont typeface="Arial" charset="0"/>
              <a:buNone/>
            </a:pPr>
            <a:r>
              <a:rPr lang="en-IN" b="1" i="1" smtClean="0">
                <a:latin typeface="Monotype Corsiva" pitchFamily="66" charset="0"/>
              </a:rPr>
              <a:t>    </a:t>
            </a:r>
            <a:r>
              <a:rPr lang="en-IN" sz="2800" b="1" i="1" smtClean="0">
                <a:latin typeface="Monotype Corsiva" pitchFamily="66" charset="0"/>
              </a:rPr>
              <a:t>In vitro</a:t>
            </a:r>
            <a:r>
              <a:rPr lang="en-IN" sz="2800" b="1" smtClean="0">
                <a:latin typeface="Monotype Corsiva" pitchFamily="66" charset="0"/>
              </a:rPr>
              <a:t> fertilisation</a:t>
            </a:r>
            <a:r>
              <a:rPr lang="en-IN" sz="2800" smtClean="0">
                <a:latin typeface="Monotype Corsiva" pitchFamily="66" charset="0"/>
              </a:rPr>
              <a:t> (</a:t>
            </a:r>
            <a:r>
              <a:rPr lang="en-IN" sz="2800" b="1" smtClean="0">
                <a:latin typeface="Monotype Corsiva" pitchFamily="66" charset="0"/>
              </a:rPr>
              <a:t>IVF</a:t>
            </a:r>
            <a:r>
              <a:rPr lang="en-IN" sz="2800" smtClean="0">
                <a:latin typeface="Monotype Corsiva" pitchFamily="66" charset="0"/>
              </a:rPr>
              <a:t>) is a process by which </a:t>
            </a:r>
            <a:r>
              <a:rPr lang="en-IN" sz="2800" b="1" smtClean="0">
                <a:latin typeface="Monotype Corsiva" pitchFamily="66" charset="0"/>
              </a:rPr>
              <a:t>egg cells </a:t>
            </a:r>
            <a:r>
              <a:rPr lang="en-IN" sz="2800" smtClean="0">
                <a:latin typeface="Monotype Corsiva" pitchFamily="66" charset="0"/>
              </a:rPr>
              <a:t>are </a:t>
            </a:r>
            <a:r>
              <a:rPr lang="en-IN" sz="2800" b="1" smtClean="0">
                <a:latin typeface="Monotype Corsiva" pitchFamily="66" charset="0"/>
              </a:rPr>
              <a:t>fertilised </a:t>
            </a:r>
            <a:r>
              <a:rPr lang="en-IN" sz="2800" smtClean="0">
                <a:latin typeface="Monotype Corsiva" pitchFamily="66" charset="0"/>
              </a:rPr>
              <a:t>by </a:t>
            </a:r>
            <a:r>
              <a:rPr lang="en-IN" sz="2800" b="1" smtClean="0">
                <a:latin typeface="Monotype Corsiva" pitchFamily="66" charset="0"/>
              </a:rPr>
              <a:t>sperm </a:t>
            </a:r>
            <a:r>
              <a:rPr lang="en-IN" sz="2800" smtClean="0">
                <a:latin typeface="Monotype Corsiva" pitchFamily="66" charset="0"/>
              </a:rPr>
              <a:t>outside the womb, </a:t>
            </a:r>
            <a:r>
              <a:rPr lang="en-IN" sz="2800" i="1" smtClean="0">
                <a:latin typeface="Monotype Corsiva" pitchFamily="66" charset="0"/>
              </a:rPr>
              <a:t>i</a:t>
            </a:r>
            <a:r>
              <a:rPr lang="en-IN" sz="2800" b="1" i="1" smtClean="0">
                <a:latin typeface="Monotype Corsiva" pitchFamily="66" charset="0"/>
              </a:rPr>
              <a:t>n vitro.</a:t>
            </a:r>
            <a:r>
              <a:rPr lang="en-IN" sz="2800" smtClean="0">
                <a:latin typeface="Monotype Corsiva" pitchFamily="66" charset="0"/>
              </a:rPr>
              <a:t> IVF is a major treatment in </a:t>
            </a:r>
            <a:r>
              <a:rPr lang="en-IN" sz="2800" b="1" smtClean="0">
                <a:latin typeface="Monotype Corsiva" pitchFamily="66" charset="0"/>
              </a:rPr>
              <a:t>infertility </a:t>
            </a:r>
            <a:r>
              <a:rPr lang="en-IN" sz="2800" smtClean="0">
                <a:latin typeface="Monotype Corsiva" pitchFamily="66" charset="0"/>
              </a:rPr>
              <a:t>when other methods of </a:t>
            </a:r>
            <a:r>
              <a:rPr lang="en-IN" sz="2800" b="1" smtClean="0">
                <a:latin typeface="Monotype Corsiva" pitchFamily="66" charset="0"/>
              </a:rPr>
              <a:t>assisted reproductive technology </a:t>
            </a:r>
            <a:r>
              <a:rPr lang="en-IN" sz="2800" smtClean="0">
                <a:latin typeface="Monotype Corsiva" pitchFamily="66" charset="0"/>
              </a:rPr>
              <a:t>have failed. The process involves hormonally controlling the ovulatory process, removing </a:t>
            </a:r>
            <a:r>
              <a:rPr lang="en-IN" sz="2800" b="1" smtClean="0">
                <a:latin typeface="Monotype Corsiva" pitchFamily="66" charset="0"/>
              </a:rPr>
              <a:t>ova (</a:t>
            </a:r>
            <a:r>
              <a:rPr lang="en-IN" sz="2800" smtClean="0">
                <a:latin typeface="Monotype Corsiva" pitchFamily="66" charset="0"/>
              </a:rPr>
              <a:t>eggs) from the woman's ovaries and letting sperm fertilise them in a fluid medium. The fertilised egg (</a:t>
            </a:r>
            <a:r>
              <a:rPr lang="en-IN" sz="2800" b="1" smtClean="0">
                <a:latin typeface="Monotype Corsiva" pitchFamily="66" charset="0"/>
              </a:rPr>
              <a:t>zygote) </a:t>
            </a:r>
            <a:r>
              <a:rPr lang="en-IN" sz="2800" smtClean="0">
                <a:latin typeface="Monotype Corsiva" pitchFamily="66" charset="0"/>
              </a:rPr>
              <a:t>is then transferred to the patient's </a:t>
            </a:r>
            <a:r>
              <a:rPr lang="en-IN" sz="2800" b="1" smtClean="0">
                <a:latin typeface="Monotype Corsiva" pitchFamily="66" charset="0"/>
              </a:rPr>
              <a:t>uterus </a:t>
            </a:r>
            <a:r>
              <a:rPr lang="en-IN" sz="2800" smtClean="0">
                <a:latin typeface="Monotype Corsiva" pitchFamily="66" charset="0"/>
              </a:rPr>
              <a:t>the intent to establish a successful pregnancy. The first "</a:t>
            </a:r>
            <a:r>
              <a:rPr lang="en-IN" sz="2800" b="1" smtClean="0">
                <a:latin typeface="Monotype Corsiva" pitchFamily="66" charset="0"/>
              </a:rPr>
              <a:t>test tube baby</a:t>
            </a:r>
            <a:r>
              <a:rPr lang="en-IN" sz="2800" smtClean="0">
                <a:latin typeface="Monotype Corsiva" pitchFamily="66" charset="0"/>
              </a:rPr>
              <a:t>", </a:t>
            </a:r>
            <a:r>
              <a:rPr lang="en-IN" sz="2800" b="1" smtClean="0">
                <a:solidFill>
                  <a:srgbClr val="BE12B2"/>
                </a:solidFill>
                <a:latin typeface="Monotype Corsiva" pitchFamily="66" charset="0"/>
              </a:rPr>
              <a:t>Louise Brown </a:t>
            </a:r>
            <a:r>
              <a:rPr lang="en-IN" sz="2800" smtClean="0">
                <a:solidFill>
                  <a:srgbClr val="BE12B2"/>
                </a:solidFill>
                <a:latin typeface="Monotype Corsiva" pitchFamily="66" charset="0"/>
              </a:rPr>
              <a:t> </a:t>
            </a:r>
            <a:r>
              <a:rPr lang="en-IN" sz="2800" smtClean="0">
                <a:latin typeface="Monotype Corsiva" pitchFamily="66" charset="0"/>
              </a:rPr>
              <a:t>was born in 1978</a:t>
            </a:r>
            <a:r>
              <a:rPr lang="en-IN" sz="2800" smtClean="0"/>
              <a:t>.</a:t>
            </a: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404813"/>
            <a:ext cx="8229600" cy="936625"/>
          </a:xfrm>
        </p:spPr>
        <p:txBody>
          <a:bodyPr/>
          <a:lstStyle/>
          <a:p>
            <a:pPr algn="ctr"/>
            <a:r>
              <a:rPr lang="en-US" b="1" smtClean="0">
                <a:solidFill>
                  <a:srgbClr val="BE12B2"/>
                </a:solidFill>
                <a:latin typeface="Algerian" pitchFamily="82" charset="0"/>
              </a:rPr>
              <a:t>IN VITRO FERTILISATION</a:t>
            </a:r>
            <a:endParaRPr lang="en-IN" b="1" smtClean="0">
              <a:solidFill>
                <a:srgbClr val="BE12B2"/>
              </a:solidFill>
              <a:latin typeface="Algerian" pitchFamily="82" charset="0"/>
            </a:endParaRPr>
          </a:p>
        </p:txBody>
      </p:sp>
      <p:pic>
        <p:nvPicPr>
          <p:cNvPr id="28675" name="Picture 2"/>
          <p:cNvPicPr>
            <a:picLocks noGrp="1" noChangeAspect="1" noChangeArrowheads="1"/>
          </p:cNvPicPr>
          <p:nvPr>
            <p:ph sz="half" idx="1"/>
          </p:nvPr>
        </p:nvPicPr>
        <p:blipFill>
          <a:blip r:embed="rId2" cstate="print"/>
          <a:srcRect/>
          <a:stretch>
            <a:fillRect/>
          </a:stretch>
        </p:blipFill>
        <p:spPr>
          <a:xfrm>
            <a:off x="457200" y="2060575"/>
            <a:ext cx="3898900" cy="4105275"/>
          </a:xfrm>
          <a:noFill/>
        </p:spPr>
      </p:pic>
      <p:pic>
        <p:nvPicPr>
          <p:cNvPr id="28676" name="Picture 3"/>
          <p:cNvPicPr>
            <a:picLocks noGrp="1" noChangeAspect="1" noChangeArrowheads="1"/>
          </p:cNvPicPr>
          <p:nvPr>
            <p:ph sz="half" idx="2"/>
          </p:nvPr>
        </p:nvPicPr>
        <p:blipFill>
          <a:blip r:embed="rId3" cstate="print"/>
          <a:srcRect/>
          <a:stretch>
            <a:fillRect/>
          </a:stretch>
        </p:blipFill>
        <p:spPr>
          <a:xfrm>
            <a:off x="5076825" y="2060575"/>
            <a:ext cx="3598863" cy="4032250"/>
          </a:xfrm>
          <a:noFill/>
        </p:spPr>
      </p:pic>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71550" y="549275"/>
            <a:ext cx="7129463" cy="1727200"/>
          </a:xfrm>
        </p:spPr>
        <p:txBody>
          <a:bodyPr/>
          <a:lstStyle/>
          <a:p>
            <a:pPr algn="ctr" eaLnBrk="1" hangingPunct="1"/>
            <a:r>
              <a:rPr lang="en-IN" sz="5400" b="1" i="1" u="sng" smtClean="0">
                <a:solidFill>
                  <a:srgbClr val="C00000"/>
                </a:solidFill>
                <a:latin typeface="Monotype Corsiva" pitchFamily="66" charset="0"/>
              </a:rPr>
              <a:t>Cost</a:t>
            </a:r>
            <a:br>
              <a:rPr lang="en-IN" sz="5400" b="1" i="1" u="sng" smtClean="0">
                <a:solidFill>
                  <a:srgbClr val="C00000"/>
                </a:solidFill>
                <a:latin typeface="Monotype Corsiva" pitchFamily="66" charset="0"/>
              </a:rPr>
            </a:br>
            <a:endParaRPr lang="en-IN" sz="5400" b="1" i="1" u="sng" smtClean="0">
              <a:solidFill>
                <a:srgbClr val="C00000"/>
              </a:solidFill>
              <a:latin typeface="Monotype Corsiva" pitchFamily="66" charset="0"/>
            </a:endParaRPr>
          </a:p>
        </p:txBody>
      </p:sp>
      <p:sp>
        <p:nvSpPr>
          <p:cNvPr id="29699" name="Rectangle 3"/>
          <p:cNvSpPr>
            <a:spLocks noGrp="1" noChangeArrowheads="1"/>
          </p:cNvSpPr>
          <p:nvPr>
            <p:ph idx="1"/>
          </p:nvPr>
        </p:nvSpPr>
        <p:spPr>
          <a:xfrm>
            <a:off x="0" y="2060575"/>
            <a:ext cx="9144000" cy="4176713"/>
          </a:xfrm>
        </p:spPr>
        <p:txBody>
          <a:bodyPr/>
          <a:lstStyle/>
          <a:p>
            <a:pPr eaLnBrk="1" hangingPunct="1">
              <a:buFontTx/>
              <a:buNone/>
            </a:pPr>
            <a:r>
              <a:rPr lang="en-IN" sz="3600" smtClean="0"/>
              <a:t>    </a:t>
            </a:r>
            <a:r>
              <a:rPr lang="en-IN" sz="3200" smtClean="0">
                <a:latin typeface="Monotype Corsiva" pitchFamily="66" charset="0"/>
              </a:rPr>
              <a:t>In the U.S., the cost of anonymous donor sperms ranges from </a:t>
            </a:r>
            <a:r>
              <a:rPr lang="en-IN" sz="3200" i="1" smtClean="0">
                <a:latin typeface="Monotype Corsiva" pitchFamily="66" charset="0"/>
              </a:rPr>
              <a:t>$200 to $3000  (Rs.10,000 to 150,000) per unit of semen.</a:t>
            </a:r>
            <a:r>
              <a:rPr lang="en-IN" sz="3200" smtClean="0">
                <a:latin typeface="Monotype Corsiva" pitchFamily="66" charset="0"/>
              </a:rPr>
              <a:t> Added to the sperm cost is the cost of the treatment, either </a:t>
            </a:r>
            <a:r>
              <a:rPr lang="en-IN" sz="3200" b="1" i="1" smtClean="0">
                <a:latin typeface="Monotype Corsiva" pitchFamily="66" charset="0"/>
              </a:rPr>
              <a:t>IUI or IVF</a:t>
            </a:r>
            <a:r>
              <a:rPr lang="en-IN" sz="3200" smtClean="0">
                <a:latin typeface="Monotype Corsiva" pitchFamily="66" charset="0"/>
              </a:rPr>
              <a:t>, which may range from </a:t>
            </a:r>
            <a:r>
              <a:rPr lang="en-IN" sz="3200" i="1" smtClean="0">
                <a:latin typeface="Monotype Corsiva" pitchFamily="66" charset="0"/>
              </a:rPr>
              <a:t>₤500 to ₤1000 (Rs.20,000 to 50,000)</a:t>
            </a:r>
            <a:r>
              <a:rPr lang="en-IN" sz="3200" smtClean="0">
                <a:latin typeface="Monotype Corsiva" pitchFamily="66" charset="0"/>
              </a:rPr>
              <a:t>. </a:t>
            </a:r>
          </a:p>
          <a:p>
            <a:pPr eaLnBrk="1" hangingPunct="1">
              <a:buFontTx/>
              <a:buNone/>
            </a:pPr>
            <a:r>
              <a:rPr lang="en-IN" sz="3200" smtClean="0">
                <a:latin typeface="Monotype Corsiva" pitchFamily="66" charset="0"/>
              </a:rPr>
              <a:t>   If opting for donor sperms, you should also include additional costs of the </a:t>
            </a:r>
            <a:r>
              <a:rPr lang="en-IN" sz="3200" b="1" i="1" smtClean="0">
                <a:latin typeface="Monotype Corsiva" pitchFamily="66" charset="0"/>
              </a:rPr>
              <a:t>drugs, treatments, and number of visits to the clinic</a:t>
            </a:r>
            <a:r>
              <a:rPr lang="en-IN" sz="3200" smtClean="0">
                <a:latin typeface="Monotype Corsiva" pitchFamily="66" charset="0"/>
              </a:rPr>
              <a:t> to better judge the total expenditure of the whole process .</a:t>
            </a:r>
          </a:p>
        </p:txBody>
      </p:sp>
      <p:pic>
        <p:nvPicPr>
          <p:cNvPr id="29700" name="Picture 4"/>
          <p:cNvPicPr>
            <a:picLocks noChangeAspect="1" noChangeArrowheads="1"/>
          </p:cNvPicPr>
          <p:nvPr/>
        </p:nvPicPr>
        <p:blipFill>
          <a:blip r:embed="rId2" cstate="print"/>
          <a:srcRect/>
          <a:stretch>
            <a:fillRect/>
          </a:stretch>
        </p:blipFill>
        <p:spPr bwMode="auto">
          <a:xfrm>
            <a:off x="6443663" y="765175"/>
            <a:ext cx="2232025" cy="12954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04850"/>
            <a:ext cx="8229600" cy="1143000"/>
          </a:xfrm>
        </p:spPr>
        <p:txBody>
          <a:bodyPr>
            <a:normAutofit fontScale="90000"/>
          </a:bodyPr>
          <a:lstStyle/>
          <a:p>
            <a:pPr eaLnBrk="1" fontAlgn="auto" hangingPunct="1">
              <a:spcAft>
                <a:spcPts val="0"/>
              </a:spcAft>
              <a:defRPr/>
            </a:pPr>
            <a:r>
              <a:rPr lang="en-IN" sz="5400" b="1" dirty="0" smtClean="0">
                <a:solidFill>
                  <a:srgbClr val="1E1E92"/>
                </a:solidFill>
                <a:latin typeface="Monotype Corsiva" pitchFamily="66" charset="0"/>
              </a:rPr>
              <a:t>Success</a:t>
            </a:r>
            <a:r>
              <a:rPr lang="en-IN" sz="5400" b="1" i="1" dirty="0" smtClean="0">
                <a:solidFill>
                  <a:srgbClr val="1E1E92"/>
                </a:solidFill>
                <a:latin typeface="Monotype Corsiva" pitchFamily="66" charset="0"/>
              </a:rPr>
              <a:t> Rate</a:t>
            </a:r>
            <a:r>
              <a:rPr lang="en-IN" sz="4800" b="1" i="1" dirty="0" smtClean="0">
                <a:solidFill>
                  <a:srgbClr val="1E1E92"/>
                </a:solidFill>
                <a:latin typeface="Monotype Corsiva" pitchFamily="66" charset="0"/>
              </a:rPr>
              <a:t/>
            </a:r>
            <a:br>
              <a:rPr lang="en-IN" sz="4800" b="1" i="1" dirty="0" smtClean="0">
                <a:solidFill>
                  <a:srgbClr val="1E1E92"/>
                </a:solidFill>
                <a:latin typeface="Monotype Corsiva" pitchFamily="66" charset="0"/>
              </a:rPr>
            </a:br>
            <a:endParaRPr lang="en-IN" sz="4800" b="1" i="1" dirty="0" smtClean="0">
              <a:solidFill>
                <a:srgbClr val="1E1E92"/>
              </a:solidFill>
              <a:latin typeface="Monotype Corsiva" pitchFamily="66" charset="0"/>
            </a:endParaRPr>
          </a:p>
        </p:txBody>
      </p:sp>
      <p:sp>
        <p:nvSpPr>
          <p:cNvPr id="30723" name="Rectangle 3"/>
          <p:cNvSpPr>
            <a:spLocks noGrp="1" noChangeArrowheads="1"/>
          </p:cNvSpPr>
          <p:nvPr>
            <p:ph sz="half" idx="1"/>
          </p:nvPr>
        </p:nvSpPr>
        <p:spPr>
          <a:xfrm>
            <a:off x="0" y="1341438"/>
            <a:ext cx="5292725" cy="5327650"/>
          </a:xfrm>
        </p:spPr>
        <p:txBody>
          <a:bodyPr/>
          <a:lstStyle/>
          <a:p>
            <a:pPr eaLnBrk="1" hangingPunct="1"/>
            <a:r>
              <a:rPr lang="en-IN" sz="2800" dirty="0" smtClean="0">
                <a:latin typeface="Monotype Corsiva" pitchFamily="66" charset="0"/>
              </a:rPr>
              <a:t>The use of donor sperm has been found to be very successful in cases </a:t>
            </a:r>
            <a:r>
              <a:rPr lang="en-IN" sz="2800" b="1" i="1" dirty="0" smtClean="0">
                <a:latin typeface="Monotype Corsiva" pitchFamily="66" charset="0"/>
              </a:rPr>
              <a:t>where the female has normal functioning of the reproductive system</a:t>
            </a:r>
            <a:r>
              <a:rPr lang="en-IN" sz="2800" b="1" dirty="0" smtClean="0">
                <a:latin typeface="Monotype Corsiva" pitchFamily="66" charset="0"/>
              </a:rPr>
              <a:t>.</a:t>
            </a:r>
            <a:r>
              <a:rPr lang="en-IN" sz="2800" dirty="0" smtClean="0">
                <a:latin typeface="Monotype Corsiva" pitchFamily="66" charset="0"/>
              </a:rPr>
              <a:t> In the UK, almost a thousand couples are using donor sperms annually for artificial insemination. </a:t>
            </a:r>
          </a:p>
          <a:p>
            <a:pPr eaLnBrk="1" hangingPunct="1"/>
            <a:r>
              <a:rPr lang="en-IN" sz="2800" dirty="0" smtClean="0">
                <a:latin typeface="Monotype Corsiva" pitchFamily="66" charset="0"/>
              </a:rPr>
              <a:t>Couples using donor sperm in </a:t>
            </a:r>
            <a:r>
              <a:rPr lang="en-IN" sz="2800" i="1" dirty="0" smtClean="0">
                <a:latin typeface="Monotype Corsiva" pitchFamily="66" charset="0"/>
              </a:rPr>
              <a:t>IUI</a:t>
            </a:r>
            <a:r>
              <a:rPr lang="en-IN" sz="2800" dirty="0" smtClean="0">
                <a:latin typeface="Monotype Corsiva" pitchFamily="66" charset="0"/>
              </a:rPr>
              <a:t> have a success rate of about </a:t>
            </a:r>
            <a:r>
              <a:rPr lang="en-IN" sz="2800" i="1" dirty="0" smtClean="0">
                <a:solidFill>
                  <a:srgbClr val="FF0000"/>
                </a:solidFill>
                <a:latin typeface="Monotype Corsiva" pitchFamily="66" charset="0"/>
              </a:rPr>
              <a:t>35%.</a:t>
            </a:r>
            <a:r>
              <a:rPr lang="en-IN" sz="2800" dirty="0" smtClean="0">
                <a:solidFill>
                  <a:srgbClr val="FF0000"/>
                </a:solidFill>
                <a:latin typeface="Monotype Corsiva" pitchFamily="66" charset="0"/>
              </a:rPr>
              <a:t> </a:t>
            </a:r>
            <a:r>
              <a:rPr lang="en-IN" sz="2800" i="1" dirty="0" smtClean="0">
                <a:latin typeface="Monotype Corsiva" pitchFamily="66" charset="0"/>
              </a:rPr>
              <a:t>IVF</a:t>
            </a:r>
            <a:r>
              <a:rPr lang="en-IN" sz="2800" dirty="0" smtClean="0">
                <a:latin typeface="Monotype Corsiva" pitchFamily="66" charset="0"/>
              </a:rPr>
              <a:t> performed with donor sperm is associated with a success rate of </a:t>
            </a:r>
            <a:r>
              <a:rPr lang="en-IN" sz="2800" i="1" dirty="0" smtClean="0">
                <a:solidFill>
                  <a:srgbClr val="FF0000"/>
                </a:solidFill>
                <a:latin typeface="Monotype Corsiva" pitchFamily="66" charset="0"/>
              </a:rPr>
              <a:t>40</a:t>
            </a:r>
            <a:r>
              <a:rPr lang="en-IN" sz="2800" i="1" dirty="0" smtClean="0">
                <a:solidFill>
                  <a:srgbClr val="FF0000"/>
                </a:solidFill>
                <a:latin typeface="Monotype Corsiva" pitchFamily="66" charset="0"/>
              </a:rPr>
              <a:t>% </a:t>
            </a:r>
            <a:r>
              <a:rPr lang="en-IN" sz="2800" i="1" dirty="0" smtClean="0">
                <a:solidFill>
                  <a:srgbClr val="FF0000"/>
                </a:solidFill>
                <a:latin typeface="Monotype Corsiva" pitchFamily="66" charset="0"/>
              </a:rPr>
              <a:t>to </a:t>
            </a:r>
            <a:r>
              <a:rPr lang="en-IN" sz="2800" i="1" dirty="0" smtClean="0">
                <a:solidFill>
                  <a:srgbClr val="FF0000"/>
                </a:solidFill>
                <a:latin typeface="Monotype Corsiva" pitchFamily="66" charset="0"/>
              </a:rPr>
              <a:t>50</a:t>
            </a:r>
            <a:r>
              <a:rPr lang="en-IN" sz="2800" i="1" dirty="0" smtClean="0">
                <a:solidFill>
                  <a:srgbClr val="FF0000"/>
                </a:solidFill>
                <a:latin typeface="Monotype Corsiva" pitchFamily="66" charset="0"/>
              </a:rPr>
              <a:t>%. </a:t>
            </a:r>
            <a:endParaRPr lang="en-IN" sz="2800" i="1" dirty="0" smtClean="0">
              <a:solidFill>
                <a:srgbClr val="FF0000"/>
              </a:solidFill>
              <a:latin typeface="Monotype Corsiva" pitchFamily="66" charset="0"/>
            </a:endParaRPr>
          </a:p>
        </p:txBody>
      </p:sp>
      <p:pic>
        <p:nvPicPr>
          <p:cNvPr id="30724" name="Picture 4"/>
          <p:cNvPicPr>
            <a:picLocks noGrp="1" noChangeAspect="1" noChangeArrowheads="1"/>
          </p:cNvPicPr>
          <p:nvPr>
            <p:ph sz="half" idx="2"/>
          </p:nvPr>
        </p:nvPicPr>
        <p:blipFill>
          <a:blip r:embed="rId2" cstate="print"/>
          <a:srcRect/>
          <a:stretch>
            <a:fillRect/>
          </a:stretch>
        </p:blipFill>
        <p:spPr>
          <a:xfrm>
            <a:off x="5795963" y="1628775"/>
            <a:ext cx="3097212" cy="4303713"/>
          </a:xfrm>
          <a:noFill/>
        </p:spPr>
      </p:pic>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04850"/>
            <a:ext cx="8229600" cy="492125"/>
          </a:xfrm>
        </p:spPr>
        <p:txBody>
          <a:bodyPr/>
          <a:lstStyle/>
          <a:p>
            <a:pPr algn="ctr" eaLnBrk="1" hangingPunct="1"/>
            <a:r>
              <a:rPr lang="en-IN" sz="4400" b="1" smtClean="0">
                <a:solidFill>
                  <a:srgbClr val="7030A0"/>
                </a:solidFill>
                <a:latin typeface="Algerian" pitchFamily="82" charset="0"/>
              </a:rPr>
              <a:t>Counselling</a:t>
            </a:r>
          </a:p>
        </p:txBody>
      </p:sp>
      <p:sp>
        <p:nvSpPr>
          <p:cNvPr id="27651" name="Rectangle 3"/>
          <p:cNvSpPr>
            <a:spLocks noGrp="1" noChangeArrowheads="1"/>
          </p:cNvSpPr>
          <p:nvPr>
            <p:ph idx="1"/>
          </p:nvPr>
        </p:nvSpPr>
        <p:spPr>
          <a:xfrm>
            <a:off x="468313" y="1341438"/>
            <a:ext cx="8229600" cy="5183187"/>
          </a:xfrm>
        </p:spPr>
        <p:txBody>
          <a:bodyPr>
            <a:normAutofit fontScale="70000" lnSpcReduction="20000"/>
          </a:bodyPr>
          <a:lstStyle/>
          <a:p>
            <a:pPr marL="274320" indent="-274320" eaLnBrk="1" fontAlgn="auto" hangingPunct="1">
              <a:lnSpc>
                <a:spcPct val="110000"/>
              </a:lnSpc>
              <a:spcAft>
                <a:spcPts val="0"/>
              </a:spcAft>
              <a:buClr>
                <a:schemeClr val="accent3"/>
              </a:buClr>
              <a:buFontTx/>
              <a:buNone/>
              <a:defRPr/>
            </a:pPr>
            <a:r>
              <a:rPr lang="en-IN" sz="2800" dirty="0" smtClean="0"/>
              <a:t>   </a:t>
            </a:r>
            <a:r>
              <a:rPr lang="en-IN" sz="4000" dirty="0" smtClean="0">
                <a:latin typeface="Monotype Corsiva" pitchFamily="66" charset="0"/>
              </a:rPr>
              <a:t>Counselling of the recipients is done for two reasons:</a:t>
            </a:r>
          </a:p>
          <a:p>
            <a:pPr marL="274320" indent="-274320" eaLnBrk="1" fontAlgn="auto" hangingPunct="1">
              <a:lnSpc>
                <a:spcPct val="110000"/>
              </a:lnSpc>
              <a:spcAft>
                <a:spcPts val="0"/>
              </a:spcAft>
              <a:buClr>
                <a:schemeClr val="accent3"/>
              </a:buClr>
              <a:buFont typeface="Wingdings 2"/>
              <a:buChar char=""/>
              <a:defRPr/>
            </a:pPr>
            <a:r>
              <a:rPr lang="en-IN" sz="4000" dirty="0" smtClean="0">
                <a:latin typeface="Monotype Corsiva" pitchFamily="66" charset="0"/>
              </a:rPr>
              <a:t>Firstly, opportunity to ask questions about the process and using donor sperm. </a:t>
            </a:r>
          </a:p>
          <a:p>
            <a:pPr marL="274320" indent="-274320" eaLnBrk="1" fontAlgn="auto" hangingPunct="1">
              <a:lnSpc>
                <a:spcPct val="110000"/>
              </a:lnSpc>
              <a:spcAft>
                <a:spcPts val="0"/>
              </a:spcAft>
              <a:buClr>
                <a:schemeClr val="accent3"/>
              </a:buClr>
              <a:buFont typeface="Wingdings 2"/>
              <a:buChar char=""/>
              <a:defRPr/>
            </a:pPr>
            <a:r>
              <a:rPr lang="en-IN" sz="4000" dirty="0" smtClean="0">
                <a:latin typeface="Monotype Corsiva" pitchFamily="66" charset="0"/>
              </a:rPr>
              <a:t>Secondly, what kind of donor will best match your requirement. </a:t>
            </a:r>
          </a:p>
          <a:p>
            <a:pPr marL="274320" indent="-274320" eaLnBrk="1" fontAlgn="auto" hangingPunct="1">
              <a:lnSpc>
                <a:spcPct val="110000"/>
              </a:lnSpc>
              <a:spcAft>
                <a:spcPts val="0"/>
              </a:spcAft>
              <a:buClr>
                <a:schemeClr val="accent3"/>
              </a:buClr>
              <a:buFont typeface="Wingdings 2"/>
              <a:buChar char=""/>
              <a:defRPr/>
            </a:pPr>
            <a:r>
              <a:rPr lang="en-IN" sz="4000" dirty="0" smtClean="0">
                <a:latin typeface="Monotype Corsiva" pitchFamily="66" charset="0"/>
              </a:rPr>
              <a:t>The psychological and genetic impact on the recipient and the offspring </a:t>
            </a:r>
          </a:p>
          <a:p>
            <a:pPr marL="274320" indent="-274320" eaLnBrk="1" fontAlgn="auto" hangingPunct="1">
              <a:lnSpc>
                <a:spcPct val="110000"/>
              </a:lnSpc>
              <a:spcAft>
                <a:spcPts val="0"/>
              </a:spcAft>
              <a:buClr>
                <a:schemeClr val="accent3"/>
              </a:buClr>
              <a:buFont typeface="Wingdings 2"/>
              <a:buChar char=""/>
              <a:defRPr/>
            </a:pPr>
            <a:r>
              <a:rPr lang="en-IN" sz="4000" dirty="0" smtClean="0">
                <a:latin typeface="Monotype Corsiva" pitchFamily="66" charset="0"/>
              </a:rPr>
              <a:t>Worries regarding the legalities</a:t>
            </a:r>
          </a:p>
          <a:p>
            <a:pPr marL="274320" indent="-274320" eaLnBrk="1" fontAlgn="auto" hangingPunct="1">
              <a:lnSpc>
                <a:spcPct val="110000"/>
              </a:lnSpc>
              <a:spcAft>
                <a:spcPts val="0"/>
              </a:spcAft>
              <a:buClr>
                <a:schemeClr val="accent3"/>
              </a:buClr>
              <a:buFont typeface="Wingdings 2"/>
              <a:buChar char=""/>
              <a:defRPr/>
            </a:pPr>
            <a:r>
              <a:rPr lang="en-IN" sz="4000" dirty="0" smtClean="0">
                <a:latin typeface="Monotype Corsiva" pitchFamily="66" charset="0"/>
              </a:rPr>
              <a:t>Questions that the child may have about his birth. A counsellor may also raise some issues that you and your partner may not have considered yet. </a:t>
            </a: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323850" y="260350"/>
            <a:ext cx="8642350" cy="5262563"/>
          </a:xfrm>
          <a:prstGeom prst="rect">
            <a:avLst/>
          </a:prstGeom>
          <a:noFill/>
          <a:ln w="9525">
            <a:noFill/>
            <a:miter lim="800000"/>
            <a:headEnd/>
            <a:tailEnd/>
          </a:ln>
        </p:spPr>
        <p:txBody>
          <a:bodyPr>
            <a:spAutoFit/>
          </a:bodyPr>
          <a:lstStyle/>
          <a:p>
            <a:pPr>
              <a:buClr>
                <a:schemeClr val="tx2"/>
              </a:buClr>
              <a:buFont typeface="Garamond" pitchFamily="18" charset="0"/>
              <a:buChar char="Ω"/>
            </a:pPr>
            <a:r>
              <a:rPr lang="en-IN" sz="2000" dirty="0">
                <a:latin typeface="Monotype Corsiva" pitchFamily="66" charset="0"/>
              </a:rPr>
              <a:t>  </a:t>
            </a:r>
            <a:r>
              <a:rPr lang="en-IN" sz="2800" dirty="0">
                <a:latin typeface="Monotype Corsiva" pitchFamily="66" charset="0"/>
              </a:rPr>
              <a:t>Information made available by a sperm bank will usually include the race, height, weight, blood group, health and eye colour of the donor. Sometimes information about his age, family history and educational achievements will also be given.</a:t>
            </a:r>
          </a:p>
          <a:p>
            <a:pPr>
              <a:buClr>
                <a:schemeClr val="tx2"/>
              </a:buClr>
              <a:buFont typeface="Garamond" pitchFamily="18" charset="0"/>
              <a:buChar char="Ω"/>
            </a:pPr>
            <a:endParaRPr lang="en-IN" sz="2800" dirty="0">
              <a:latin typeface="Monotype Corsiva" pitchFamily="66" charset="0"/>
            </a:endParaRPr>
          </a:p>
          <a:p>
            <a:pPr>
              <a:buClr>
                <a:schemeClr val="tx2"/>
              </a:buClr>
              <a:buFont typeface="Garamond" pitchFamily="18" charset="0"/>
              <a:buChar char="Ω"/>
            </a:pPr>
            <a:r>
              <a:rPr lang="en-IN" sz="2800" dirty="0">
                <a:latin typeface="Monotype Corsiva" pitchFamily="66" charset="0"/>
              </a:rPr>
              <a:t>   Some sperm banks make a 'personal profile' of a donor available and occasionally more information may be purchased about a donor, either in the form of a DVD or in written form. </a:t>
            </a:r>
            <a:r>
              <a:rPr lang="en-IN" sz="2800" dirty="0" err="1">
                <a:latin typeface="Monotype Corsiva" pitchFamily="66" charset="0"/>
              </a:rPr>
              <a:t>Catalogs</a:t>
            </a:r>
            <a:r>
              <a:rPr lang="en-IN" sz="2800" dirty="0">
                <a:latin typeface="Monotype Corsiva" pitchFamily="66" charset="0"/>
              </a:rPr>
              <a:t> usually state whether samples supplied in respect of a particular donor have already given rise to pregnancies, but this is not necessarily a guide to the fecundity of the sperm since a donor may not have been in the program long enough for any pregnancies to have been recorded.</a:t>
            </a:r>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88913"/>
            <a:ext cx="8229600" cy="1439862"/>
          </a:xfrm>
        </p:spPr>
        <p:txBody>
          <a:bodyPr/>
          <a:lstStyle/>
          <a:p>
            <a:pPr algn="ctr"/>
            <a:r>
              <a:rPr lang="en-IN" sz="4000" b="1" i="1" smtClean="0">
                <a:solidFill>
                  <a:srgbClr val="7030A0"/>
                </a:solidFill>
                <a:latin typeface="Monotype Corsiva" pitchFamily="66" charset="0"/>
              </a:rPr>
              <a:t>The psychological and psychosocial issues surrounding sperm banking</a:t>
            </a:r>
            <a:r>
              <a:rPr lang="en-IN" sz="4000" b="1" smtClean="0">
                <a:solidFill>
                  <a:srgbClr val="7030A0"/>
                </a:solidFill>
              </a:rPr>
              <a:t> </a:t>
            </a:r>
          </a:p>
        </p:txBody>
      </p:sp>
      <p:sp>
        <p:nvSpPr>
          <p:cNvPr id="35843" name="Content Placeholder 2"/>
          <p:cNvSpPr>
            <a:spLocks noGrp="1"/>
          </p:cNvSpPr>
          <p:nvPr>
            <p:ph idx="1"/>
          </p:nvPr>
        </p:nvSpPr>
        <p:spPr>
          <a:xfrm>
            <a:off x="457200" y="2060848"/>
            <a:ext cx="8229600" cy="4608512"/>
          </a:xfrm>
        </p:spPr>
        <p:txBody>
          <a:bodyPr/>
          <a:lstStyle/>
          <a:p>
            <a:pPr eaLnBrk="1" hangingPunct="1">
              <a:buClr>
                <a:schemeClr val="tx1"/>
              </a:buClr>
              <a:buFont typeface="Wingdings" pitchFamily="2" charset="2"/>
              <a:buChar char="Ø"/>
            </a:pPr>
            <a:r>
              <a:rPr lang="en-IN" sz="2800" dirty="0" smtClean="0">
                <a:latin typeface="Monotype Corsiva" pitchFamily="66" charset="0"/>
              </a:rPr>
              <a:t>The existence of sperm banks remains controversial and in many parts of the world they are not allowed to be established or to operate.</a:t>
            </a:r>
          </a:p>
          <a:p>
            <a:pPr eaLnBrk="1" hangingPunct="1">
              <a:buClr>
                <a:schemeClr val="tx1"/>
              </a:buClr>
              <a:buFont typeface="Wingdings" pitchFamily="2" charset="2"/>
              <a:buChar char="Ø"/>
            </a:pPr>
            <a:r>
              <a:rPr lang="en-IN" sz="2800" dirty="0" smtClean="0">
                <a:latin typeface="Monotype Corsiva" pitchFamily="66" charset="0"/>
              </a:rPr>
              <a:t>Sperm banks do not provide a cure for infertility in that it is the sperm donor who reproduces himself, not a partner of the recipient woman.</a:t>
            </a:r>
          </a:p>
          <a:p>
            <a:pPr eaLnBrk="1" hangingPunct="1">
              <a:buClr>
                <a:schemeClr val="tx1"/>
              </a:buClr>
              <a:buFont typeface="Wingdings" pitchFamily="2" charset="2"/>
              <a:buChar char="Ø"/>
            </a:pPr>
            <a:r>
              <a:rPr lang="en-IN" sz="2800" dirty="0" smtClean="0">
                <a:latin typeface="Monotype Corsiva" pitchFamily="66" charset="0"/>
              </a:rPr>
              <a:t> Most societies are built upon the family model and sperm banks may be seen as a threat to this, particularly where a sperm bank makes its services available to unmarried women.</a:t>
            </a:r>
          </a:p>
          <a:p>
            <a:endParaRPr lang="en-IN" dirty="0" smtClean="0"/>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642938" y="1268413"/>
            <a:ext cx="7858125" cy="4402137"/>
          </a:xfrm>
          <a:prstGeom prst="rect">
            <a:avLst/>
          </a:prstGeom>
          <a:noFill/>
          <a:ln w="9525">
            <a:noFill/>
            <a:miter lim="800000"/>
            <a:headEnd/>
            <a:tailEnd/>
          </a:ln>
        </p:spPr>
        <p:txBody>
          <a:bodyPr>
            <a:spAutoFit/>
          </a:bodyPr>
          <a:lstStyle/>
          <a:p>
            <a:r>
              <a:rPr lang="en-IN" sz="4000">
                <a:latin typeface="Monotype Corsiva" pitchFamily="66" charset="0"/>
              </a:rPr>
              <a:t>Sperm Banking is the collection, </a:t>
            </a:r>
            <a:r>
              <a:rPr lang="en-IN" sz="4000" b="1">
                <a:latin typeface="Monotype Corsiva" pitchFamily="66" charset="0"/>
              </a:rPr>
              <a:t>freezing</a:t>
            </a:r>
            <a:r>
              <a:rPr lang="en-IN" sz="4000">
                <a:latin typeface="Monotype Corsiva" pitchFamily="66" charset="0"/>
              </a:rPr>
              <a:t> (</a:t>
            </a:r>
            <a:r>
              <a:rPr lang="en-IN" sz="4000" b="1">
                <a:latin typeface="Monotype Corsiva" pitchFamily="66" charset="0"/>
              </a:rPr>
              <a:t>cryopreservation</a:t>
            </a:r>
            <a:r>
              <a:rPr lang="en-IN" sz="4000">
                <a:latin typeface="Monotype Corsiva" pitchFamily="66" charset="0"/>
              </a:rPr>
              <a:t>) and </a:t>
            </a:r>
            <a:r>
              <a:rPr lang="en-IN" sz="4000" b="1">
                <a:latin typeface="Monotype Corsiva" pitchFamily="66" charset="0"/>
              </a:rPr>
              <a:t>storage </a:t>
            </a:r>
            <a:r>
              <a:rPr lang="en-IN" sz="4000">
                <a:latin typeface="Monotype Corsiva" pitchFamily="66" charset="0"/>
              </a:rPr>
              <a:t>(</a:t>
            </a:r>
            <a:r>
              <a:rPr lang="en-IN" sz="4000" b="1">
                <a:latin typeface="Monotype Corsiva" pitchFamily="66" charset="0"/>
              </a:rPr>
              <a:t>cryobanking</a:t>
            </a:r>
            <a:r>
              <a:rPr lang="en-IN" sz="4000">
                <a:latin typeface="Monotype Corsiva" pitchFamily="66" charset="0"/>
              </a:rPr>
              <a:t>) of healthy sperm, usually during or after vasectomy reversal surgery or prior to vasectomy.</a:t>
            </a:r>
          </a:p>
          <a:p>
            <a:r>
              <a:rPr lang="en-US" sz="4000">
                <a:latin typeface="Monotype Corsiva" pitchFamily="66" charset="0"/>
              </a:rPr>
              <a:t>This is mainly for the purpose of </a:t>
            </a:r>
            <a:r>
              <a:rPr lang="en-US" sz="4000" b="1">
                <a:latin typeface="Monotype Corsiva" pitchFamily="66" charset="0"/>
              </a:rPr>
              <a:t>preservation of their  progeny.</a:t>
            </a:r>
            <a:endParaRPr lang="en-IN" sz="4000" b="1">
              <a:latin typeface="Monotype Corsiva" pitchFamily="66" charset="0"/>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395536" y="1412776"/>
            <a:ext cx="5544616" cy="5213735"/>
          </a:xfrm>
          <a:prstGeom prst="rect">
            <a:avLst/>
          </a:prstGeom>
          <a:noFill/>
          <a:ln w="9525">
            <a:noFill/>
            <a:miter lim="800000"/>
            <a:headEnd/>
            <a:tailEnd/>
          </a:ln>
        </p:spPr>
        <p:txBody>
          <a:bodyPr wrap="square">
            <a:spAutoFit/>
          </a:bodyPr>
          <a:lstStyle/>
          <a:p>
            <a:pPr>
              <a:lnSpc>
                <a:spcPct val="80000"/>
              </a:lnSpc>
              <a:buClr>
                <a:schemeClr val="tx1"/>
              </a:buClr>
              <a:buFont typeface="Wingdings" pitchFamily="2" charset="2"/>
              <a:buChar char="Ø"/>
            </a:pPr>
            <a:r>
              <a:rPr lang="en-IN" sz="3200" dirty="0">
                <a:latin typeface="Monotype Corsiva" pitchFamily="66" charset="0"/>
              </a:rPr>
              <a:t>Sperm donation does not maintain the reproductive integrity of a relationship </a:t>
            </a:r>
            <a:r>
              <a:rPr lang="en-IN" sz="3200" dirty="0" smtClean="0">
                <a:latin typeface="Monotype Corsiva" pitchFamily="66" charset="0"/>
              </a:rPr>
              <a:t>--biological father</a:t>
            </a:r>
            <a:endParaRPr lang="en-IN" sz="3200" dirty="0">
              <a:latin typeface="Monotype Corsiva" pitchFamily="66" charset="0"/>
            </a:endParaRPr>
          </a:p>
          <a:p>
            <a:pPr>
              <a:lnSpc>
                <a:spcPct val="80000"/>
              </a:lnSpc>
              <a:buClr>
                <a:schemeClr val="tx1"/>
              </a:buClr>
            </a:pPr>
            <a:r>
              <a:rPr lang="en-IN" sz="3200" dirty="0">
                <a:latin typeface="Monotype Corsiva" pitchFamily="66" charset="0"/>
              </a:rPr>
              <a:t> </a:t>
            </a:r>
          </a:p>
          <a:p>
            <a:pPr>
              <a:lnSpc>
                <a:spcPct val="80000"/>
              </a:lnSpc>
              <a:buClr>
                <a:schemeClr val="tx1"/>
              </a:buClr>
              <a:buFont typeface="Wingdings" pitchFamily="2" charset="2"/>
              <a:buChar char="Ø"/>
            </a:pPr>
            <a:r>
              <a:rPr lang="en-IN" sz="3200" dirty="0" smtClean="0">
                <a:latin typeface="Monotype Corsiva" pitchFamily="66" charset="0"/>
              </a:rPr>
              <a:t>Ethical issues  for un-married </a:t>
            </a:r>
            <a:r>
              <a:rPr lang="en-IN" sz="3200" dirty="0">
                <a:latin typeface="Monotype Corsiva" pitchFamily="66" charset="0"/>
              </a:rPr>
              <a:t>women and single or coupled </a:t>
            </a:r>
            <a:r>
              <a:rPr lang="en-IN" sz="3200" dirty="0" smtClean="0">
                <a:latin typeface="Monotype Corsiva" pitchFamily="66" charset="0"/>
              </a:rPr>
              <a:t>lesbians--conventional </a:t>
            </a:r>
            <a:r>
              <a:rPr lang="en-IN" sz="3200" dirty="0">
                <a:latin typeface="Monotype Corsiva" pitchFamily="66" charset="0"/>
              </a:rPr>
              <a:t>parenting and has wider issues for society as a whole, including the issues of the role of men as parents, the issue of family support for children, and the issue of financial support for women with children</a:t>
            </a:r>
            <a:r>
              <a:rPr lang="en-IN" dirty="0">
                <a:latin typeface="Monotype Corsiva" pitchFamily="66" charset="0"/>
              </a:rPr>
              <a:t>.</a:t>
            </a:r>
          </a:p>
        </p:txBody>
      </p:sp>
      <p:pic>
        <p:nvPicPr>
          <p:cNvPr id="1026" name="Picture 2"/>
          <p:cNvPicPr>
            <a:picLocks noChangeAspect="1" noChangeArrowheads="1"/>
          </p:cNvPicPr>
          <p:nvPr/>
        </p:nvPicPr>
        <p:blipFill>
          <a:blip r:embed="rId2" cstate="print"/>
          <a:srcRect/>
          <a:stretch>
            <a:fillRect/>
          </a:stretch>
        </p:blipFill>
        <p:spPr bwMode="auto">
          <a:xfrm>
            <a:off x="6084168" y="1643063"/>
            <a:ext cx="2808312" cy="35718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403350" y="704850"/>
            <a:ext cx="6624638" cy="2003425"/>
          </a:xfrm>
          <a:ln w="76200">
            <a:solidFill>
              <a:srgbClr val="FF0000"/>
            </a:solidFill>
          </a:ln>
        </p:spPr>
        <p:txBody>
          <a:bodyPr/>
          <a:lstStyle/>
          <a:p>
            <a:pPr algn="ctr"/>
            <a:r>
              <a:rPr lang="en-US" b="1" smtClean="0">
                <a:solidFill>
                  <a:srgbClr val="7030A0"/>
                </a:solidFill>
                <a:latin typeface="Monotype Corsiva" pitchFamily="66" charset="0"/>
              </a:rPr>
              <a:t>DON’T    WASTE</a:t>
            </a:r>
            <a:br>
              <a:rPr lang="en-US" b="1" smtClean="0">
                <a:solidFill>
                  <a:srgbClr val="7030A0"/>
                </a:solidFill>
                <a:latin typeface="Monotype Corsiva" pitchFamily="66" charset="0"/>
              </a:rPr>
            </a:br>
            <a:r>
              <a:rPr lang="en-US" sz="7200" b="1" smtClean="0">
                <a:solidFill>
                  <a:srgbClr val="FF0000"/>
                </a:solidFill>
                <a:latin typeface="Algerian" pitchFamily="82" charset="0"/>
              </a:rPr>
              <a:t>DONATE</a:t>
            </a:r>
            <a:endParaRPr lang="en-IN" sz="7200" b="1" smtClean="0">
              <a:solidFill>
                <a:srgbClr val="FF0000"/>
              </a:solidFill>
              <a:latin typeface="Algerian" pitchFamily="82" charset="0"/>
            </a:endParaRPr>
          </a:p>
        </p:txBody>
      </p:sp>
      <p:pic>
        <p:nvPicPr>
          <p:cNvPr id="37891" name="Picture 2"/>
          <p:cNvPicPr>
            <a:picLocks noGrp="1" noChangeAspect="1" noChangeArrowheads="1"/>
          </p:cNvPicPr>
          <p:nvPr>
            <p:ph idx="1"/>
          </p:nvPr>
        </p:nvPicPr>
        <p:blipFill>
          <a:blip r:embed="rId2" cstate="print"/>
          <a:srcRect/>
          <a:stretch>
            <a:fillRect/>
          </a:stretch>
        </p:blipFill>
        <p:spPr>
          <a:xfrm>
            <a:off x="1757363" y="3068638"/>
            <a:ext cx="5629275" cy="3384550"/>
          </a:xfrm>
          <a:noFill/>
        </p:spPr>
      </p:pic>
    </p:spTree>
  </p:cSld>
  <p:clrMapOvr>
    <a:masterClrMapping/>
  </p:clrMapOvr>
  <p:transition>
    <p:wedge/>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860425" y="2360613"/>
            <a:ext cx="7056438" cy="1570037"/>
          </a:xfrm>
          <a:prstGeom prst="rect">
            <a:avLst/>
          </a:prstGeom>
          <a:noFill/>
          <a:ln w="9525">
            <a:noFill/>
            <a:miter lim="800000"/>
            <a:headEnd/>
            <a:tailEnd/>
          </a:ln>
        </p:spPr>
        <p:txBody>
          <a:bodyPr anchor="ctr">
            <a:spAutoFit/>
          </a:bodyPr>
          <a:lstStyle/>
          <a:p>
            <a:endParaRPr lang="en-IN" sz="2400" b="1" i="1" u="sng"/>
          </a:p>
          <a:p>
            <a:endParaRPr lang="en-IN"/>
          </a:p>
          <a:p>
            <a:endParaRPr lang="en-IN"/>
          </a:p>
          <a:p>
            <a:endParaRPr lang="en-IN"/>
          </a:p>
          <a:p>
            <a:endParaRPr lang="en-IN"/>
          </a:p>
        </p:txBody>
      </p:sp>
      <p:sp>
        <p:nvSpPr>
          <p:cNvPr id="102405" name="Rectangle 5"/>
          <p:cNvSpPr>
            <a:spLocks noGrp="1" noChangeArrowheads="1"/>
          </p:cNvSpPr>
          <p:nvPr>
            <p:ph type="title"/>
          </p:nvPr>
        </p:nvSpPr>
        <p:spPr>
          <a:xfrm>
            <a:off x="457200" y="704850"/>
            <a:ext cx="8229600" cy="779463"/>
          </a:xfrm>
        </p:spPr>
        <p:txBody>
          <a:bodyPr rtlCol="0">
            <a:normAutofit fontScale="90000"/>
          </a:bodyPr>
          <a:lstStyle/>
          <a:p>
            <a:pPr algn="ctr" eaLnBrk="1" fontAlgn="auto" hangingPunct="1">
              <a:spcAft>
                <a:spcPts val="0"/>
              </a:spcAft>
              <a:defRPr/>
            </a:pPr>
            <a:r>
              <a:rPr lang="en-US" sz="8100" b="1" i="1" dirty="0" smtClean="0">
                <a:solidFill>
                  <a:srgbClr val="0070C0"/>
                </a:solidFill>
                <a:effectLst>
                  <a:outerShdw blurRad="38100" dist="38100" dir="2700000" algn="tl">
                    <a:srgbClr val="000000">
                      <a:alpha val="43137"/>
                    </a:srgbClr>
                  </a:outerShdw>
                </a:effectLst>
                <a:latin typeface="Monotype Corsiva" pitchFamily="66" charset="0"/>
              </a:rPr>
              <a:t>THANK  YOU</a:t>
            </a:r>
            <a:endParaRPr lang="en-IN" sz="8100" b="1" i="1" dirty="0" smtClean="0">
              <a:solidFill>
                <a:srgbClr val="0070C0"/>
              </a:solidFill>
              <a:effectLst>
                <a:outerShdw blurRad="38100" dist="38100" dir="2700000" algn="tl">
                  <a:srgbClr val="000000">
                    <a:alpha val="43137"/>
                  </a:srgbClr>
                </a:outerShdw>
              </a:effectLst>
              <a:latin typeface="Monotype Corsiva" pitchFamily="66" charset="0"/>
            </a:endParaRPr>
          </a:p>
        </p:txBody>
      </p:sp>
      <p:pic>
        <p:nvPicPr>
          <p:cNvPr id="38916" name="Picture 5"/>
          <p:cNvPicPr>
            <a:picLocks noGrp="1" noChangeAspect="1" noChangeArrowheads="1"/>
          </p:cNvPicPr>
          <p:nvPr>
            <p:ph idx="1"/>
          </p:nvPr>
        </p:nvPicPr>
        <p:blipFill>
          <a:blip r:embed="rId2" cstate="print"/>
          <a:srcRect/>
          <a:stretch>
            <a:fillRect/>
          </a:stretch>
        </p:blipFill>
        <p:spPr>
          <a:xfrm>
            <a:off x="468313" y="1628775"/>
            <a:ext cx="8496300" cy="5040313"/>
          </a:xfrm>
          <a:noFill/>
        </p:spPr>
      </p:pic>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2190750" y="1643063"/>
            <a:ext cx="4762500" cy="35718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2190750" y="1643063"/>
            <a:ext cx="4762500" cy="35718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0" y="714375"/>
            <a:ext cx="9144000" cy="5970588"/>
          </a:xfrm>
          <a:prstGeom prst="rect">
            <a:avLst/>
          </a:prstGeom>
          <a:noFill/>
          <a:ln w="9525">
            <a:noFill/>
            <a:miter lim="800000"/>
            <a:headEnd/>
            <a:tailEnd/>
          </a:ln>
        </p:spPr>
        <p:txBody>
          <a:bodyPr>
            <a:spAutoFit/>
          </a:bodyPr>
          <a:lstStyle/>
          <a:p>
            <a:r>
              <a:rPr lang="en-IN" sz="2800">
                <a:latin typeface="Monotype Corsiva" pitchFamily="66" charset="0"/>
              </a:rPr>
              <a:t>A man may be infertile because he does not have enough sperm; because the sperm are not active enough; because the passage, or vas deferens, is blocked; or because of problems with ejaculation. </a:t>
            </a:r>
          </a:p>
          <a:p>
            <a:r>
              <a:rPr lang="en-IN" b="1">
                <a:latin typeface="Monotype Corsiva" pitchFamily="66" charset="0"/>
              </a:rPr>
              <a:t>A number of factors can cause or contribute to male infertility: </a:t>
            </a:r>
          </a:p>
          <a:p>
            <a:pPr>
              <a:buFont typeface="Wingdings" pitchFamily="2" charset="2"/>
              <a:buChar char="Ø"/>
            </a:pPr>
            <a:r>
              <a:rPr lang="en-IN" sz="2000">
                <a:latin typeface="Monotype Corsiva" pitchFamily="66" charset="0"/>
              </a:rPr>
              <a:t>Sexually transmitted diseases, such as gonorrhea or chlamydia</a:t>
            </a:r>
          </a:p>
          <a:p>
            <a:pPr>
              <a:buFont typeface="Wingdings" pitchFamily="2" charset="2"/>
              <a:buChar char="Ø"/>
            </a:pPr>
            <a:r>
              <a:rPr lang="en-IN" sz="2000">
                <a:latin typeface="Monotype Corsiva" pitchFamily="66" charset="0"/>
              </a:rPr>
              <a:t>Fevers and infections, such as mumps occurring after puberty</a:t>
            </a:r>
          </a:p>
          <a:p>
            <a:pPr>
              <a:buFont typeface="Wingdings" pitchFamily="2" charset="2"/>
              <a:buChar char="Ø"/>
            </a:pPr>
            <a:r>
              <a:rPr lang="en-IN" sz="2000">
                <a:latin typeface="Monotype Corsiva" pitchFamily="66" charset="0"/>
              </a:rPr>
              <a:t>Surgery of the reproductive tract, such as that for undescended testes, hernia repair, disorders of the prostate gland, or cancer</a:t>
            </a:r>
          </a:p>
          <a:p>
            <a:pPr>
              <a:buFont typeface="Wingdings" pitchFamily="2" charset="2"/>
              <a:buChar char="Ø"/>
            </a:pPr>
            <a:r>
              <a:rPr lang="en-IN" sz="2000">
                <a:latin typeface="Monotype Corsiva" pitchFamily="66" charset="0"/>
              </a:rPr>
              <a:t>Damage to the vas deferens, most often by vasectomy</a:t>
            </a:r>
          </a:p>
          <a:p>
            <a:pPr>
              <a:buFont typeface="Wingdings" pitchFamily="2" charset="2"/>
              <a:buChar char="Ø"/>
            </a:pPr>
            <a:r>
              <a:rPr lang="en-IN" sz="2000">
                <a:latin typeface="Monotype Corsiva" pitchFamily="66" charset="0"/>
              </a:rPr>
              <a:t>Varicose veins in the scrotum (varicocele)</a:t>
            </a:r>
          </a:p>
          <a:p>
            <a:pPr>
              <a:buFont typeface="Wingdings" pitchFamily="2" charset="2"/>
              <a:buChar char="Ø"/>
            </a:pPr>
            <a:r>
              <a:rPr lang="en-IN" sz="2000">
                <a:latin typeface="Monotype Corsiva" pitchFamily="66" charset="0"/>
              </a:rPr>
              <a:t>Use of certain drugs, such as those for depression or high blood pressure</a:t>
            </a:r>
          </a:p>
          <a:p>
            <a:pPr>
              <a:buFont typeface="Wingdings" pitchFamily="2" charset="2"/>
              <a:buChar char="Ø"/>
            </a:pPr>
            <a:r>
              <a:rPr lang="en-IN" sz="2000">
                <a:latin typeface="Monotype Corsiva" pitchFamily="66" charset="0"/>
              </a:rPr>
              <a:t>Exposure of the testes to high temperatures, such as those that result from the wearing of tight, unventilated clothing; excessive use of hot tubs; or conditions in the workplace</a:t>
            </a:r>
          </a:p>
          <a:p>
            <a:pPr>
              <a:buFont typeface="Wingdings" pitchFamily="2" charset="2"/>
              <a:buChar char="Ø"/>
            </a:pPr>
            <a:r>
              <a:rPr lang="en-IN" sz="2000">
                <a:latin typeface="Monotype Corsiva" pitchFamily="66" charset="0"/>
              </a:rPr>
              <a:t>Use of tobacco, marijuana, or alcohol</a:t>
            </a:r>
          </a:p>
          <a:p>
            <a:pPr>
              <a:buFont typeface="Wingdings" pitchFamily="2" charset="2"/>
              <a:buChar char="Ø"/>
            </a:pPr>
            <a:r>
              <a:rPr lang="en-IN" sz="2000">
                <a:latin typeface="Monotype Corsiva" pitchFamily="66" charset="0"/>
              </a:rPr>
              <a:t>Medical conditions, such as diabetes</a:t>
            </a:r>
          </a:p>
          <a:p>
            <a:pPr>
              <a:buFont typeface="Wingdings" pitchFamily="2" charset="2"/>
              <a:buChar char="Ø"/>
            </a:pPr>
            <a:r>
              <a:rPr lang="en-IN" sz="2000">
                <a:latin typeface="Monotype Corsiva" pitchFamily="66" charset="0"/>
              </a:rPr>
              <a:t>Genetic or hormonal problems</a:t>
            </a:r>
          </a:p>
          <a:p>
            <a:pPr>
              <a:buFont typeface="Wingdings" pitchFamily="2" charset="2"/>
              <a:buChar char="Ø"/>
            </a:pPr>
            <a:r>
              <a:rPr lang="en-IN" sz="2000">
                <a:latin typeface="Monotype Corsiva" pitchFamily="66" charset="0"/>
              </a:rPr>
              <a:t>Injury to the testes, such as that resulting from physical trauma or exposure to radiation, can also cause infertility in the man.</a:t>
            </a:r>
          </a:p>
        </p:txBody>
      </p:sp>
      <p:sp>
        <p:nvSpPr>
          <p:cNvPr id="38915" name="Title 2"/>
          <p:cNvSpPr>
            <a:spLocks noGrp="1"/>
          </p:cNvSpPr>
          <p:nvPr>
            <p:ph type="title"/>
          </p:nvPr>
        </p:nvSpPr>
        <p:spPr>
          <a:xfrm>
            <a:off x="457200" y="0"/>
            <a:ext cx="8229600" cy="857250"/>
          </a:xfrm>
        </p:spPr>
        <p:txBody>
          <a:bodyPr/>
          <a:lstStyle/>
          <a:p>
            <a:pPr eaLnBrk="1" fontAlgn="auto" hangingPunct="1">
              <a:spcAft>
                <a:spcPts val="0"/>
              </a:spcAft>
              <a:defRPr/>
            </a:pPr>
            <a:r>
              <a:rPr lang="en-IN" b="1" smtClean="0">
                <a:latin typeface="Monotype Corsiva" pitchFamily="66" charset="0"/>
              </a:rPr>
              <a:t>Infertility in the Man</a:t>
            </a:r>
            <a:endParaRPr lang="en-IN" smtClean="0">
              <a:latin typeface="Monotype Corsiva" pitchFamily="66" charset="0"/>
            </a:endParaRP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188913"/>
            <a:ext cx="8229600" cy="1295400"/>
          </a:xfrm>
        </p:spPr>
        <p:txBody>
          <a:bodyPr/>
          <a:lstStyle/>
          <a:p>
            <a:pPr algn="ctr"/>
            <a:r>
              <a:rPr lang="en-IN" b="1" i="1" smtClean="0">
                <a:solidFill>
                  <a:srgbClr val="7030A0"/>
                </a:solidFill>
                <a:latin typeface="Monotype Corsiva" pitchFamily="66" charset="0"/>
              </a:rPr>
              <a:t/>
            </a:r>
            <a:br>
              <a:rPr lang="en-IN" b="1" i="1" smtClean="0">
                <a:solidFill>
                  <a:srgbClr val="7030A0"/>
                </a:solidFill>
                <a:latin typeface="Monotype Corsiva" pitchFamily="66" charset="0"/>
              </a:rPr>
            </a:br>
            <a:r>
              <a:rPr lang="en-US" b="1" i="1" smtClean="0">
                <a:solidFill>
                  <a:srgbClr val="7030A0"/>
                </a:solidFill>
                <a:latin typeface="Monotype Corsiva" pitchFamily="66" charset="0"/>
              </a:rPr>
              <a:t>Beneficiaries</a:t>
            </a:r>
            <a:endParaRPr lang="en-IN" smtClean="0"/>
          </a:p>
        </p:txBody>
      </p:sp>
      <p:sp>
        <p:nvSpPr>
          <p:cNvPr id="8195" name="Content Placeholder 2"/>
          <p:cNvSpPr>
            <a:spLocks noGrp="1"/>
          </p:cNvSpPr>
          <p:nvPr>
            <p:ph sz="half" idx="1"/>
          </p:nvPr>
        </p:nvSpPr>
        <p:spPr>
          <a:xfrm>
            <a:off x="457200" y="1989138"/>
            <a:ext cx="4038600" cy="4365625"/>
          </a:xfrm>
        </p:spPr>
        <p:txBody>
          <a:bodyPr/>
          <a:lstStyle/>
          <a:p>
            <a:r>
              <a:rPr lang="en-US" sz="3200" smtClean="0">
                <a:latin typeface="Monotype Corsiva" pitchFamily="66" charset="0"/>
              </a:rPr>
              <a:t>Single women</a:t>
            </a:r>
          </a:p>
          <a:p>
            <a:r>
              <a:rPr lang="en-US" sz="3200" smtClean="0">
                <a:latin typeface="Monotype Corsiva" pitchFamily="66" charset="0"/>
              </a:rPr>
              <a:t>Women with infertile male partner</a:t>
            </a:r>
          </a:p>
          <a:p>
            <a:r>
              <a:rPr lang="en-US" sz="3200" smtClean="0">
                <a:latin typeface="Monotype Corsiva" pitchFamily="66" charset="0"/>
              </a:rPr>
              <a:t>Women in same sex couple</a:t>
            </a:r>
          </a:p>
          <a:p>
            <a:endParaRPr lang="en-IN" smtClean="0"/>
          </a:p>
        </p:txBody>
      </p:sp>
      <p:pic>
        <p:nvPicPr>
          <p:cNvPr id="8196" name="Picture 6"/>
          <p:cNvPicPr>
            <a:picLocks noGrp="1" noChangeAspect="1" noChangeArrowheads="1"/>
          </p:cNvPicPr>
          <p:nvPr>
            <p:ph sz="half" idx="2"/>
          </p:nvPr>
        </p:nvPicPr>
        <p:blipFill>
          <a:blip r:embed="rId2" cstate="print"/>
          <a:srcRect/>
          <a:stretch>
            <a:fillRect/>
          </a:stretch>
        </p:blipFill>
        <p:spPr>
          <a:xfrm>
            <a:off x="5219700" y="2133600"/>
            <a:ext cx="3197225" cy="3382963"/>
          </a:xfrm>
          <a:noFill/>
        </p:spPr>
      </p:pic>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2"/>
          <p:cNvSpPr>
            <a:spLocks noGrp="1"/>
          </p:cNvSpPr>
          <p:nvPr>
            <p:ph type="title"/>
          </p:nvPr>
        </p:nvSpPr>
        <p:spPr>
          <a:xfrm>
            <a:off x="457200" y="704850"/>
            <a:ext cx="8229600" cy="1500188"/>
          </a:xfrm>
        </p:spPr>
        <p:txBody>
          <a:bodyPr/>
          <a:lstStyle/>
          <a:p>
            <a:r>
              <a:rPr lang="en-IN" sz="3600" b="1" smtClean="0">
                <a:latin typeface="Monotype Corsiva" pitchFamily="66" charset="0"/>
              </a:rPr>
              <a:t>Dr. L H Hiranandani Hospital – Centre for Human Reproduction, is one of </a:t>
            </a:r>
            <a:r>
              <a:rPr lang="en-IN" sz="3600" b="1" i="1" smtClean="0">
                <a:latin typeface="Monotype Corsiva" pitchFamily="66" charset="0"/>
              </a:rPr>
              <a:t>India's</a:t>
            </a:r>
            <a:r>
              <a:rPr lang="en-IN" sz="3600" b="1" smtClean="0">
                <a:latin typeface="Monotype Corsiva" pitchFamily="66" charset="0"/>
              </a:rPr>
              <a:t> largest human </a:t>
            </a:r>
            <a:r>
              <a:rPr lang="en-IN" sz="3600" b="1" i="1" smtClean="0">
                <a:latin typeface="Monotype Corsiva" pitchFamily="66" charset="0"/>
              </a:rPr>
              <a:t>sperm banks</a:t>
            </a:r>
            <a:endParaRPr lang="en-IN" sz="3600" smtClean="0"/>
          </a:p>
        </p:txBody>
      </p:sp>
      <p:pic>
        <p:nvPicPr>
          <p:cNvPr id="9219" name="Picture 4"/>
          <p:cNvPicPr>
            <a:picLocks noGrp="1" noChangeAspect="1" noChangeArrowheads="1"/>
          </p:cNvPicPr>
          <p:nvPr>
            <p:ph idx="1"/>
          </p:nvPr>
        </p:nvPicPr>
        <p:blipFill>
          <a:blip r:embed="rId2" cstate="print"/>
          <a:srcRect/>
          <a:stretch>
            <a:fillRect/>
          </a:stretch>
        </p:blipFill>
        <p:spPr>
          <a:xfrm>
            <a:off x="971550" y="2492375"/>
            <a:ext cx="7200900" cy="4032250"/>
          </a:xfrm>
          <a:noFill/>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125538"/>
          </a:xfrm>
        </p:spPr>
        <p:txBody>
          <a:bodyPr/>
          <a:lstStyle/>
          <a:p>
            <a:pPr algn="ctr"/>
            <a:r>
              <a:rPr lang="en-US" sz="4000" smtClean="0">
                <a:solidFill>
                  <a:srgbClr val="FF0000"/>
                </a:solidFill>
                <a:latin typeface="Algerian" pitchFamily="82" charset="0"/>
              </a:rPr>
              <a:t>SPERM BANKS</a:t>
            </a:r>
            <a:endParaRPr lang="en-IN" sz="4000" smtClean="0">
              <a:solidFill>
                <a:srgbClr val="FF0000"/>
              </a:solidFill>
              <a:latin typeface="Algerian" pitchFamily="82" charset="0"/>
            </a:endParaRPr>
          </a:p>
        </p:txBody>
      </p:sp>
      <p:pic>
        <p:nvPicPr>
          <p:cNvPr id="10243" name="Picture 2"/>
          <p:cNvPicPr>
            <a:picLocks noGrp="1" noChangeAspect="1" noChangeArrowheads="1"/>
          </p:cNvPicPr>
          <p:nvPr>
            <p:ph idx="1"/>
          </p:nvPr>
        </p:nvPicPr>
        <p:blipFill>
          <a:blip r:embed="rId2" cstate="print"/>
          <a:srcRect/>
          <a:stretch>
            <a:fillRect/>
          </a:stretch>
        </p:blipFill>
        <p:spPr>
          <a:xfrm>
            <a:off x="252413" y="1341438"/>
            <a:ext cx="2192337" cy="2808287"/>
          </a:xfrm>
          <a:noFill/>
        </p:spPr>
      </p:pic>
      <p:pic>
        <p:nvPicPr>
          <p:cNvPr id="10244" name="Picture 3"/>
          <p:cNvPicPr>
            <a:picLocks noChangeAspect="1" noChangeArrowheads="1"/>
          </p:cNvPicPr>
          <p:nvPr/>
        </p:nvPicPr>
        <p:blipFill>
          <a:blip r:embed="rId3" cstate="print"/>
          <a:srcRect/>
          <a:stretch>
            <a:fillRect/>
          </a:stretch>
        </p:blipFill>
        <p:spPr bwMode="auto">
          <a:xfrm>
            <a:off x="3203575" y="1412875"/>
            <a:ext cx="3024188" cy="2663825"/>
          </a:xfrm>
          <a:prstGeom prst="rect">
            <a:avLst/>
          </a:prstGeom>
          <a:noFill/>
          <a:ln w="9525">
            <a:noFill/>
            <a:miter lim="800000"/>
            <a:headEnd/>
            <a:tailEnd/>
          </a:ln>
        </p:spPr>
      </p:pic>
      <p:pic>
        <p:nvPicPr>
          <p:cNvPr id="10245" name="Picture 4"/>
          <p:cNvPicPr>
            <a:picLocks noChangeAspect="1" noChangeArrowheads="1"/>
          </p:cNvPicPr>
          <p:nvPr/>
        </p:nvPicPr>
        <p:blipFill>
          <a:blip r:embed="rId4" cstate="print"/>
          <a:srcRect/>
          <a:stretch>
            <a:fillRect/>
          </a:stretch>
        </p:blipFill>
        <p:spPr bwMode="auto">
          <a:xfrm>
            <a:off x="6732588" y="1412875"/>
            <a:ext cx="2103437" cy="2663825"/>
          </a:xfrm>
          <a:prstGeom prst="rect">
            <a:avLst/>
          </a:prstGeom>
          <a:noFill/>
          <a:ln w="9525">
            <a:noFill/>
            <a:miter lim="800000"/>
            <a:headEnd/>
            <a:tailEnd/>
          </a:ln>
        </p:spPr>
      </p:pic>
      <p:pic>
        <p:nvPicPr>
          <p:cNvPr id="10246" name="Picture 5"/>
          <p:cNvPicPr>
            <a:picLocks noChangeAspect="1" noChangeArrowheads="1"/>
          </p:cNvPicPr>
          <p:nvPr/>
        </p:nvPicPr>
        <p:blipFill>
          <a:blip r:embed="rId5" cstate="print"/>
          <a:srcRect/>
          <a:stretch>
            <a:fillRect/>
          </a:stretch>
        </p:blipFill>
        <p:spPr bwMode="auto">
          <a:xfrm>
            <a:off x="3132138" y="4941888"/>
            <a:ext cx="2447925" cy="1582737"/>
          </a:xfrm>
          <a:prstGeom prst="rect">
            <a:avLst/>
          </a:prstGeom>
          <a:noFill/>
          <a:ln w="9525">
            <a:noFill/>
            <a:miter lim="800000"/>
            <a:headEnd/>
            <a:tailEnd/>
          </a:ln>
        </p:spPr>
      </p:pic>
      <p:pic>
        <p:nvPicPr>
          <p:cNvPr id="10247" name="Picture 6"/>
          <p:cNvPicPr>
            <a:picLocks noChangeAspect="1" noChangeArrowheads="1"/>
          </p:cNvPicPr>
          <p:nvPr/>
        </p:nvPicPr>
        <p:blipFill>
          <a:blip r:embed="rId6" cstate="print"/>
          <a:srcRect/>
          <a:stretch>
            <a:fillRect/>
          </a:stretch>
        </p:blipFill>
        <p:spPr bwMode="auto">
          <a:xfrm>
            <a:off x="6011863" y="4797425"/>
            <a:ext cx="2881312" cy="1800225"/>
          </a:xfrm>
          <a:prstGeom prst="rect">
            <a:avLst/>
          </a:prstGeom>
          <a:noFill/>
          <a:ln w="9525">
            <a:noFill/>
            <a:miter lim="800000"/>
            <a:headEnd/>
            <a:tailEnd/>
          </a:ln>
        </p:spPr>
      </p:pic>
      <p:pic>
        <p:nvPicPr>
          <p:cNvPr id="10248" name="Picture 7"/>
          <p:cNvPicPr>
            <a:picLocks noChangeAspect="1" noChangeArrowheads="1"/>
          </p:cNvPicPr>
          <p:nvPr/>
        </p:nvPicPr>
        <p:blipFill>
          <a:blip r:embed="rId7" cstate="print"/>
          <a:srcRect/>
          <a:stretch>
            <a:fillRect/>
          </a:stretch>
        </p:blipFill>
        <p:spPr bwMode="auto">
          <a:xfrm>
            <a:off x="0" y="4724400"/>
            <a:ext cx="3009900" cy="2133600"/>
          </a:xfrm>
          <a:prstGeom prst="rect">
            <a:avLst/>
          </a:prstGeom>
          <a:noFill/>
          <a:ln w="9525">
            <a:noFill/>
            <a:miter lim="800000"/>
            <a:headEnd/>
            <a:tailEnd/>
          </a:ln>
        </p:spPr>
      </p:pic>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250825" y="1643063"/>
            <a:ext cx="8642350" cy="4832350"/>
          </a:xfrm>
          <a:prstGeom prst="rect">
            <a:avLst/>
          </a:prstGeom>
          <a:noFill/>
          <a:ln w="9525">
            <a:noFill/>
            <a:miter lim="800000"/>
            <a:headEnd/>
            <a:tailEnd/>
          </a:ln>
        </p:spPr>
        <p:txBody>
          <a:bodyPr anchor="ctr">
            <a:spAutoFit/>
          </a:bodyPr>
          <a:lstStyle/>
          <a:p>
            <a:pPr eaLnBrk="0" hangingPunct="0">
              <a:buFontTx/>
              <a:buChar char="•"/>
            </a:pPr>
            <a:r>
              <a:rPr lang="en-IN" sz="2800" b="1">
                <a:latin typeface="Monotype Corsiva" pitchFamily="66" charset="0"/>
              </a:rPr>
              <a:t> Semen Banking with Programs for both Long-term and Short-term storage. </a:t>
            </a:r>
          </a:p>
          <a:p>
            <a:pPr eaLnBrk="0" hangingPunct="0">
              <a:buFontTx/>
              <a:buChar char="•"/>
            </a:pPr>
            <a:r>
              <a:rPr lang="en-IN" sz="2800" b="1">
                <a:latin typeface="Monotype Corsiva" pitchFamily="66" charset="0"/>
              </a:rPr>
              <a:t> Standard &amp; Pre-processed Cryopreservation. </a:t>
            </a:r>
          </a:p>
          <a:p>
            <a:pPr eaLnBrk="0" hangingPunct="0">
              <a:buFontTx/>
              <a:buChar char="•"/>
            </a:pPr>
            <a:r>
              <a:rPr lang="en-IN" sz="2800" b="1">
                <a:latin typeface="Monotype Corsiva" pitchFamily="66" charset="0"/>
              </a:rPr>
              <a:t> Semen Analysis - Cryosurvival - Concentration for Oligozoospermia. </a:t>
            </a:r>
          </a:p>
          <a:p>
            <a:pPr eaLnBrk="0" hangingPunct="0">
              <a:buFontTx/>
              <a:buChar char="•"/>
            </a:pPr>
            <a:r>
              <a:rPr lang="en-IN" sz="2800" b="1">
                <a:latin typeface="Monotype Corsiva" pitchFamily="66" charset="0"/>
              </a:rPr>
              <a:t> Sperm Processing Procedures Including Retrograde Ejaculates for IUI. </a:t>
            </a:r>
          </a:p>
          <a:p>
            <a:pPr eaLnBrk="0" hangingPunct="0">
              <a:buFontTx/>
              <a:buChar char="•"/>
            </a:pPr>
            <a:r>
              <a:rPr lang="en-IN" sz="2800" b="1">
                <a:latin typeface="Monotype Corsiva" pitchFamily="66" charset="0"/>
              </a:rPr>
              <a:t> Evaluation and Treatment of Infertile Males and Females. </a:t>
            </a:r>
          </a:p>
          <a:p>
            <a:pPr eaLnBrk="0" hangingPunct="0">
              <a:buFontTx/>
              <a:buChar char="•"/>
            </a:pPr>
            <a:r>
              <a:rPr lang="en-IN" sz="2800" b="1">
                <a:latin typeface="Monotype Corsiva" pitchFamily="66" charset="0"/>
              </a:rPr>
              <a:t> Standard and Pre-Processed Anonymous Donor Semen. </a:t>
            </a:r>
          </a:p>
          <a:p>
            <a:pPr eaLnBrk="0" hangingPunct="0">
              <a:buFontTx/>
              <a:buChar char="•"/>
            </a:pPr>
            <a:r>
              <a:rPr lang="en-IN" sz="2800" b="1">
                <a:latin typeface="Monotype Corsiva" pitchFamily="66" charset="0"/>
              </a:rPr>
              <a:t> Artificial Insemination. </a:t>
            </a:r>
          </a:p>
          <a:p>
            <a:pPr eaLnBrk="0" hangingPunct="0"/>
            <a:endParaRPr lang="en-IN" sz="2800" b="1"/>
          </a:p>
        </p:txBody>
      </p:sp>
      <p:sp>
        <p:nvSpPr>
          <p:cNvPr id="34820" name="Title 3"/>
          <p:cNvSpPr>
            <a:spLocks noGrp="1"/>
          </p:cNvSpPr>
          <p:nvPr>
            <p:ph type="title"/>
          </p:nvPr>
        </p:nvSpPr>
        <p:spPr>
          <a:xfrm>
            <a:off x="457200" y="260648"/>
            <a:ext cx="8305800" cy="1008112"/>
          </a:xfrm>
        </p:spPr>
        <p:txBody>
          <a:bodyPr>
            <a:normAutofit/>
          </a:bodyPr>
          <a:lstStyle/>
          <a:p>
            <a:pPr algn="ctr" eaLnBrk="1" fontAlgn="auto" hangingPunct="1">
              <a:spcAft>
                <a:spcPts val="0"/>
              </a:spcAft>
              <a:defRPr/>
            </a:pPr>
            <a:r>
              <a:rPr lang="en-IN" sz="4400" b="1" dirty="0" smtClean="0">
                <a:solidFill>
                  <a:srgbClr val="7030A0"/>
                </a:solidFill>
                <a:latin typeface="Monotype Corsiva" pitchFamily="66" charset="0"/>
                <a:cs typeface="Arial" charset="0"/>
              </a:rPr>
              <a:t>Services  Available</a:t>
            </a:r>
            <a:endParaRPr lang="en-IN" sz="4400" dirty="0" smtClean="0">
              <a:solidFill>
                <a:srgbClr val="7030A0"/>
              </a:solidFill>
              <a:latin typeface="Monotype Corsiva" pitchFamily="66" charset="0"/>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685800" y="0"/>
            <a:ext cx="7772400" cy="714375"/>
          </a:xfrm>
          <a:prstGeom prst="rect">
            <a:avLst/>
          </a:prstGeom>
          <a:noFill/>
          <a:ln w="9525">
            <a:noFill/>
            <a:miter lim="800000"/>
            <a:headEnd/>
            <a:tailEnd/>
          </a:ln>
        </p:spPr>
        <p:txBody>
          <a:bodyPr anchor="ctr"/>
          <a:lstStyle/>
          <a:p>
            <a:pPr algn="ctr"/>
            <a:r>
              <a:rPr lang="en-IN" sz="5400" b="1" i="1" u="sng">
                <a:solidFill>
                  <a:schemeClr val="tx2"/>
                </a:solidFill>
                <a:latin typeface="Monotype Corsiva" pitchFamily="66" charset="0"/>
              </a:rPr>
              <a:t>Sperm banks</a:t>
            </a:r>
          </a:p>
        </p:txBody>
      </p:sp>
      <p:sp>
        <p:nvSpPr>
          <p:cNvPr id="12291" name="Rectangle 5"/>
          <p:cNvSpPr>
            <a:spLocks noChangeArrowheads="1"/>
          </p:cNvSpPr>
          <p:nvPr/>
        </p:nvSpPr>
        <p:spPr bwMode="auto">
          <a:xfrm>
            <a:off x="323850" y="1125538"/>
            <a:ext cx="8496300" cy="5732462"/>
          </a:xfrm>
          <a:prstGeom prst="rect">
            <a:avLst/>
          </a:prstGeom>
          <a:noFill/>
          <a:ln w="9525">
            <a:noFill/>
            <a:miter lim="800000"/>
            <a:headEnd/>
            <a:tailEnd/>
          </a:ln>
        </p:spPr>
        <p:txBody>
          <a:bodyPr/>
          <a:lstStyle/>
          <a:p>
            <a:pPr marL="342900" indent="-342900">
              <a:lnSpc>
                <a:spcPct val="80000"/>
              </a:lnSpc>
              <a:spcBef>
                <a:spcPct val="20000"/>
              </a:spcBef>
              <a:buClr>
                <a:schemeClr val="tx1"/>
              </a:buClr>
              <a:buFont typeface="Wingdings" pitchFamily="2" charset="2"/>
              <a:buChar char="Ø"/>
            </a:pPr>
            <a:r>
              <a:rPr lang="en-IN" sz="2800" dirty="0">
                <a:latin typeface="Monotype Corsiva" pitchFamily="66" charset="0"/>
              </a:rPr>
              <a:t>Enables more and more people to have </a:t>
            </a:r>
            <a:r>
              <a:rPr lang="en-IN" sz="2800" b="1" dirty="0">
                <a:latin typeface="Monotype Corsiva" pitchFamily="66" charset="0"/>
              </a:rPr>
              <a:t>choices</a:t>
            </a:r>
            <a:r>
              <a:rPr lang="en-IN" sz="2800" dirty="0">
                <a:latin typeface="Monotype Corsiva" pitchFamily="66" charset="0"/>
              </a:rPr>
              <a:t> over the whole issue of reproduction.</a:t>
            </a:r>
          </a:p>
          <a:p>
            <a:pPr marL="342900" indent="-342900">
              <a:lnSpc>
                <a:spcPct val="80000"/>
              </a:lnSpc>
              <a:spcBef>
                <a:spcPct val="20000"/>
              </a:spcBef>
              <a:buClr>
                <a:schemeClr val="tx1"/>
              </a:buClr>
              <a:buFont typeface="Wingdings" pitchFamily="2" charset="2"/>
              <a:buChar char="Ø"/>
            </a:pPr>
            <a:r>
              <a:rPr lang="en-IN" sz="2800" dirty="0">
                <a:latin typeface="Monotype Corsiva" pitchFamily="66" charset="0"/>
              </a:rPr>
              <a:t>Women may choose to use an </a:t>
            </a:r>
            <a:r>
              <a:rPr lang="en-IN" sz="2800" b="1" dirty="0">
                <a:latin typeface="Monotype Corsiva" pitchFamily="66" charset="0"/>
              </a:rPr>
              <a:t>anonymous donor </a:t>
            </a:r>
            <a:r>
              <a:rPr lang="en-IN" sz="2800" dirty="0">
                <a:latin typeface="Monotype Corsiva" pitchFamily="66" charset="0"/>
              </a:rPr>
              <a:t>who will not be a part of family life, or they may choose known donors who may be contacted later in life by the donor children.</a:t>
            </a:r>
          </a:p>
          <a:p>
            <a:pPr marL="342900" indent="-342900">
              <a:lnSpc>
                <a:spcPct val="80000"/>
              </a:lnSpc>
              <a:spcBef>
                <a:spcPct val="20000"/>
              </a:spcBef>
              <a:buClr>
                <a:schemeClr val="tx1"/>
              </a:buClr>
              <a:buFont typeface="Wingdings" pitchFamily="2" charset="2"/>
              <a:buChar char="Ø"/>
            </a:pPr>
            <a:r>
              <a:rPr lang="en-IN" sz="2800" dirty="0">
                <a:latin typeface="Monotype Corsiva" pitchFamily="66" charset="0"/>
              </a:rPr>
              <a:t>Women may choose to use a </a:t>
            </a:r>
            <a:r>
              <a:rPr lang="en-IN" sz="2800" b="1" dirty="0">
                <a:latin typeface="Monotype Corsiva" pitchFamily="66" charset="0"/>
              </a:rPr>
              <a:t>surrogate </a:t>
            </a:r>
            <a:r>
              <a:rPr lang="en-IN" sz="2800" dirty="0">
                <a:latin typeface="Monotype Corsiva" pitchFamily="66" charset="0"/>
              </a:rPr>
              <a:t>to bear their children, using eggs provided by the woman and sperm from a donor. </a:t>
            </a:r>
          </a:p>
          <a:p>
            <a:pPr marL="342900" indent="-342900">
              <a:lnSpc>
                <a:spcPct val="80000"/>
              </a:lnSpc>
              <a:spcBef>
                <a:spcPct val="20000"/>
              </a:spcBef>
              <a:buClr>
                <a:schemeClr val="tx1"/>
              </a:buClr>
              <a:buFont typeface="Wingdings" pitchFamily="2" charset="2"/>
              <a:buChar char="Ø"/>
            </a:pPr>
            <a:r>
              <a:rPr lang="en-IN" sz="2800" dirty="0">
                <a:latin typeface="Monotype Corsiva" pitchFamily="66" charset="0"/>
              </a:rPr>
              <a:t>Sperm banks often provide services which enable a woman to have </a:t>
            </a:r>
            <a:r>
              <a:rPr lang="en-IN" sz="2800" b="1" dirty="0">
                <a:latin typeface="Monotype Corsiva" pitchFamily="66" charset="0"/>
              </a:rPr>
              <a:t>subsequent pregnancies </a:t>
            </a:r>
            <a:r>
              <a:rPr lang="en-IN" sz="2800" dirty="0">
                <a:latin typeface="Monotype Corsiva" pitchFamily="66" charset="0"/>
              </a:rPr>
              <a:t>by the same donor, but equally, women may choose to have children by a number of different donors. </a:t>
            </a:r>
          </a:p>
          <a:p>
            <a:pPr marL="342900" indent="-342900">
              <a:lnSpc>
                <a:spcPct val="80000"/>
              </a:lnSpc>
              <a:spcBef>
                <a:spcPct val="20000"/>
              </a:spcBef>
              <a:buClr>
                <a:schemeClr val="tx1"/>
              </a:buClr>
              <a:buFont typeface="Wingdings" pitchFamily="2" charset="2"/>
              <a:buChar char="Ø"/>
            </a:pPr>
            <a:r>
              <a:rPr lang="en-IN" sz="2800" dirty="0">
                <a:latin typeface="Monotype Corsiva" pitchFamily="66" charset="0"/>
              </a:rPr>
              <a:t>Sperm banks increasingly adopt a less formal approach to the provision of their services thereby enabling people to take a relaxed approach to their own individual requirements.</a:t>
            </a: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611188" y="404813"/>
            <a:ext cx="7632700" cy="1008062"/>
          </a:xfrm>
          <a:prstGeom prst="rect">
            <a:avLst/>
          </a:prstGeom>
          <a:noFill/>
          <a:ln w="9525">
            <a:noFill/>
            <a:miter lim="800000"/>
            <a:headEnd/>
            <a:tailEnd/>
          </a:ln>
        </p:spPr>
        <p:txBody>
          <a:bodyPr anchor="ctr"/>
          <a:lstStyle/>
          <a:p>
            <a:pPr algn="ctr"/>
            <a:r>
              <a:rPr lang="en-IN" sz="4800" b="1" i="1" u="sng">
                <a:solidFill>
                  <a:schemeClr val="tx2"/>
                </a:solidFill>
                <a:latin typeface="Monotype Corsiva" pitchFamily="66" charset="0"/>
              </a:rPr>
              <a:t>Sperm Donation</a:t>
            </a:r>
            <a:r>
              <a:rPr lang="en-IN" sz="4800">
                <a:solidFill>
                  <a:schemeClr val="tx2"/>
                </a:solidFill>
              </a:rPr>
              <a:t/>
            </a:r>
            <a:br>
              <a:rPr lang="en-IN" sz="4800">
                <a:solidFill>
                  <a:schemeClr val="tx2"/>
                </a:solidFill>
              </a:rPr>
            </a:br>
            <a:endParaRPr lang="en-IN" sz="4800">
              <a:solidFill>
                <a:schemeClr val="tx2"/>
              </a:solidFill>
            </a:endParaRPr>
          </a:p>
        </p:txBody>
      </p:sp>
      <p:sp>
        <p:nvSpPr>
          <p:cNvPr id="13315" name="Rectangle 5"/>
          <p:cNvSpPr>
            <a:spLocks noChangeArrowheads="1"/>
          </p:cNvSpPr>
          <p:nvPr/>
        </p:nvSpPr>
        <p:spPr bwMode="auto">
          <a:xfrm>
            <a:off x="179388" y="1557338"/>
            <a:ext cx="8785225" cy="4895850"/>
          </a:xfrm>
          <a:prstGeom prst="rect">
            <a:avLst/>
          </a:prstGeom>
          <a:noFill/>
          <a:ln w="9525">
            <a:noFill/>
            <a:miter lim="800000"/>
            <a:headEnd/>
            <a:tailEnd/>
          </a:ln>
        </p:spPr>
        <p:txBody>
          <a:bodyPr/>
          <a:lstStyle/>
          <a:p>
            <a:pPr marL="342900" indent="-342900" algn="ctr">
              <a:lnSpc>
                <a:spcPct val="80000"/>
              </a:lnSpc>
              <a:spcBef>
                <a:spcPct val="20000"/>
              </a:spcBef>
              <a:buClr>
                <a:schemeClr val="hlink"/>
              </a:buClr>
            </a:pPr>
            <a:r>
              <a:rPr lang="en-IN" sz="2800" b="1">
                <a:latin typeface="Monotype Corsiva" pitchFamily="66" charset="0"/>
              </a:rPr>
              <a:t>Sperm donation</a:t>
            </a:r>
            <a:r>
              <a:rPr lang="en-IN" sz="2800">
                <a:latin typeface="Monotype Corsiva" pitchFamily="66" charset="0"/>
              </a:rPr>
              <a:t> is the name of the provision (or 'donation') by a man, known as a </a:t>
            </a:r>
            <a:r>
              <a:rPr lang="en-IN" sz="2800" b="1">
                <a:latin typeface="Monotype Corsiva" pitchFamily="66" charset="0"/>
              </a:rPr>
              <a:t>sperm donor</a:t>
            </a:r>
            <a:r>
              <a:rPr lang="en-IN" sz="2800">
                <a:latin typeface="Monotype Corsiva" pitchFamily="66" charset="0"/>
              </a:rPr>
              <a:t>, of his semen with the intention that it be used to achieve a pregnancy and produce a baby in a woman who is not the man's sexual partner .</a:t>
            </a:r>
          </a:p>
          <a:p>
            <a:pPr marL="342900" indent="-342900" algn="ctr">
              <a:lnSpc>
                <a:spcPct val="80000"/>
              </a:lnSpc>
              <a:spcBef>
                <a:spcPct val="20000"/>
              </a:spcBef>
              <a:buClr>
                <a:schemeClr val="hlink"/>
              </a:buClr>
            </a:pPr>
            <a:r>
              <a:rPr lang="en-IN" sz="2800">
                <a:latin typeface="Monotype Corsiva" pitchFamily="66" charset="0"/>
              </a:rPr>
              <a:t> Attempts are made to impregnate a woman with the donor's sperm using third party reproduction techniques notably </a:t>
            </a:r>
            <a:r>
              <a:rPr lang="en-IN" sz="2800" b="1">
                <a:latin typeface="Monotype Corsiva" pitchFamily="66" charset="0"/>
              </a:rPr>
              <a:t>artificial insemination.</a:t>
            </a:r>
          </a:p>
          <a:p>
            <a:pPr marL="342900" indent="-342900" algn="ctr">
              <a:lnSpc>
                <a:spcPct val="80000"/>
              </a:lnSpc>
              <a:spcBef>
                <a:spcPct val="20000"/>
              </a:spcBef>
              <a:buClr>
                <a:schemeClr val="hlink"/>
              </a:buClr>
            </a:pPr>
            <a:r>
              <a:rPr lang="en-IN" sz="2800">
                <a:latin typeface="Monotype Corsiva" pitchFamily="66" charset="0"/>
              </a:rPr>
              <a:t>A sperm donor may donate his sperm directly to recipient women, at a clinic known as a </a:t>
            </a:r>
            <a:r>
              <a:rPr lang="en-IN" sz="2800" b="1">
                <a:latin typeface="Monotype Corsiva" pitchFamily="66" charset="0"/>
              </a:rPr>
              <a:t>sperm bank </a:t>
            </a:r>
            <a:r>
              <a:rPr lang="en-IN" sz="2800">
                <a:latin typeface="Monotype Corsiva" pitchFamily="66" charset="0"/>
              </a:rPr>
              <a:t>or through a third party which brokers arrangements between sperm donors and recipient women, known as a </a:t>
            </a:r>
            <a:r>
              <a:rPr lang="en-IN" sz="2800" b="1">
                <a:latin typeface="Monotype Corsiva" pitchFamily="66" charset="0"/>
              </a:rPr>
              <a:t>'sperm  agency</a:t>
            </a:r>
            <a:r>
              <a:rPr lang="en-IN" sz="2800">
                <a:latin typeface="Monotype Corsiva" pitchFamily="66" charset="0"/>
              </a:rPr>
              <a:t>'.</a:t>
            </a:r>
          </a:p>
          <a:p>
            <a:pPr marL="342900" indent="-342900" algn="ctr">
              <a:lnSpc>
                <a:spcPct val="80000"/>
              </a:lnSpc>
              <a:spcBef>
                <a:spcPct val="20000"/>
              </a:spcBef>
              <a:buClr>
                <a:schemeClr val="hlink"/>
              </a:buClr>
            </a:pPr>
            <a:r>
              <a:rPr lang="en-IN" sz="2800">
                <a:latin typeface="Monotype Corsiva" pitchFamily="66" charset="0"/>
              </a:rPr>
              <a:t>Sperm provided in this way is known as </a:t>
            </a:r>
            <a:r>
              <a:rPr lang="en-IN" sz="2800" b="1">
                <a:latin typeface="Monotype Corsiva" pitchFamily="66" charset="0"/>
              </a:rPr>
              <a:t>donor sperm</a:t>
            </a:r>
            <a:r>
              <a:rPr lang="en-IN" sz="2800">
                <a:latin typeface="Monotype Corsiva" pitchFamily="66" charset="0"/>
              </a:rPr>
              <a:t>.</a:t>
            </a:r>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1558</TotalTime>
  <Words>2057</Words>
  <Application>Microsoft Office PowerPoint</Application>
  <PresentationFormat>On-screen Show (4:3)</PresentationFormat>
  <Paragraphs>168</Paragraphs>
  <Slides>35</Slides>
  <Notes>1</Notes>
  <HiddenSlides>0</HiddenSlides>
  <MMClips>0</MMClips>
  <ScaleCrop>false</ScaleCrop>
  <HeadingPairs>
    <vt:vector size="6" baseType="variant">
      <vt:variant>
        <vt:lpstr>Theme</vt:lpstr>
      </vt:variant>
      <vt:variant>
        <vt:i4>1</vt:i4>
      </vt:variant>
      <vt:variant>
        <vt:lpstr>Slide Titles</vt:lpstr>
      </vt:variant>
      <vt:variant>
        <vt:i4>35</vt:i4>
      </vt:variant>
      <vt:variant>
        <vt:lpstr>Custom Shows</vt:lpstr>
      </vt:variant>
      <vt:variant>
        <vt:i4>1</vt:i4>
      </vt:variant>
    </vt:vector>
  </HeadingPairs>
  <TitlesOfParts>
    <vt:vector size="37" baseType="lpstr">
      <vt:lpstr>Flow</vt:lpstr>
      <vt:lpstr>Slide 1</vt:lpstr>
      <vt:lpstr>Slide 2</vt:lpstr>
      <vt:lpstr>Slide 3</vt:lpstr>
      <vt:lpstr> Beneficiaries</vt:lpstr>
      <vt:lpstr>Dr. L H Hiranandani Hospital – Centre for Human Reproduction, is one of India's largest human sperm banks</vt:lpstr>
      <vt:lpstr>SPERM BANKS</vt:lpstr>
      <vt:lpstr>Services  Available</vt:lpstr>
      <vt:lpstr>Slide 8</vt:lpstr>
      <vt:lpstr>Slide 9</vt:lpstr>
      <vt:lpstr>DONORS</vt:lpstr>
      <vt:lpstr>The Human Fertilisation and Embryology Authority  (HFEA)</vt:lpstr>
      <vt:lpstr>DONOR  PAYMENT</vt:lpstr>
      <vt:lpstr>QUARANTINE  PHASE</vt:lpstr>
      <vt:lpstr>Who can Benefit from Sperm Donation?</vt:lpstr>
      <vt:lpstr>Slide 15</vt:lpstr>
      <vt:lpstr>Slide 16</vt:lpstr>
      <vt:lpstr>SCREENING </vt:lpstr>
      <vt:lpstr>WHO  Definition  of  NORMAL SPERM COUNT</vt:lpstr>
      <vt:lpstr>Slide 19</vt:lpstr>
      <vt:lpstr>STORAGE </vt:lpstr>
      <vt:lpstr>Semen  Cryopreservation</vt:lpstr>
      <vt:lpstr>Semen  Cryopreservation</vt:lpstr>
      <vt:lpstr>IN VITRO  FERTILIZATION  (IVF)</vt:lpstr>
      <vt:lpstr>IN VITRO FERTILISATION</vt:lpstr>
      <vt:lpstr>Cost </vt:lpstr>
      <vt:lpstr>Success Rate </vt:lpstr>
      <vt:lpstr>Counselling</vt:lpstr>
      <vt:lpstr>Slide 28</vt:lpstr>
      <vt:lpstr>The psychological and psychosocial issues surrounding sperm banking </vt:lpstr>
      <vt:lpstr>Slide 30</vt:lpstr>
      <vt:lpstr>DON’T    WASTE DONATE</vt:lpstr>
      <vt:lpstr>THANK  YOU</vt:lpstr>
      <vt:lpstr>Slide 33</vt:lpstr>
      <vt:lpstr>Slide 34</vt:lpstr>
      <vt:lpstr>Infertility in the Man</vt:lpstr>
      <vt:lpstr>My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126</cp:revision>
  <dcterms:created xsi:type="dcterms:W3CDTF">2009-06-22T06:04:50Z</dcterms:created>
  <dcterms:modified xsi:type="dcterms:W3CDTF">2011-11-05T04:39:39Z</dcterms:modified>
</cp:coreProperties>
</file>