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76" r:id="rId5"/>
    <p:sldId id="260" r:id="rId6"/>
    <p:sldId id="287" r:id="rId7"/>
    <p:sldId id="261" r:id="rId8"/>
    <p:sldId id="288" r:id="rId9"/>
    <p:sldId id="262" r:id="rId10"/>
    <p:sldId id="278" r:id="rId11"/>
    <p:sldId id="275" r:id="rId12"/>
    <p:sldId id="263" r:id="rId13"/>
    <p:sldId id="281" r:id="rId14"/>
    <p:sldId id="282" r:id="rId15"/>
    <p:sldId id="264" r:id="rId16"/>
    <p:sldId id="289" r:id="rId17"/>
    <p:sldId id="290" r:id="rId18"/>
    <p:sldId id="265" r:id="rId19"/>
    <p:sldId id="277" r:id="rId20"/>
    <p:sldId id="266" r:id="rId21"/>
    <p:sldId id="284" r:id="rId22"/>
    <p:sldId id="267" r:id="rId23"/>
    <p:sldId id="268" r:id="rId24"/>
    <p:sldId id="269" r:id="rId25"/>
    <p:sldId id="291" r:id="rId26"/>
    <p:sldId id="270" r:id="rId27"/>
    <p:sldId id="292" r:id="rId28"/>
    <p:sldId id="280" r:id="rId29"/>
    <p:sldId id="279" r:id="rId30"/>
    <p:sldId id="271" r:id="rId31"/>
    <p:sldId id="272" r:id="rId32"/>
    <p:sldId id="293" r:id="rId33"/>
    <p:sldId id="273" r:id="rId34"/>
    <p:sldId id="285" r:id="rId35"/>
    <p:sldId id="286" r:id="rId36"/>
    <p:sldId id="283" r:id="rId37"/>
    <p:sldId id="294" r:id="rId38"/>
    <p:sldId id="295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24-Jun-25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Algerian" pitchFamily="82" charset="0"/>
              </a:rPr>
              <a:t>UROGENITAL  SYSTEM -2</a:t>
            </a:r>
            <a:br>
              <a:rPr lang="en-US" sz="48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rgbClr val="00B050"/>
                </a:solidFill>
                <a:latin typeface="Algerian" pitchFamily="82" charset="0"/>
              </a:rPr>
              <a:t>DEVELOPMENT</a:t>
            </a:r>
            <a:endParaRPr lang="en-IN" sz="4000" b="1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3886201"/>
            <a:ext cx="4495800" cy="246872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DR. PRAVEEN KURREY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M.B.B.S., M.S.                                               ASSISTANT  PROFESSOR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DEPT.OF ANATOMY                                                                    PT.JNMMC RAIPUR</a:t>
            </a: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03" y="2590800"/>
            <a:ext cx="4409797" cy="350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DELL\Desktop\Urogenital system dev\embryology-urogenital-system-63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DELL\Desktop\Urogenital system dev\9201804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2589" y="1"/>
            <a:ext cx="5738812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00B050"/>
                </a:solidFill>
              </a:rPr>
              <a:t>Mesonephric Tubule 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smtClean="0"/>
              <a:t>15 -20 tubules chiefly forms Efferent duct of Testis</a:t>
            </a:r>
            <a:endParaRPr lang="en-US" dirty="0" smtClean="0"/>
          </a:p>
          <a:p>
            <a:pPr>
              <a:buNone/>
            </a:pPr>
            <a:r>
              <a:rPr lang="en-IN" dirty="0" smtClean="0">
                <a:solidFill>
                  <a:srgbClr val="7030A0"/>
                </a:solidFill>
              </a:rPr>
              <a:t>     Divided into 3 groups-</a:t>
            </a:r>
            <a:endParaRPr lang="en-US" dirty="0" smtClean="0">
              <a:solidFill>
                <a:srgbClr val="7030A0"/>
              </a:solidFill>
            </a:endParaRPr>
          </a:p>
          <a:p>
            <a:pPr lvl="0"/>
            <a:r>
              <a:rPr lang="en-IN" dirty="0" smtClean="0"/>
              <a:t>Cranial – Form superior aberrant ductile which is only attached to testis</a:t>
            </a:r>
            <a:endParaRPr lang="en-US" dirty="0" smtClean="0"/>
          </a:p>
          <a:p>
            <a:pPr lvl="0"/>
            <a:r>
              <a:rPr lang="en-IN" dirty="0" smtClean="0"/>
              <a:t>Middle – Form efferent duct of testis</a:t>
            </a:r>
            <a:endParaRPr lang="en-US" dirty="0" smtClean="0"/>
          </a:p>
          <a:p>
            <a:pPr lvl="0"/>
            <a:r>
              <a:rPr lang="en-IN" dirty="0" smtClean="0"/>
              <a:t>Lower – Form a) Inferior aberrant </a:t>
            </a:r>
            <a:r>
              <a:rPr lang="en-IN" dirty="0" err="1" smtClean="0"/>
              <a:t>ductules</a:t>
            </a:r>
            <a:r>
              <a:rPr lang="en-IN" dirty="0" smtClean="0"/>
              <a:t> attached only to tail of </a:t>
            </a:r>
            <a:r>
              <a:rPr lang="en-IN" dirty="0" err="1" smtClean="0"/>
              <a:t>epididymis</a:t>
            </a:r>
            <a:endParaRPr lang="en-US" dirty="0" smtClean="0"/>
          </a:p>
          <a:p>
            <a:r>
              <a:rPr lang="en-IN" dirty="0" smtClean="0"/>
              <a:t>                         b). </a:t>
            </a:r>
            <a:r>
              <a:rPr lang="en-IN" dirty="0" err="1" smtClean="0"/>
              <a:t>Paradidymis</a:t>
            </a:r>
            <a:r>
              <a:rPr lang="en-IN" dirty="0" smtClean="0"/>
              <a:t> lying between testis and </a:t>
            </a:r>
            <a:r>
              <a:rPr lang="en-IN" dirty="0" err="1" smtClean="0"/>
              <a:t>epididymis</a:t>
            </a:r>
            <a:r>
              <a:rPr lang="en-IN" dirty="0" smtClean="0"/>
              <a:t>.</a:t>
            </a:r>
            <a:endParaRPr lang="en-US" dirty="0" smtClean="0"/>
          </a:p>
          <a:p>
            <a:r>
              <a:rPr lang="en-IN" dirty="0" smtClean="0"/>
              <a:t> </a:t>
            </a:r>
            <a:endParaRPr lang="en-US" dirty="0" smtClean="0"/>
          </a:p>
          <a:p>
            <a:r>
              <a:rPr lang="en-IN" b="1" dirty="0" smtClean="0">
                <a:solidFill>
                  <a:srgbClr val="7030A0"/>
                </a:solidFill>
              </a:rPr>
              <a:t>In Female </a:t>
            </a:r>
            <a:r>
              <a:rPr lang="en-IN" dirty="0" smtClean="0"/>
              <a:t>– They form Tubules of </a:t>
            </a:r>
            <a:r>
              <a:rPr lang="en-IN" dirty="0" err="1" smtClean="0"/>
              <a:t>Epoophoron</a:t>
            </a:r>
            <a:r>
              <a:rPr lang="en-IN" dirty="0" smtClean="0"/>
              <a:t> and </a:t>
            </a:r>
            <a:r>
              <a:rPr lang="en-IN" dirty="0" err="1" smtClean="0"/>
              <a:t>Paroophoron</a:t>
            </a:r>
            <a:r>
              <a:rPr lang="en-IN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DELL\Desktop\Urogenital system dev\genitalDuc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27701"/>
            <a:ext cx="5867400" cy="62842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DELL\Desktop\Urogenital system dev\maleDuc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29896"/>
            <a:ext cx="7344818" cy="6223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7030A0"/>
                </a:solidFill>
                <a:latin typeface="Arial Rounded MT Bold" pitchFamily="34" charset="0"/>
              </a:rPr>
              <a:t>FEMALE  GENITAL  SYSTEM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IN" b="1" dirty="0" smtClean="0"/>
              <a:t>   </a:t>
            </a:r>
            <a:r>
              <a:rPr lang="en-IN" b="1" dirty="0" smtClean="0">
                <a:solidFill>
                  <a:srgbClr val="FF0000"/>
                </a:solidFill>
              </a:rPr>
              <a:t>PARAMESONEPHRIC / MULLERIAN DUCT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IN" dirty="0" smtClean="0"/>
              <a:t>It develops lateral to cranial part of mesonephric duct as </a:t>
            </a:r>
            <a:r>
              <a:rPr lang="en-IN" dirty="0" err="1" smtClean="0"/>
              <a:t>invagination</a:t>
            </a:r>
            <a:r>
              <a:rPr lang="en-IN" dirty="0" smtClean="0"/>
              <a:t> in </a:t>
            </a:r>
            <a:r>
              <a:rPr lang="en-IN" dirty="0" err="1" smtClean="0"/>
              <a:t>coelomic</a:t>
            </a:r>
            <a:r>
              <a:rPr lang="en-IN" dirty="0" smtClean="0"/>
              <a:t> epithelium. It grows further to form cord . It canalise to form PMND.</a:t>
            </a:r>
            <a:endParaRPr lang="en-US" dirty="0" smtClean="0"/>
          </a:p>
          <a:p>
            <a:pPr>
              <a:buNone/>
            </a:pPr>
            <a:r>
              <a:rPr lang="en-IN" dirty="0" smtClean="0">
                <a:solidFill>
                  <a:srgbClr val="FF0000"/>
                </a:solidFill>
              </a:rPr>
              <a:t>   It has 3 parts –</a:t>
            </a:r>
            <a:endParaRPr lang="en-US" dirty="0" smtClean="0">
              <a:solidFill>
                <a:srgbClr val="FF0000"/>
              </a:solidFill>
            </a:endParaRPr>
          </a:p>
          <a:p>
            <a:pPr lvl="0"/>
            <a:r>
              <a:rPr lang="en-IN" dirty="0" smtClean="0"/>
              <a:t>Cranial vertical part – Lateral to MND</a:t>
            </a:r>
            <a:endParaRPr lang="en-US" dirty="0" smtClean="0"/>
          </a:p>
          <a:p>
            <a:pPr lvl="0"/>
            <a:r>
              <a:rPr lang="en-IN" dirty="0" smtClean="0"/>
              <a:t>Intermediate horizontal part – Crosses MND</a:t>
            </a:r>
            <a:endParaRPr lang="en-US" dirty="0" smtClean="0"/>
          </a:p>
          <a:p>
            <a:pPr lvl="0"/>
            <a:r>
              <a:rPr lang="en-IN" dirty="0" smtClean="0"/>
              <a:t>Caudal vertical part – Lies in close contact with opposite duct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77" y="990600"/>
            <a:ext cx="9080523" cy="454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8575"/>
            <a:ext cx="7286625" cy="728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It opens in DUGS producing a tubercle called </a:t>
            </a:r>
            <a:r>
              <a:rPr lang="en-IN" dirty="0" err="1" smtClean="0"/>
              <a:t>Mullerian</a:t>
            </a:r>
            <a:r>
              <a:rPr lang="en-IN" dirty="0" smtClean="0"/>
              <a:t> tubercle.</a:t>
            </a:r>
            <a:endParaRPr lang="en-US" dirty="0" smtClean="0"/>
          </a:p>
          <a:p>
            <a:pPr algn="just"/>
            <a:r>
              <a:rPr lang="en-IN" dirty="0" smtClean="0"/>
              <a:t>Partition between two caudal vertical part disappears. 2 tubes unite to form Uterovaginal canal.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   Now the parts are –</a:t>
            </a:r>
            <a:endParaRPr lang="en-US" dirty="0" smtClean="0"/>
          </a:p>
          <a:p>
            <a:pPr lvl="0"/>
            <a:r>
              <a:rPr lang="en-IN" dirty="0" smtClean="0"/>
              <a:t>Cranial vertical part</a:t>
            </a:r>
            <a:endParaRPr lang="en-US" dirty="0" smtClean="0"/>
          </a:p>
          <a:p>
            <a:pPr lvl="0"/>
            <a:r>
              <a:rPr lang="en-IN" dirty="0" smtClean="0"/>
              <a:t>Intermediate horizontal part</a:t>
            </a:r>
            <a:endParaRPr lang="en-US" dirty="0" smtClean="0"/>
          </a:p>
          <a:p>
            <a:pPr lvl="0"/>
            <a:r>
              <a:rPr lang="en-IN" dirty="0" smtClean="0"/>
              <a:t>Uterovaginal canal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DELL\Desktop\Urogenital system dev\embryology-urogenital-system-61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/>
              <a:t> </a:t>
            </a:r>
            <a:r>
              <a:rPr lang="en-IN" b="1" dirty="0" smtClean="0">
                <a:solidFill>
                  <a:srgbClr val="00B050"/>
                </a:solidFill>
              </a:rPr>
              <a:t>Develops from 2 sources –</a:t>
            </a:r>
            <a:endParaRPr lang="en-US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IN" dirty="0" smtClean="0"/>
              <a:t>      1 . </a:t>
            </a:r>
            <a:r>
              <a:rPr lang="en-IN" dirty="0" err="1" smtClean="0"/>
              <a:t>Endodermal</a:t>
            </a:r>
            <a:r>
              <a:rPr lang="en-IN" dirty="0" smtClean="0"/>
              <a:t> </a:t>
            </a:r>
            <a:r>
              <a:rPr lang="en-IN" dirty="0" err="1" smtClean="0"/>
              <a:t>Cloaca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2.  </a:t>
            </a:r>
            <a:r>
              <a:rPr lang="en-IN" dirty="0" err="1" smtClean="0"/>
              <a:t>Mesodermal</a:t>
            </a:r>
            <a:r>
              <a:rPr lang="en-IN" dirty="0" smtClean="0"/>
              <a:t> Intermediate cell mass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Derivatives of PMND in Females –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Fallopian tube</a:t>
            </a:r>
            <a:endParaRPr lang="en-US" dirty="0" smtClean="0"/>
          </a:p>
          <a:p>
            <a:pPr lvl="0"/>
            <a:r>
              <a:rPr lang="en-IN" dirty="0" smtClean="0"/>
              <a:t>Uterus</a:t>
            </a:r>
            <a:endParaRPr lang="en-US" dirty="0" smtClean="0"/>
          </a:p>
          <a:p>
            <a:pPr lvl="0"/>
            <a:r>
              <a:rPr lang="en-IN" dirty="0" smtClean="0"/>
              <a:t>Upper 4/5</a:t>
            </a:r>
            <a:r>
              <a:rPr lang="en-IN" baseline="30000" dirty="0" smtClean="0"/>
              <a:t>th</a:t>
            </a:r>
            <a:r>
              <a:rPr lang="en-IN" dirty="0" smtClean="0"/>
              <a:t> of vagina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81" y="609600"/>
            <a:ext cx="897193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Derivatives of PMND in Males –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Appendix of testis</a:t>
            </a:r>
            <a:endParaRPr lang="en-US" dirty="0" smtClean="0"/>
          </a:p>
          <a:p>
            <a:pPr lvl="0"/>
            <a:r>
              <a:rPr lang="en-IN" dirty="0" smtClean="0"/>
              <a:t>Prostatic utricle (Male Uterus)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err="1" smtClean="0">
                <a:solidFill>
                  <a:srgbClr val="FF0000"/>
                </a:solidFill>
              </a:rPr>
              <a:t>Mullerian</a:t>
            </a:r>
            <a:r>
              <a:rPr lang="en-IN" b="1" dirty="0" smtClean="0">
                <a:solidFill>
                  <a:srgbClr val="FF0000"/>
                </a:solidFill>
              </a:rPr>
              <a:t> Tubercle </a:t>
            </a:r>
            <a:r>
              <a:rPr lang="en-IN" dirty="0" smtClean="0"/>
              <a:t>– In Female forms </a:t>
            </a:r>
            <a:endParaRPr lang="en-US" dirty="0" smtClean="0"/>
          </a:p>
          <a:p>
            <a:pPr lvl="0"/>
            <a:r>
              <a:rPr lang="en-IN" dirty="0" smtClean="0"/>
              <a:t>Central part – Degenerate to form opening of vagina</a:t>
            </a:r>
            <a:endParaRPr lang="en-US" dirty="0" smtClean="0"/>
          </a:p>
          <a:p>
            <a:pPr lvl="0"/>
            <a:r>
              <a:rPr lang="en-IN" dirty="0" smtClean="0"/>
              <a:t>Peripheral part – Form Hymen membrane</a:t>
            </a:r>
            <a:endParaRPr lang="en-US" dirty="0" smtClean="0"/>
          </a:p>
          <a:p>
            <a:r>
              <a:rPr lang="en-IN" dirty="0" err="1" smtClean="0">
                <a:solidFill>
                  <a:srgbClr val="FF0000"/>
                </a:solidFill>
              </a:rPr>
              <a:t>Mullerian</a:t>
            </a:r>
            <a:r>
              <a:rPr lang="en-IN" dirty="0" smtClean="0">
                <a:solidFill>
                  <a:srgbClr val="FF0000"/>
                </a:solidFill>
              </a:rPr>
              <a:t> Tubercle in Male forms </a:t>
            </a:r>
            <a:r>
              <a:rPr lang="en-IN" dirty="0" smtClean="0"/>
              <a:t>– </a:t>
            </a:r>
            <a:r>
              <a:rPr lang="en-IN" dirty="0" err="1" smtClean="0"/>
              <a:t>Colliculus</a:t>
            </a:r>
            <a:r>
              <a:rPr lang="en-IN" dirty="0" smtClean="0"/>
              <a:t> </a:t>
            </a:r>
            <a:r>
              <a:rPr lang="en-IN" dirty="0" err="1" smtClean="0"/>
              <a:t>seminalis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77112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FFC000"/>
                </a:solidFill>
              </a:rPr>
              <a:t>Development of Fallopian tube –</a:t>
            </a:r>
            <a:r>
              <a:rPr lang="en-US" b="1" dirty="0" smtClean="0">
                <a:solidFill>
                  <a:srgbClr val="FFC000"/>
                </a:solidFill>
              </a:rPr>
              <a:t/>
            </a:r>
            <a:br>
              <a:rPr lang="en-US" b="1" dirty="0" smtClean="0">
                <a:solidFill>
                  <a:srgbClr val="FFC000"/>
                </a:solidFill>
              </a:rPr>
            </a:b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/>
          <a:lstStyle/>
          <a:p>
            <a:pPr lvl="0"/>
            <a:r>
              <a:rPr lang="en-IN" dirty="0" smtClean="0"/>
              <a:t>Cranial vertical part of PMND</a:t>
            </a:r>
            <a:endParaRPr lang="en-US" dirty="0" smtClean="0"/>
          </a:p>
          <a:p>
            <a:pPr lvl="0"/>
            <a:r>
              <a:rPr lang="en-IN" dirty="0" smtClean="0"/>
              <a:t>Intermediate horizontal part of PMND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622" y="0"/>
            <a:ext cx="6218161" cy="665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C000"/>
                </a:solidFill>
              </a:rPr>
              <a:t>Development of Uterus –</a:t>
            </a:r>
            <a:r>
              <a:rPr lang="en-US" b="1" dirty="0" smtClean="0">
                <a:solidFill>
                  <a:srgbClr val="FFC000"/>
                </a:solidFill>
              </a:rPr>
              <a:t/>
            </a:r>
            <a:br>
              <a:rPr lang="en-US" b="1" dirty="0" smtClean="0">
                <a:solidFill>
                  <a:srgbClr val="FFC000"/>
                </a:solidFill>
              </a:rPr>
            </a:b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IN" dirty="0" smtClean="0"/>
              <a:t>1. Epithelium </a:t>
            </a:r>
            <a:r>
              <a:rPr lang="en-IN" dirty="0" smtClean="0"/>
              <a:t>of </a:t>
            </a:r>
            <a:r>
              <a:rPr lang="en-IN" dirty="0" err="1" smtClean="0"/>
              <a:t>Fundus</a:t>
            </a:r>
            <a:r>
              <a:rPr lang="en-IN" dirty="0" smtClean="0"/>
              <a:t> – Intermediate horizontal part of PMND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2. Epithelium </a:t>
            </a:r>
            <a:r>
              <a:rPr lang="en-IN" dirty="0" smtClean="0"/>
              <a:t>of body and cervix—Cranial part of Uterovaginal canal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3. </a:t>
            </a:r>
            <a:r>
              <a:rPr lang="en-IN" dirty="0" err="1" smtClean="0"/>
              <a:t>Myoepithelium</a:t>
            </a:r>
            <a:r>
              <a:rPr lang="en-IN" dirty="0" smtClean="0"/>
              <a:t> </a:t>
            </a:r>
            <a:r>
              <a:rPr lang="en-IN" dirty="0" smtClean="0"/>
              <a:t>– Surrounding splanchnopleuric mesoderm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895" y="144490"/>
            <a:ext cx="8065305" cy="6537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DELL\Desktop\Urogenital system dev\embryology-urogenital-system-72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02640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DELL\Desktop\Urogenital system dev\embryology-urogenital-system-71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2900"/>
            <a:ext cx="8280400" cy="6210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3200" b="1" dirty="0" smtClean="0">
                <a:solidFill>
                  <a:srgbClr val="FF0000"/>
                </a:solidFill>
              </a:rPr>
              <a:t>MESONEPHRIC DUCT / WOLFFIAN / LEYDIGS/ ARCHINEPHRIC /NEPHRIC DUCT</a:t>
            </a:r>
            <a:r>
              <a:rPr lang="en-US" sz="3200" dirty="0" smtClean="0">
                <a:solidFill>
                  <a:srgbClr val="FF0000"/>
                </a:solidFill>
              </a:rPr>
              <a:t/>
            </a:r>
            <a:br>
              <a:rPr lang="en-US" sz="3200" dirty="0" smtClean="0">
                <a:solidFill>
                  <a:srgbClr val="FF0000"/>
                </a:solidFill>
              </a:rPr>
            </a:b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/>
          <a:lstStyle/>
          <a:p>
            <a:pPr lvl="0" algn="just"/>
            <a:r>
              <a:rPr lang="en-IN" dirty="0" smtClean="0"/>
              <a:t>Opens at the junction of vesicourethral canal and definitive urogenital sinus.</a:t>
            </a:r>
            <a:endParaRPr lang="en-US" dirty="0" smtClean="0"/>
          </a:p>
          <a:p>
            <a:pPr lvl="0" algn="just"/>
            <a:r>
              <a:rPr lang="en-IN" dirty="0" smtClean="0"/>
              <a:t>Later it give rise to Ureteric bud.</a:t>
            </a:r>
            <a:endParaRPr lang="en-US" dirty="0" smtClean="0"/>
          </a:p>
          <a:p>
            <a:pPr lvl="0" algn="just"/>
            <a:r>
              <a:rPr lang="en-IN" dirty="0" smtClean="0"/>
              <a:t>Part of mesonephric duct caudal to opening of </a:t>
            </a:r>
            <a:r>
              <a:rPr lang="en-IN" dirty="0" err="1" smtClean="0"/>
              <a:t>ureteric</a:t>
            </a:r>
            <a:r>
              <a:rPr lang="en-IN" dirty="0" smtClean="0"/>
              <a:t> bud is called Common excretory duct.</a:t>
            </a:r>
            <a:endParaRPr lang="en-US" dirty="0" smtClean="0"/>
          </a:p>
          <a:p>
            <a:pPr lvl="0" algn="just"/>
            <a:r>
              <a:rPr lang="en-IN" dirty="0" smtClean="0"/>
              <a:t>Later CED is absorbed in to dorsal wall of vesicourethral canal ,and MND and Ureteric bud opens separately.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00B050"/>
                </a:solidFill>
              </a:rPr>
              <a:t>Development of Vagina –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By canalisation of vaginal plate</a:t>
            </a:r>
            <a:endParaRPr lang="en-US" dirty="0" smtClean="0"/>
          </a:p>
          <a:p>
            <a:pPr lvl="0"/>
            <a:r>
              <a:rPr lang="en-IN" dirty="0" smtClean="0"/>
              <a:t>Upper </a:t>
            </a:r>
            <a:r>
              <a:rPr lang="en-IN" dirty="0" smtClean="0"/>
              <a:t>1/5</a:t>
            </a:r>
            <a:r>
              <a:rPr lang="en-IN" baseline="30000" dirty="0" smtClean="0"/>
              <a:t>th</a:t>
            </a:r>
            <a:r>
              <a:rPr lang="en-IN" dirty="0" smtClean="0"/>
              <a:t> </a:t>
            </a:r>
            <a:r>
              <a:rPr lang="en-IN" dirty="0" smtClean="0"/>
              <a:t>of </a:t>
            </a:r>
            <a:r>
              <a:rPr lang="en-IN" dirty="0" err="1" smtClean="0"/>
              <a:t>vaginalplate</a:t>
            </a:r>
            <a:r>
              <a:rPr lang="en-IN" dirty="0" smtClean="0"/>
              <a:t> – Formed by </a:t>
            </a:r>
            <a:r>
              <a:rPr lang="en-IN" dirty="0" err="1" smtClean="0"/>
              <a:t>mesodermal</a:t>
            </a:r>
            <a:r>
              <a:rPr lang="en-IN" dirty="0" smtClean="0"/>
              <a:t> proliferation of Uterovaginal canal </a:t>
            </a:r>
            <a:endParaRPr lang="en-US" dirty="0" smtClean="0"/>
          </a:p>
          <a:p>
            <a:pPr lvl="0"/>
            <a:r>
              <a:rPr lang="en-IN" dirty="0" err="1" smtClean="0"/>
              <a:t>Lowr</a:t>
            </a:r>
            <a:r>
              <a:rPr lang="en-IN" dirty="0" smtClean="0"/>
              <a:t> </a:t>
            </a:r>
            <a:r>
              <a:rPr lang="en-IN" dirty="0" smtClean="0"/>
              <a:t>4/5</a:t>
            </a:r>
            <a:r>
              <a:rPr lang="en-IN" baseline="30000" dirty="0" smtClean="0"/>
              <a:t>th</a:t>
            </a:r>
            <a:r>
              <a:rPr lang="en-IN" dirty="0" smtClean="0"/>
              <a:t> </a:t>
            </a:r>
            <a:r>
              <a:rPr lang="en-IN" dirty="0" smtClean="0"/>
              <a:t>of vaginal plate – </a:t>
            </a:r>
            <a:r>
              <a:rPr lang="en-IN" dirty="0" err="1" smtClean="0"/>
              <a:t>Endodermal</a:t>
            </a:r>
            <a:r>
              <a:rPr lang="en-IN" dirty="0" smtClean="0"/>
              <a:t> </a:t>
            </a:r>
            <a:r>
              <a:rPr lang="en-IN" dirty="0" err="1" smtClean="0"/>
              <a:t>evagination</a:t>
            </a:r>
            <a:r>
              <a:rPr lang="en-IN" dirty="0" smtClean="0"/>
              <a:t> from DUGS known as </a:t>
            </a:r>
            <a:r>
              <a:rPr lang="en-IN" dirty="0" err="1" smtClean="0"/>
              <a:t>Sinovaginal</a:t>
            </a:r>
            <a:r>
              <a:rPr lang="en-IN" dirty="0" smtClean="0"/>
              <a:t> bulb, later form single bulb.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752600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FFC000"/>
                </a:solidFill>
              </a:rPr>
              <a:t>Sources of Development of Vagina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Upper </a:t>
            </a:r>
            <a:r>
              <a:rPr lang="en-IN" dirty="0" smtClean="0"/>
              <a:t>1/5</a:t>
            </a:r>
            <a:r>
              <a:rPr lang="en-IN" baseline="30000" dirty="0" smtClean="0"/>
              <a:t>th</a:t>
            </a:r>
            <a:r>
              <a:rPr lang="en-IN" dirty="0" smtClean="0"/>
              <a:t> </a:t>
            </a:r>
            <a:r>
              <a:rPr lang="en-IN" dirty="0" smtClean="0"/>
              <a:t>– Caudal part of Uterovaginal canal (</a:t>
            </a:r>
            <a:r>
              <a:rPr lang="en-IN" dirty="0" err="1" smtClean="0"/>
              <a:t>Mesodermal</a:t>
            </a:r>
            <a:r>
              <a:rPr lang="en-IN" dirty="0" smtClean="0"/>
              <a:t>)</a:t>
            </a:r>
            <a:endParaRPr lang="en-US" dirty="0" smtClean="0"/>
          </a:p>
          <a:p>
            <a:pPr lvl="0"/>
            <a:r>
              <a:rPr lang="en-IN" dirty="0" smtClean="0"/>
              <a:t>Lower </a:t>
            </a:r>
            <a:r>
              <a:rPr lang="en-IN" dirty="0" smtClean="0"/>
              <a:t>4/5</a:t>
            </a:r>
            <a:r>
              <a:rPr lang="en-IN" baseline="30000" dirty="0" smtClean="0"/>
              <a:t>th</a:t>
            </a:r>
            <a:r>
              <a:rPr lang="en-IN" dirty="0" smtClean="0"/>
              <a:t> </a:t>
            </a:r>
            <a:r>
              <a:rPr lang="en-IN" dirty="0" smtClean="0"/>
              <a:t>– </a:t>
            </a:r>
            <a:r>
              <a:rPr lang="en-IN" dirty="0" err="1" smtClean="0"/>
              <a:t>Sinovaginal</a:t>
            </a:r>
            <a:r>
              <a:rPr lang="en-IN" dirty="0" smtClean="0"/>
              <a:t> bulb (</a:t>
            </a:r>
            <a:r>
              <a:rPr lang="en-IN" dirty="0" err="1" smtClean="0"/>
              <a:t>Endodermal</a:t>
            </a:r>
            <a:r>
              <a:rPr lang="en-IN" dirty="0" smtClean="0"/>
              <a:t> </a:t>
            </a:r>
            <a:r>
              <a:rPr lang="en-IN" dirty="0" err="1" smtClean="0"/>
              <a:t>evagination</a:t>
            </a:r>
            <a:r>
              <a:rPr lang="en-IN" dirty="0" smtClean="0"/>
              <a:t> from DUGS)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81" y="304800"/>
            <a:ext cx="8903367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FF0000"/>
                </a:solidFill>
              </a:rPr>
              <a:t>ANOMALIES –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/>
              <a:t>Complete or partial failure of fusion of 2 PMND causes –</a:t>
            </a:r>
            <a:r>
              <a:rPr lang="en-US" dirty="0" smtClean="0"/>
              <a:t>  </a:t>
            </a:r>
            <a:r>
              <a:rPr lang="en-IN" dirty="0" smtClean="0"/>
              <a:t>Uterus </a:t>
            </a:r>
            <a:r>
              <a:rPr lang="en-IN" dirty="0" err="1" smtClean="0"/>
              <a:t>didelphus</a:t>
            </a:r>
            <a:r>
              <a:rPr lang="en-IN" dirty="0" smtClean="0"/>
              <a:t> – Caudal end of PMND fail to fuse. So there is 2 uterus, 2 cervix, 2 vagina</a:t>
            </a:r>
            <a:endParaRPr lang="en-US" dirty="0" smtClean="0"/>
          </a:p>
          <a:p>
            <a:pPr lvl="0"/>
            <a:r>
              <a:rPr lang="en-IN" dirty="0" smtClean="0"/>
              <a:t>Double uterus – 2 uterus, 2 cervix, 1 vagina</a:t>
            </a:r>
            <a:endParaRPr lang="en-US" dirty="0" smtClean="0"/>
          </a:p>
          <a:p>
            <a:pPr lvl="0"/>
            <a:r>
              <a:rPr lang="en-IN" dirty="0" err="1" smtClean="0"/>
              <a:t>Bicornuate</a:t>
            </a:r>
            <a:r>
              <a:rPr lang="en-IN" dirty="0" smtClean="0"/>
              <a:t> uterus – Duplication of upper part</a:t>
            </a:r>
            <a:endParaRPr lang="en-US" dirty="0" smtClean="0"/>
          </a:p>
          <a:p>
            <a:pPr lvl="0"/>
            <a:r>
              <a:rPr lang="en-IN" dirty="0" err="1" smtClean="0"/>
              <a:t>Unicornuate</a:t>
            </a:r>
            <a:r>
              <a:rPr lang="en-IN" dirty="0" smtClean="0"/>
              <a:t> uterus</a:t>
            </a:r>
            <a:endParaRPr lang="en-US" dirty="0" smtClean="0"/>
          </a:p>
          <a:p>
            <a:pPr lvl="0"/>
            <a:r>
              <a:rPr lang="en-IN" dirty="0" err="1" smtClean="0"/>
              <a:t>Septate</a:t>
            </a:r>
            <a:r>
              <a:rPr lang="en-IN" dirty="0" smtClean="0"/>
              <a:t> uterus</a:t>
            </a:r>
            <a:endParaRPr lang="en-US" dirty="0" smtClean="0"/>
          </a:p>
          <a:p>
            <a:pPr lvl="0"/>
            <a:r>
              <a:rPr lang="en-IN" dirty="0" smtClean="0"/>
              <a:t>Imperforated hymen – Failure of fusion of </a:t>
            </a:r>
            <a:r>
              <a:rPr lang="en-IN" dirty="0" err="1" smtClean="0"/>
              <a:t>mullerian</a:t>
            </a:r>
            <a:r>
              <a:rPr lang="en-IN" dirty="0" smtClean="0"/>
              <a:t> tubercle.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29" y="1143000"/>
            <a:ext cx="888274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A. Double Uterus,  Double Vagina</a:t>
            </a:r>
          </a:p>
          <a:p>
            <a:pPr>
              <a:buNone/>
            </a:pPr>
            <a:r>
              <a:rPr lang="en-US" dirty="0" smtClean="0"/>
              <a:t> B. Double Uterus,    Single Vagina</a:t>
            </a:r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Bicornuate</a:t>
            </a:r>
            <a:r>
              <a:rPr lang="en-US" dirty="0" smtClean="0"/>
              <a:t> Uterus</a:t>
            </a:r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Septate</a:t>
            </a:r>
            <a:r>
              <a:rPr lang="en-US" dirty="0" smtClean="0"/>
              <a:t> Uterus</a:t>
            </a:r>
          </a:p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Unicornuate</a:t>
            </a:r>
            <a:r>
              <a:rPr lang="en-US" dirty="0" smtClean="0"/>
              <a:t> Uterus</a:t>
            </a:r>
          </a:p>
          <a:p>
            <a:pPr>
              <a:buNone/>
            </a:pPr>
            <a:r>
              <a:rPr lang="en-US" dirty="0" smtClean="0"/>
              <a:t>F. Cervical </a:t>
            </a:r>
            <a:r>
              <a:rPr lang="en-US" dirty="0" err="1" smtClean="0"/>
              <a:t>Atresia</a:t>
            </a:r>
            <a:endParaRPr lang="en-US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6144536" cy="6576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069212" cy="510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0882"/>
            <a:ext cx="9144000" cy="6157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DELL\Desktop\Urogenital system dev\Development-of-the-Bladder-Ureter-Mesonephric-Du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980" y="609600"/>
            <a:ext cx="8551068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</a:rPr>
              <a:t>DERIVATIVES  OF  MND</a:t>
            </a:r>
            <a:endParaRPr lang="en-US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IN" b="1" dirty="0" smtClean="0">
                <a:solidFill>
                  <a:srgbClr val="7030A0"/>
                </a:solidFill>
              </a:rPr>
              <a:t>A. Mesonephric duct proper</a:t>
            </a:r>
            <a:endParaRPr lang="en-US" b="1" dirty="0" smtClean="0">
              <a:solidFill>
                <a:srgbClr val="7030A0"/>
              </a:solidFill>
            </a:endParaRPr>
          </a:p>
          <a:p>
            <a:pPr lvl="0"/>
            <a:r>
              <a:rPr lang="en-IN" dirty="0" smtClean="0"/>
              <a:t>Appendix of </a:t>
            </a:r>
            <a:r>
              <a:rPr lang="en-IN" dirty="0" err="1" smtClean="0"/>
              <a:t>epididymis</a:t>
            </a:r>
            <a:endParaRPr lang="en-US" dirty="0" smtClean="0"/>
          </a:p>
          <a:p>
            <a:pPr lvl="0"/>
            <a:r>
              <a:rPr lang="en-IN" dirty="0" smtClean="0"/>
              <a:t>Canal of </a:t>
            </a:r>
            <a:r>
              <a:rPr lang="en-IN" dirty="0" err="1" smtClean="0"/>
              <a:t>epididymis</a:t>
            </a:r>
            <a:r>
              <a:rPr lang="en-IN" dirty="0" smtClean="0"/>
              <a:t> </a:t>
            </a:r>
            <a:endParaRPr lang="en-US" dirty="0" smtClean="0"/>
          </a:p>
          <a:p>
            <a:pPr lvl="0"/>
            <a:r>
              <a:rPr lang="en-IN" dirty="0" smtClean="0"/>
              <a:t>Vas </a:t>
            </a:r>
            <a:r>
              <a:rPr lang="en-IN" dirty="0" err="1" smtClean="0"/>
              <a:t>differens</a:t>
            </a:r>
            <a:endParaRPr lang="en-US" dirty="0" smtClean="0"/>
          </a:p>
          <a:p>
            <a:pPr lvl="0"/>
            <a:r>
              <a:rPr lang="en-IN" dirty="0" smtClean="0"/>
              <a:t>Seminal vesicle</a:t>
            </a:r>
            <a:endParaRPr lang="en-US" dirty="0" smtClean="0"/>
          </a:p>
          <a:p>
            <a:pPr lvl="0"/>
            <a:r>
              <a:rPr lang="en-IN" dirty="0" smtClean="0"/>
              <a:t>Ejaculatory duct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MY CLASSES MBBS 2024-25\Embryo UGS pkk\331254_1_En_47_Figa_HTM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699" y="381000"/>
            <a:ext cx="8882262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en-IN" b="1" dirty="0" smtClean="0">
                <a:solidFill>
                  <a:srgbClr val="7030A0"/>
                </a:solidFill>
              </a:rPr>
              <a:t>B. CED derivatives </a:t>
            </a:r>
            <a:endParaRPr lang="en-US" b="1" dirty="0" smtClean="0">
              <a:solidFill>
                <a:srgbClr val="7030A0"/>
              </a:solidFill>
            </a:endParaRPr>
          </a:p>
          <a:p>
            <a:pPr lvl="0"/>
            <a:r>
              <a:rPr lang="en-IN" dirty="0" err="1" smtClean="0"/>
              <a:t>Trigone</a:t>
            </a:r>
            <a:r>
              <a:rPr lang="en-IN" dirty="0" smtClean="0"/>
              <a:t> of urinary bladder</a:t>
            </a:r>
            <a:endParaRPr lang="en-US" dirty="0" smtClean="0"/>
          </a:p>
          <a:p>
            <a:pPr lvl="0"/>
            <a:r>
              <a:rPr lang="en-IN" dirty="0" smtClean="0"/>
              <a:t>Posterior wall of upper part of prostatic urethra in male and posterior wall of whole urethra in female</a:t>
            </a:r>
            <a:endParaRPr lang="en-US" dirty="0" smtClean="0"/>
          </a:p>
          <a:p>
            <a:pPr lvl="0"/>
            <a:r>
              <a:rPr lang="en-IN" dirty="0" smtClean="0"/>
              <a:t>Inner glandular zone of prostate</a:t>
            </a:r>
            <a:endParaRPr lang="en-US" dirty="0" smtClean="0"/>
          </a:p>
          <a:p>
            <a:pPr lvl="0">
              <a:buNone/>
            </a:pPr>
            <a:r>
              <a:rPr lang="en-IN" b="1" dirty="0" smtClean="0">
                <a:solidFill>
                  <a:srgbClr val="7030A0"/>
                </a:solidFill>
              </a:rPr>
              <a:t>C. Ureteric bud derivatives</a:t>
            </a:r>
            <a:endParaRPr lang="en-US" b="1" dirty="0" smtClean="0">
              <a:solidFill>
                <a:srgbClr val="7030A0"/>
              </a:solidFill>
            </a:endParaRPr>
          </a:p>
          <a:p>
            <a:pPr lvl="0"/>
            <a:r>
              <a:rPr lang="en-IN" dirty="0" smtClean="0"/>
              <a:t>Pelvis of </a:t>
            </a:r>
            <a:r>
              <a:rPr lang="en-IN" dirty="0" err="1" smtClean="0"/>
              <a:t>ureter</a:t>
            </a:r>
            <a:endParaRPr lang="en-US" dirty="0" smtClean="0"/>
          </a:p>
          <a:p>
            <a:pPr lvl="0"/>
            <a:r>
              <a:rPr lang="en-IN" dirty="0" smtClean="0"/>
              <a:t>Major calyx</a:t>
            </a:r>
            <a:endParaRPr lang="en-US" dirty="0" smtClean="0"/>
          </a:p>
          <a:p>
            <a:pPr lvl="0"/>
            <a:r>
              <a:rPr lang="en-IN" dirty="0" smtClean="0"/>
              <a:t>Minor calyx</a:t>
            </a:r>
            <a:endParaRPr lang="en-US" dirty="0" smtClean="0"/>
          </a:p>
          <a:p>
            <a:pPr lvl="0"/>
            <a:r>
              <a:rPr lang="en-IN" dirty="0" smtClean="0"/>
              <a:t>Collecting duct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G:\MY CLASSES MBBS 2024-25\Embryo UGS pkk\1-s2.0-S2214442017301225-gr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565" y="527672"/>
            <a:ext cx="8721984" cy="5796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00B050"/>
                </a:solidFill>
              </a:rPr>
              <a:t>Derivatives of  MND in Female – 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 smtClean="0"/>
              <a:t>From cranial part – Duct of </a:t>
            </a:r>
            <a:r>
              <a:rPr lang="en-IN" dirty="0" err="1" smtClean="0"/>
              <a:t>Epoophoron</a:t>
            </a:r>
            <a:endParaRPr lang="en-US" dirty="0" smtClean="0"/>
          </a:p>
          <a:p>
            <a:pPr lvl="0"/>
            <a:r>
              <a:rPr lang="en-IN" dirty="0" smtClean="0"/>
              <a:t>Caudal part – </a:t>
            </a:r>
            <a:r>
              <a:rPr lang="en-IN" dirty="0" err="1" smtClean="0"/>
              <a:t>Gartners</a:t>
            </a:r>
            <a:r>
              <a:rPr lang="en-IN" dirty="0" smtClean="0"/>
              <a:t> duct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75</TotalTime>
  <Words>629</Words>
  <Application>Microsoft Office PowerPoint</Application>
  <PresentationFormat>On-screen Show (4:3)</PresentationFormat>
  <Paragraphs>92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Flow</vt:lpstr>
      <vt:lpstr>UROGENITAL  SYSTEM -2 DEVELOPMENT</vt:lpstr>
      <vt:lpstr>Slide 2</vt:lpstr>
      <vt:lpstr>MESONEPHRIC DUCT / WOLFFIAN / LEYDIGS/ ARCHINEPHRIC /NEPHRIC DUCT </vt:lpstr>
      <vt:lpstr>Slide 4</vt:lpstr>
      <vt:lpstr>DERIVATIVES  OF  MND</vt:lpstr>
      <vt:lpstr>Slide 6</vt:lpstr>
      <vt:lpstr>Slide 7</vt:lpstr>
      <vt:lpstr>Slide 8</vt:lpstr>
      <vt:lpstr>Derivatives of  MND in Female –  </vt:lpstr>
      <vt:lpstr>Slide 10</vt:lpstr>
      <vt:lpstr>Slide 11</vt:lpstr>
      <vt:lpstr>Mesonephric Tubule  </vt:lpstr>
      <vt:lpstr>Slide 13</vt:lpstr>
      <vt:lpstr>Slide 14</vt:lpstr>
      <vt:lpstr>FEMALE  GENITAL  SYSTEM </vt:lpstr>
      <vt:lpstr>Slide 16</vt:lpstr>
      <vt:lpstr>Slide 17</vt:lpstr>
      <vt:lpstr>Slide 18</vt:lpstr>
      <vt:lpstr>Slide 19</vt:lpstr>
      <vt:lpstr>Derivatives of PMND in Females – </vt:lpstr>
      <vt:lpstr>Slide 21</vt:lpstr>
      <vt:lpstr>Derivatives of PMND in Males – </vt:lpstr>
      <vt:lpstr>Slide 23</vt:lpstr>
      <vt:lpstr>Development of Fallopian tube – </vt:lpstr>
      <vt:lpstr>Slide 25</vt:lpstr>
      <vt:lpstr>Development of Uterus – </vt:lpstr>
      <vt:lpstr>Slide 27</vt:lpstr>
      <vt:lpstr>Slide 28</vt:lpstr>
      <vt:lpstr>Slide 29</vt:lpstr>
      <vt:lpstr>Development of Vagina – </vt:lpstr>
      <vt:lpstr>Sources of Development of Vagina  </vt:lpstr>
      <vt:lpstr>Slide 32</vt:lpstr>
      <vt:lpstr>ANOMALIES – </vt:lpstr>
      <vt:lpstr>Slide 34</vt:lpstr>
      <vt:lpstr>Slide 35</vt:lpstr>
      <vt:lpstr>Slide 36</vt:lpstr>
      <vt:lpstr>Slide 37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UROGENITAL  SYSTEM -2 DEVELOPMENT</dc:title>
  <dc:creator>DELL</dc:creator>
  <cp:lastModifiedBy>DELL</cp:lastModifiedBy>
  <cp:revision>30</cp:revision>
  <dcterms:created xsi:type="dcterms:W3CDTF">2006-08-16T00:00:00Z</dcterms:created>
  <dcterms:modified xsi:type="dcterms:W3CDTF">2025-06-24T14:10:33Z</dcterms:modified>
</cp:coreProperties>
</file>