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9"/>
  </p:notesMasterIdLst>
  <p:sldIdLst>
    <p:sldId id="257" r:id="rId2"/>
    <p:sldId id="260" r:id="rId3"/>
    <p:sldId id="283" r:id="rId4"/>
    <p:sldId id="298" r:id="rId5"/>
    <p:sldId id="261" r:id="rId6"/>
    <p:sldId id="284" r:id="rId7"/>
    <p:sldId id="289" r:id="rId8"/>
    <p:sldId id="290" r:id="rId9"/>
    <p:sldId id="262" r:id="rId10"/>
    <p:sldId id="266" r:id="rId11"/>
    <p:sldId id="267" r:id="rId12"/>
    <p:sldId id="291" r:id="rId13"/>
    <p:sldId id="299" r:id="rId14"/>
    <p:sldId id="268" r:id="rId15"/>
    <p:sldId id="269" r:id="rId16"/>
    <p:sldId id="300" r:id="rId17"/>
    <p:sldId id="301" r:id="rId18"/>
    <p:sldId id="302" r:id="rId19"/>
    <p:sldId id="303" r:id="rId20"/>
    <p:sldId id="304" r:id="rId21"/>
    <p:sldId id="305" r:id="rId22"/>
    <p:sldId id="270" r:id="rId23"/>
    <p:sldId id="285" r:id="rId24"/>
    <p:sldId id="271" r:id="rId25"/>
    <p:sldId id="306" r:id="rId26"/>
    <p:sldId id="307" r:id="rId27"/>
    <p:sldId id="308" r:id="rId28"/>
    <p:sldId id="272" r:id="rId29"/>
    <p:sldId id="309" r:id="rId30"/>
    <p:sldId id="310" r:id="rId31"/>
    <p:sldId id="311" r:id="rId32"/>
    <p:sldId id="286" r:id="rId33"/>
    <p:sldId id="287" r:id="rId34"/>
    <p:sldId id="312" r:id="rId35"/>
    <p:sldId id="313" r:id="rId36"/>
    <p:sldId id="314" r:id="rId37"/>
    <p:sldId id="315" r:id="rId38"/>
    <p:sldId id="274" r:id="rId39"/>
    <p:sldId id="275" r:id="rId40"/>
    <p:sldId id="316" r:id="rId41"/>
    <p:sldId id="317" r:id="rId42"/>
    <p:sldId id="324" r:id="rId43"/>
    <p:sldId id="297" r:id="rId44"/>
    <p:sldId id="322" r:id="rId45"/>
    <p:sldId id="340" r:id="rId46"/>
    <p:sldId id="323" r:id="rId47"/>
    <p:sldId id="288" r:id="rId48"/>
    <p:sldId id="277" r:id="rId49"/>
    <p:sldId id="321" r:id="rId50"/>
    <p:sldId id="320" r:id="rId51"/>
    <p:sldId id="318" r:id="rId52"/>
    <p:sldId id="319" r:id="rId53"/>
    <p:sldId id="292" r:id="rId54"/>
    <p:sldId id="294" r:id="rId55"/>
    <p:sldId id="325" r:id="rId56"/>
    <p:sldId id="295" r:id="rId57"/>
    <p:sldId id="326" r:id="rId58"/>
    <p:sldId id="278" r:id="rId59"/>
    <p:sldId id="327" r:id="rId60"/>
    <p:sldId id="328" r:id="rId61"/>
    <p:sldId id="329" r:id="rId62"/>
    <p:sldId id="263" r:id="rId63"/>
    <p:sldId id="279" r:id="rId64"/>
    <p:sldId id="280" r:id="rId65"/>
    <p:sldId id="265" r:id="rId66"/>
    <p:sldId id="333" r:id="rId67"/>
    <p:sldId id="330" r:id="rId68"/>
    <p:sldId id="331" r:id="rId69"/>
    <p:sldId id="332" r:id="rId70"/>
    <p:sldId id="282" r:id="rId71"/>
    <p:sldId id="264" r:id="rId72"/>
    <p:sldId id="334" r:id="rId73"/>
    <p:sldId id="335" r:id="rId74"/>
    <p:sldId id="336" r:id="rId75"/>
    <p:sldId id="337" r:id="rId76"/>
    <p:sldId id="296" r:id="rId77"/>
    <p:sldId id="339" r:id="rId7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228F31-5BD0-4BD0-946D-AB4D80C87E0A}" type="datetimeFigureOut">
              <a:rPr lang="en-US" smtClean="0"/>
              <a:pPr/>
              <a:t>07-Aug-25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46F4F4-A1C8-4F90-ADD3-A4AC1673E85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526A3-CC89-4EC7-B7E8-D673C3376FC7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526A3-CC89-4EC7-B7E8-D673C3376FC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6F4F4-A1C8-4F90-ADD3-A4AC1673E85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526A3-CC89-4EC7-B7E8-D673C3376FC7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FB45B1-B637-48D9-8765-AAC00DD81D18}" type="slidenum">
              <a:rPr lang="en-US" smtClean="0"/>
              <a:pPr/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526A3-CC89-4EC7-B7E8-D673C3376FC7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6F4F4-A1C8-4F90-ADD3-A4AC1673E85C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6F4F4-A1C8-4F90-ADD3-A4AC1673E85C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6F4F4-A1C8-4F90-ADD3-A4AC1673E85C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07-Aug-25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07-Aug-25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07-Aug-25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07-Aug-25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07-Aug-25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07-Aug-25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07-Aug-25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07-Aug-25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07-Aug-25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07-Aug-25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07-Aug-25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07-Aug-25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49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100" b="1" dirty="0" smtClean="0">
                <a:solidFill>
                  <a:srgbClr val="7030A0"/>
                </a:solidFill>
                <a:latin typeface="Arial Black" pitchFamily="34" charset="0"/>
              </a:rPr>
              <a:t>GROSS ANATOMY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b="1" dirty="0" smtClean="0">
                <a:solidFill>
                  <a:srgbClr val="C00000"/>
                </a:solidFill>
                <a:latin typeface="Algerian" pitchFamily="82" charset="0"/>
              </a:rPr>
              <a:t>NOSE</a:t>
            </a:r>
            <a:endParaRPr lang="en-IN" sz="4000" b="1" dirty="0">
              <a:solidFill>
                <a:srgbClr val="C00000"/>
              </a:solidFill>
              <a:latin typeface="Algerian" pitchFamily="8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4648201"/>
            <a:ext cx="4495800" cy="170672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DR. PRAVEEN 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KURREY</a:t>
            </a:r>
          </a:p>
          <a:p>
            <a:pPr>
              <a:buNone/>
            </a:pP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MBBS, MS, BCME, BCBR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PROFESSOR  ANATOMY</a:t>
            </a:r>
            <a:endParaRPr lang="en-US" sz="28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</a:t>
            </a:r>
            <a:endParaRPr lang="en-IN" b="1" dirty="0" smtClean="0">
              <a:solidFill>
                <a:srgbClr val="00B050"/>
              </a:solidFill>
            </a:endParaRPr>
          </a:p>
          <a:p>
            <a:endParaRPr lang="en-IN" dirty="0"/>
          </a:p>
        </p:txBody>
      </p:sp>
      <p:pic>
        <p:nvPicPr>
          <p:cNvPr id="1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71800"/>
            <a:ext cx="4038600" cy="3375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 descr="D:\scott brown photos\Part 13 The nose and paranasal sinuses\104 Anatomy of the nose and paranasal sinuses\104.1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206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/>
          <p:cNvSpPr/>
          <p:nvPr/>
        </p:nvSpPr>
        <p:spPr bwMode="auto">
          <a:xfrm>
            <a:off x="8162306" y="2529443"/>
            <a:ext cx="874816" cy="593768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340925" y="2612572"/>
            <a:ext cx="1563586" cy="510639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7507" y="5035136"/>
            <a:ext cx="261257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Transverse – </a:t>
            </a:r>
            <a:r>
              <a:rPr lang="en-US" sz="1300" dirty="0" err="1" smtClean="0">
                <a:latin typeface="Times New Roman" pitchFamily="18" charset="0"/>
                <a:cs typeface="Times New Roman" pitchFamily="18" charset="0"/>
              </a:rPr>
              <a:t>Pyriform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 aperture to Dorsum of nose &amp; Contracts nasal aperture</a:t>
            </a:r>
          </a:p>
          <a:p>
            <a:pPr marL="285750" indent="-285750">
              <a:buBlip>
                <a:blip r:embed="rId3"/>
              </a:buBlip>
            </a:pP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Alar – beneath </a:t>
            </a:r>
            <a:r>
              <a:rPr lang="en-US" sz="1300" dirty="0" err="1" smtClean="0">
                <a:latin typeface="Times New Roman" pitchFamily="18" charset="0"/>
                <a:cs typeface="Times New Roman" pitchFamily="18" charset="0"/>
              </a:rPr>
              <a:t>nasomaxillary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 suture line via short thin tendon to skin of nasal </a:t>
            </a:r>
            <a:r>
              <a:rPr lang="en-US" sz="1300" dirty="0" err="1" smtClean="0">
                <a:latin typeface="Times New Roman" pitchFamily="18" charset="0"/>
                <a:cs typeface="Times New Roman" pitchFamily="18" charset="0"/>
              </a:rPr>
              <a:t>alae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1300" dirty="0" smtClean="0">
                <a:latin typeface="Times New Roman" pitchFamily="18" charset="0"/>
                <a:cs typeface="Times New Roman" pitchFamily="18" charset="0"/>
              </a:rPr>
              <a:t>Contraction causes shortening and dilation of Nostril</a:t>
            </a:r>
            <a:endParaRPr lang="en-US" sz="13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86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59527" y="368782"/>
            <a:ext cx="29674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Algerian" pitchFamily="82" charset="0"/>
                <a:cs typeface="David" pitchFamily="34" charset="-79"/>
              </a:rPr>
              <a:t>framework</a:t>
            </a:r>
            <a:endParaRPr lang="en-IN" sz="3600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2576" y="1211930"/>
            <a:ext cx="13644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Algerian" pitchFamily="82" charset="0"/>
                <a:cs typeface="David" pitchFamily="34" charset="-79"/>
              </a:rPr>
              <a:t>Bony : </a:t>
            </a:r>
            <a:endParaRPr lang="en-IN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92576" y="1889529"/>
            <a:ext cx="873766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en-US" sz="2600" b="0" dirty="0" smtClean="0">
                <a:latin typeface="Times New Roman" pitchFamily="18" charset="0"/>
                <a:cs typeface="Times New Roman" pitchFamily="18" charset="0"/>
              </a:rPr>
              <a:t>Nasal Bone</a:t>
            </a:r>
          </a:p>
          <a:p>
            <a:pPr marL="285750" indent="-285750">
              <a:buBlip>
                <a:blip r:embed="rId3"/>
              </a:buBlip>
            </a:pPr>
            <a:r>
              <a:rPr lang="en-US" sz="2600" b="0" dirty="0" smtClean="0">
                <a:latin typeface="Times New Roman" pitchFamily="18" charset="0"/>
                <a:cs typeface="Times New Roman" pitchFamily="18" charset="0"/>
              </a:rPr>
              <a:t>Nasal process of frontal Bone</a:t>
            </a:r>
          </a:p>
          <a:p>
            <a:pPr marL="285750" indent="-285750">
              <a:buBlip>
                <a:blip r:embed="rId3"/>
              </a:buBlip>
            </a:pPr>
            <a:r>
              <a:rPr lang="en-US" sz="2600" b="0" dirty="0" smtClean="0">
                <a:latin typeface="Times New Roman" pitchFamily="18" charset="0"/>
                <a:cs typeface="Times New Roman" pitchFamily="18" charset="0"/>
              </a:rPr>
              <a:t>Frontal process of maxilla</a:t>
            </a:r>
            <a:endParaRPr lang="en-IN" sz="26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2575" y="3393966"/>
            <a:ext cx="31935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latin typeface="Algerian" pitchFamily="82" charset="0"/>
                <a:cs typeface="David" pitchFamily="34" charset="-79"/>
              </a:rPr>
              <a:t>Cartilagenous</a:t>
            </a:r>
            <a:r>
              <a:rPr lang="en-US" sz="2800" dirty="0" smtClean="0">
                <a:latin typeface="Algerian" pitchFamily="82" charset="0"/>
                <a:cs typeface="David" pitchFamily="34" charset="-79"/>
              </a:rPr>
              <a:t>: </a:t>
            </a:r>
            <a:endParaRPr lang="en-IN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92576" y="4096360"/>
            <a:ext cx="873766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en-US" sz="2600" b="0" dirty="0" smtClean="0">
                <a:latin typeface="Times New Roman" pitchFamily="18" charset="0"/>
                <a:cs typeface="Times New Roman" pitchFamily="18" charset="0"/>
              </a:rPr>
              <a:t> Paired upper lateral cartilages</a:t>
            </a:r>
          </a:p>
          <a:p>
            <a:pPr marL="285750" indent="-285750">
              <a:buBlip>
                <a:blip r:embed="rId3"/>
              </a:buBlip>
            </a:pPr>
            <a:r>
              <a:rPr lang="en-US" sz="26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0" dirty="0" err="1" smtClean="0">
                <a:latin typeface="Times New Roman" pitchFamily="18" charset="0"/>
                <a:cs typeface="Times New Roman" pitchFamily="18" charset="0"/>
              </a:rPr>
              <a:t>Septal</a:t>
            </a:r>
            <a:r>
              <a:rPr lang="en-US" sz="2600" b="0" dirty="0" smtClean="0">
                <a:latin typeface="Times New Roman" pitchFamily="18" charset="0"/>
                <a:cs typeface="Times New Roman" pitchFamily="18" charset="0"/>
              </a:rPr>
              <a:t> Cartilage</a:t>
            </a:r>
          </a:p>
          <a:p>
            <a:pPr marL="285750" indent="-285750">
              <a:buBlip>
                <a:blip r:embed="rId3"/>
              </a:buBlip>
            </a:pPr>
            <a:r>
              <a:rPr lang="en-US" sz="2600" b="0" dirty="0" smtClean="0">
                <a:latin typeface="Times New Roman" pitchFamily="18" charset="0"/>
                <a:cs typeface="Times New Roman" pitchFamily="18" charset="0"/>
              </a:rPr>
              <a:t> Paired lower lateral cartilage / Greater alar cartilage</a:t>
            </a:r>
          </a:p>
          <a:p>
            <a:pPr marL="285750" indent="-285750">
              <a:buBlip>
                <a:blip r:embed="rId3"/>
              </a:buBlip>
            </a:pPr>
            <a:r>
              <a:rPr lang="en-US" sz="26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0" dirty="0" smtClean="0">
                <a:latin typeface="Times New Roman" pitchFamily="18" charset="0"/>
                <a:cs typeface="Times New Roman" pitchFamily="18" charset="0"/>
              </a:rPr>
              <a:t>Minor accessory </a:t>
            </a:r>
            <a:r>
              <a:rPr lang="en-US" sz="2600" b="0" dirty="0" err="1" smtClean="0">
                <a:latin typeface="Times New Roman" pitchFamily="18" charset="0"/>
                <a:cs typeface="Times New Roman" pitchFamily="18" charset="0"/>
              </a:rPr>
              <a:t>alar</a:t>
            </a:r>
            <a:r>
              <a:rPr lang="en-US" sz="2600" b="0" dirty="0" smtClean="0">
                <a:latin typeface="Times New Roman" pitchFamily="18" charset="0"/>
                <a:cs typeface="Times New Roman" pitchFamily="18" charset="0"/>
              </a:rPr>
              <a:t> cartilages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Sesamoid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Cartilage)</a:t>
            </a:r>
          </a:p>
          <a:p>
            <a:pPr marL="285750" indent="-285750">
              <a:buBlip>
                <a:blip r:embed="rId3"/>
              </a:buBlip>
            </a:pPr>
            <a:endParaRPr lang="en-IN" sz="2600" b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083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External Nose</a:t>
            </a:r>
            <a:endParaRPr lang="en-US" dirty="0"/>
          </a:p>
        </p:txBody>
      </p:sp>
      <p:pic>
        <p:nvPicPr>
          <p:cNvPr id="4" name="Picture 1027" descr="22_02b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9688" t="2499"/>
          <a:stretch>
            <a:fillRect/>
          </a:stretch>
        </p:blipFill>
        <p:spPr bwMode="auto">
          <a:xfrm>
            <a:off x="533401" y="1295400"/>
            <a:ext cx="8153400" cy="518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B407148-6647-419E-F39C-D87C863033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45304"/>
            <a:ext cx="9144000" cy="516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4247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 descr="D:\NOSE Related\externalnosepar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410"/>
            <a:ext cx="5067331" cy="684659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NOSE Related\externalnosepartsinferi.g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7330" y="11409"/>
            <a:ext cx="4076670" cy="436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NOSE Related\Anatomical distribution of nos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7330" y="4156668"/>
            <a:ext cx="4076669" cy="267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19184" y="1460665"/>
            <a:ext cx="14962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 smtClean="0"/>
              <a:t>Nasolacrimal Suture</a:t>
            </a:r>
            <a:endParaRPr lang="en-IN" sz="1100" b="0" dirty="0"/>
          </a:p>
        </p:txBody>
      </p:sp>
      <p:cxnSp>
        <p:nvCxnSpPr>
          <p:cNvPr id="8" name="Straight Arrow Connector 7"/>
          <p:cNvCxnSpPr>
            <a:stCxn id="4" idx="1"/>
          </p:cNvCxnSpPr>
          <p:nvPr/>
        </p:nvCxnSpPr>
        <p:spPr bwMode="auto">
          <a:xfrm flipH="1">
            <a:off x="2680389" y="1591470"/>
            <a:ext cx="1638795" cy="122298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4180114" y="1947553"/>
            <a:ext cx="163536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0" dirty="0" smtClean="0"/>
              <a:t>Supported by Nasal Spine and perp. Plate of </a:t>
            </a:r>
            <a:r>
              <a:rPr lang="en-US" sz="1100" b="0" dirty="0" err="1" smtClean="0"/>
              <a:t>ethmoid</a:t>
            </a:r>
            <a:endParaRPr lang="en-IN" sz="1100" b="0" dirty="0"/>
          </a:p>
        </p:txBody>
      </p:sp>
      <p:sp>
        <p:nvSpPr>
          <p:cNvPr id="10" name="Oval 9"/>
          <p:cNvSpPr/>
          <p:nvPr/>
        </p:nvSpPr>
        <p:spPr bwMode="auto">
          <a:xfrm>
            <a:off x="605640" y="1674775"/>
            <a:ext cx="938151" cy="367962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04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 descr="D:\SEMINARS\photos_B8639F9A-E712-45CF-AC80-6DA4D502C3F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r="313"/>
          <a:stretch/>
        </p:blipFill>
        <p:spPr bwMode="auto">
          <a:xfrm>
            <a:off x="0" y="0"/>
            <a:ext cx="75883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NOSE Related\NasalSpin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411" r="33178" b="41907"/>
          <a:stretch/>
        </p:blipFill>
        <p:spPr bwMode="auto">
          <a:xfrm>
            <a:off x="7600207" y="0"/>
            <a:ext cx="1531918" cy="311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88332" y="3740728"/>
            <a:ext cx="15556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Nasal bones are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supporetd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by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perp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plate of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ethmoid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and nasal spine both of which groove the bone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88332" y="2600696"/>
            <a:ext cx="7778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 smtClean="0">
                <a:latin typeface="Times New Roman" pitchFamily="18" charset="0"/>
                <a:cs typeface="Times New Roman" pitchFamily="18" charset="0"/>
              </a:rPr>
              <a:t>Upto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15mm</a:t>
            </a:r>
            <a:endParaRPr lang="en-IN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552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143" y="672592"/>
            <a:ext cx="8637815" cy="603533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2400" b="0" i="0" u="none" strike="noStrike" baseline="0" dirty="0">
                <a:solidFill>
                  <a:srgbClr val="00C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Vestibule of Nose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mall anteroinferior part of nasal cavity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ined by skin which contains </a:t>
            </a:r>
            <a:r>
              <a:rPr lang="en-IN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sebaceous glands and hairs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Vibrissae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 stiff interlacing hairs of </a:t>
            </a:r>
            <a:r>
              <a:rPr lang="en-IN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Limen nasi –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ridge between vestibule and </a:t>
            </a:r>
            <a:r>
              <a:rPr lang="en-IN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nasal cavity proper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Columella –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 lower part of nose separating right and left vestibules of nose</a:t>
            </a:r>
            <a:endParaRPr lang="en-GB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58DB5D9D-901E-49F7-8E1B-6BD3EE4E45DE}"/>
              </a:ext>
            </a:extLst>
          </p:cNvPr>
          <p:cNvSpPr txBox="1">
            <a:spLocks/>
          </p:cNvSpPr>
          <p:nvPr/>
        </p:nvSpPr>
        <p:spPr>
          <a:xfrm>
            <a:off x="3254829" y="50800"/>
            <a:ext cx="2634343" cy="6217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rgbClr val="2600D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NASAL CAVITY</a:t>
            </a:r>
            <a:endParaRPr lang="en-GB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0272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3ECC06-7A5A-1737-FB6E-BD1DDDAC9712}"/>
              </a:ext>
            </a:extLst>
          </p:cNvPr>
          <p:cNvSpPr txBox="1"/>
          <p:nvPr/>
        </p:nvSpPr>
        <p:spPr>
          <a:xfrm>
            <a:off x="2805793" y="87478"/>
            <a:ext cx="35324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spcBef>
                <a:spcPts val="0"/>
              </a:spcBef>
              <a:buNone/>
            </a:pPr>
            <a:r>
              <a:rPr lang="en-IN" sz="3600" b="1" i="0" u="none" strike="noStrike" baseline="0" dirty="0">
                <a:solidFill>
                  <a:srgbClr val="00C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Nasal Cavity Proper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7AFFF2C-2982-872C-A191-99838AF31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3400" y="1063396"/>
            <a:ext cx="4713560" cy="49406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043AD0C-6566-FF5C-0F05-330B4B5B8EA9}"/>
              </a:ext>
            </a:extLst>
          </p:cNvPr>
          <p:cNvSpPr txBox="1"/>
          <p:nvPr/>
        </p:nvSpPr>
        <p:spPr>
          <a:xfrm>
            <a:off x="255815" y="856917"/>
            <a:ext cx="3873735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IN" sz="2800" b="1" i="0" u="none" strike="noStrike" baseline="0" dirty="0">
                <a:solidFill>
                  <a:srgbClr val="6600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Boundaries</a:t>
            </a:r>
          </a:p>
          <a:p>
            <a:pPr marL="198438" indent="-198438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nasal cavity proper has following boundaries </a:t>
            </a:r>
          </a:p>
          <a:p>
            <a:pPr marL="655638" lvl="1" indent="-198438">
              <a:buFont typeface="Arial" panose="020B0604020202020204" pitchFamily="34" charset="0"/>
              <a:buChar char="•"/>
            </a:pPr>
            <a:r>
              <a:rPr lang="en-IN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Roof</a:t>
            </a:r>
          </a:p>
          <a:p>
            <a:pPr marL="655638" lvl="1" indent="-198438">
              <a:buFont typeface="Arial" panose="020B0604020202020204" pitchFamily="34" charset="0"/>
              <a:buChar char="•"/>
            </a:pPr>
            <a:r>
              <a:rPr lang="en-IN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Floor</a:t>
            </a:r>
          </a:p>
          <a:p>
            <a:pPr marL="655638" lvl="1" indent="-198438">
              <a:buFont typeface="Arial" panose="020B0604020202020204" pitchFamily="34" charset="0"/>
              <a:buChar char="•"/>
            </a:pPr>
            <a:r>
              <a:rPr lang="en-IN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Medial wall</a:t>
            </a:r>
          </a:p>
          <a:p>
            <a:pPr marL="655638" lvl="1" indent="-198438">
              <a:buFont typeface="Arial" panose="020B0604020202020204" pitchFamily="34" charset="0"/>
              <a:buChar char="•"/>
            </a:pPr>
            <a:r>
              <a:rPr lang="en-IN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wall</a:t>
            </a:r>
          </a:p>
          <a:p>
            <a:pPr marL="198438" indent="-198438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IN" sz="2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7825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3ECC06-7A5A-1737-FB6E-BD1DDDAC9712}"/>
              </a:ext>
            </a:extLst>
          </p:cNvPr>
          <p:cNvSpPr txBox="1"/>
          <p:nvPr/>
        </p:nvSpPr>
        <p:spPr>
          <a:xfrm>
            <a:off x="2805793" y="87478"/>
            <a:ext cx="35324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spcBef>
                <a:spcPts val="0"/>
              </a:spcBef>
              <a:buNone/>
            </a:pPr>
            <a:r>
              <a:rPr lang="en-IN" sz="3600" b="1" i="0" u="none" strike="noStrike" baseline="0" dirty="0">
                <a:solidFill>
                  <a:srgbClr val="00C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Nasal Cavity Proper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7AFFF2C-2982-872C-A191-99838AF31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3035" y="1142054"/>
            <a:ext cx="4160495" cy="43609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043AD0C-6566-FF5C-0F05-330B4B5B8EA9}"/>
              </a:ext>
            </a:extLst>
          </p:cNvPr>
          <p:cNvSpPr txBox="1"/>
          <p:nvPr/>
        </p:nvSpPr>
        <p:spPr>
          <a:xfrm>
            <a:off x="154858" y="856918"/>
            <a:ext cx="4726859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IN" sz="2400" b="0" i="1" u="none" strike="noStrike" baseline="0" dirty="0">
                <a:solidFill>
                  <a:srgbClr val="9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Roof</a:t>
            </a:r>
          </a:p>
          <a:p>
            <a:pPr marL="198438" indent="-198438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bout 7 cm long and 2 cm wide</a:t>
            </a:r>
          </a:p>
          <a:p>
            <a:pPr marL="198438" indent="-198438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lopes downward both in front and behind</a:t>
            </a:r>
          </a:p>
          <a:p>
            <a:pPr marL="198438" indent="-198438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ivided into three parts</a:t>
            </a:r>
          </a:p>
          <a:p>
            <a:pPr algn="l">
              <a:spcBef>
                <a:spcPts val="0"/>
              </a:spcBef>
            </a:pPr>
            <a:r>
              <a:rPr lang="en-US" sz="24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Anterior or frontonasal part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8438" indent="-198438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Slopes downward and forward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8438" indent="-198438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upported by frontal and nasal bones and junction of septal and lateral cartilages</a:t>
            </a:r>
          </a:p>
          <a:p>
            <a:pPr algn="l">
              <a:spcBef>
                <a:spcPts val="0"/>
              </a:spcBef>
            </a:pPr>
            <a:endParaRPr lang="en-IN" sz="20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2837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1295400"/>
            <a:ext cx="8637815" cy="541252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2400" b="0" i="0" u="none" strike="noStrike" baseline="0" dirty="0">
                <a:solidFill>
                  <a:srgbClr val="00C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following parts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Bony part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Formed by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IN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Vomer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Perpendicular plate of ethmoid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Cartilaginous part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Formed by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IN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Septal cartilage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Septal processes (medial crura) of major alar </a:t>
            </a:r>
            <a:r>
              <a:rPr lang="en-IN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Cartilage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Cuticular part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ower end of nasal septum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ormed by fibrofatty tissue covered by skin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Columella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owest margin of nasal septum</a:t>
            </a:r>
            <a:endParaRPr lang="en-GB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58DB5D9D-901E-49F7-8E1B-6BD3EE4E45DE}"/>
              </a:ext>
            </a:extLst>
          </p:cNvPr>
          <p:cNvSpPr txBox="1">
            <a:spLocks/>
          </p:cNvSpPr>
          <p:nvPr/>
        </p:nvSpPr>
        <p:spPr>
          <a:xfrm>
            <a:off x="2286000" y="457200"/>
            <a:ext cx="4648200" cy="314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  <a:latin typeface="Algerian" pitchFamily="82" charset="0"/>
                <a:ea typeface="Calibri" panose="020F0502020204030204" pitchFamily="34" charset="0"/>
                <a:cs typeface="Arial" panose="020B0604020202020204" pitchFamily="34" charset="0"/>
              </a:rPr>
              <a:t>NASAL </a:t>
            </a:r>
            <a:r>
              <a:rPr lang="en-US" sz="4000" b="1" dirty="0" smtClean="0">
                <a:solidFill>
                  <a:srgbClr val="FF0000"/>
                </a:solidFill>
                <a:latin typeface="Algerian" pitchFamily="82" charset="0"/>
                <a:ea typeface="Calibri" panose="020F0502020204030204" pitchFamily="34" charset="0"/>
                <a:cs typeface="Arial" panose="020B0604020202020204" pitchFamily="34" charset="0"/>
              </a:rPr>
              <a:t> SEPTUM</a:t>
            </a:r>
            <a:endParaRPr lang="en-GB" sz="4000" dirty="0">
              <a:solidFill>
                <a:srgbClr val="FF0000"/>
              </a:solidFill>
              <a:latin typeface="Algerian" pitchFamily="8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5324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284" y="2015836"/>
            <a:ext cx="8226425" cy="4525963"/>
          </a:xfrm>
        </p:spPr>
        <p:txBody>
          <a:bodyPr/>
          <a:lstStyle/>
          <a:p>
            <a:pPr lvl="0">
              <a:buBlip>
                <a:blip r:embed="rId2"/>
              </a:buBlip>
            </a:pPr>
            <a:r>
              <a:rPr lang="en-IN" sz="4000" dirty="0" smtClean="0">
                <a:latin typeface="Times New Roman" pitchFamily="18" charset="0"/>
                <a:cs typeface="Times New Roman" pitchFamily="18" charset="0"/>
              </a:rPr>
              <a:t>  External </a:t>
            </a:r>
            <a:r>
              <a:rPr lang="en-IN" sz="4000" dirty="0">
                <a:latin typeface="Times New Roman" pitchFamily="18" charset="0"/>
                <a:cs typeface="Times New Roman" pitchFamily="18" charset="0"/>
              </a:rPr>
              <a:t>Nose</a:t>
            </a:r>
          </a:p>
          <a:p>
            <a:pPr lvl="0">
              <a:buBlip>
                <a:blip r:embed="rId2"/>
              </a:buBlip>
            </a:pPr>
            <a:r>
              <a:rPr lang="en-IN" sz="4000" dirty="0" smtClean="0">
                <a:latin typeface="Times New Roman" pitchFamily="18" charset="0"/>
                <a:cs typeface="Times New Roman" pitchFamily="18" charset="0"/>
              </a:rPr>
              <a:t>  Nasal </a:t>
            </a:r>
            <a:r>
              <a:rPr lang="en-IN" sz="4000" dirty="0">
                <a:latin typeface="Times New Roman" pitchFamily="18" charset="0"/>
                <a:cs typeface="Times New Roman" pitchFamily="18" charset="0"/>
              </a:rPr>
              <a:t>Cavity</a:t>
            </a:r>
          </a:p>
          <a:p>
            <a:pPr lvl="0">
              <a:buBlip>
                <a:blip r:embed="rId2"/>
              </a:buBlip>
            </a:pPr>
            <a:r>
              <a:rPr lang="en-IN" sz="4000" dirty="0" smtClean="0">
                <a:latin typeface="Times New Roman" pitchFamily="18" charset="0"/>
                <a:cs typeface="Times New Roman" pitchFamily="18" charset="0"/>
              </a:rPr>
              <a:t>  Nasal </a:t>
            </a:r>
            <a:r>
              <a:rPr lang="en-IN" sz="4000" dirty="0">
                <a:latin typeface="Times New Roman" pitchFamily="18" charset="0"/>
                <a:cs typeface="Times New Roman" pitchFamily="18" charset="0"/>
              </a:rPr>
              <a:t>Septum</a:t>
            </a:r>
          </a:p>
          <a:p>
            <a:pPr lvl="0">
              <a:buBlip>
                <a:blip r:embed="rId2"/>
              </a:buBlip>
            </a:pPr>
            <a:r>
              <a:rPr lang="en-IN" sz="4000" dirty="0" smtClean="0">
                <a:latin typeface="Times New Roman" pitchFamily="18" charset="0"/>
                <a:cs typeface="Times New Roman" pitchFamily="18" charset="0"/>
              </a:rPr>
              <a:t>  Lateral </a:t>
            </a:r>
            <a:r>
              <a:rPr lang="en-IN" sz="4000" dirty="0">
                <a:latin typeface="Times New Roman" pitchFamily="18" charset="0"/>
                <a:cs typeface="Times New Roman" pitchFamily="18" charset="0"/>
              </a:rPr>
              <a:t>Wall</a:t>
            </a:r>
          </a:p>
          <a:p>
            <a:pPr lvl="0">
              <a:buBlip>
                <a:blip r:embed="rId2"/>
              </a:buBlip>
            </a:pPr>
            <a:r>
              <a:rPr lang="en-IN" sz="4000" dirty="0" smtClean="0">
                <a:latin typeface="Times New Roman" pitchFamily="18" charset="0"/>
                <a:cs typeface="Times New Roman" pitchFamily="18" charset="0"/>
              </a:rPr>
              <a:t>  Anatomical </a:t>
            </a:r>
            <a:r>
              <a:rPr lang="en-IN" sz="4000" dirty="0">
                <a:latin typeface="Times New Roman" pitchFamily="18" charset="0"/>
                <a:cs typeface="Times New Roman" pitchFamily="18" charset="0"/>
              </a:rPr>
              <a:t>Variations</a:t>
            </a:r>
          </a:p>
          <a:p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2382302" y="319137"/>
            <a:ext cx="4094391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500" b="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lgerian" pitchFamily="82" charset="0"/>
              </a:rPr>
              <a:t>ANATOMY</a:t>
            </a:r>
            <a:endParaRPr lang="en-US" sz="6500" b="0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941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07C135-301B-43AA-C413-810B40951F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249" y="124599"/>
            <a:ext cx="9005849" cy="67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2338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581A31D-8988-4FA3-CE00-F8355B80D3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10525" y="0"/>
            <a:ext cx="5304675" cy="710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276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59527" y="273778"/>
            <a:ext cx="37192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66"/>
                </a:solidFill>
                <a:latin typeface="Algerian" pitchFamily="82" charset="0"/>
                <a:cs typeface="David" pitchFamily="34" charset="-79"/>
              </a:rPr>
              <a:t>Nasal   septum</a:t>
            </a:r>
            <a:endParaRPr lang="en-IN" sz="3600" b="1" dirty="0">
              <a:solidFill>
                <a:srgbClr val="FF006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020017"/>
            <a:ext cx="42067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sz="2200" b="0" dirty="0" smtClean="0">
              <a:latin typeface="Algerian" pitchFamily="82" charset="0"/>
            </a:endParaRPr>
          </a:p>
          <a:p>
            <a:endParaRPr lang="en-IN" sz="2200" b="0" dirty="0" smtClean="0">
              <a:latin typeface="Algerian" pitchFamily="82" charset="0"/>
            </a:endParaRPr>
          </a:p>
          <a:p>
            <a:r>
              <a:rPr lang="en-IN" sz="2200" b="0" dirty="0" smtClean="0">
                <a:latin typeface="Algerian" pitchFamily="82" charset="0"/>
              </a:rPr>
              <a:t>Cartilages</a:t>
            </a:r>
            <a:r>
              <a:rPr lang="en-IN" dirty="0" smtClean="0">
                <a:latin typeface="Algerian" pitchFamily="82" charset="0"/>
              </a:rPr>
              <a:t> – </a:t>
            </a:r>
          </a:p>
          <a:p>
            <a:endParaRPr lang="en-IN" dirty="0" smtClean="0">
              <a:latin typeface="Algerian" pitchFamily="82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en-IN" sz="2200" b="0" dirty="0" smtClean="0">
                <a:latin typeface="Times New Roman" pitchFamily="18" charset="0"/>
                <a:cs typeface="Times New Roman" pitchFamily="18" charset="0"/>
              </a:rPr>
              <a:t>Quadrilateral cartilage</a:t>
            </a:r>
          </a:p>
          <a:p>
            <a:pPr marL="342900" indent="-342900">
              <a:buBlip>
                <a:blip r:embed="rId2"/>
              </a:buBlip>
            </a:pPr>
            <a:r>
              <a:rPr lang="en-IN" sz="2200" b="0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IN" sz="2200" b="0" dirty="0" smtClean="0">
                <a:latin typeface="Times New Roman" pitchFamily="18" charset="0"/>
                <a:cs typeface="Times New Roman" pitchFamily="18" charset="0"/>
              </a:rPr>
              <a:t>pper </a:t>
            </a:r>
            <a:r>
              <a:rPr lang="en-IN" sz="2200" b="0" dirty="0">
                <a:latin typeface="Times New Roman" pitchFamily="18" charset="0"/>
                <a:cs typeface="Times New Roman" pitchFamily="18" charset="0"/>
              </a:rPr>
              <a:t>and lower lateral cartilages </a:t>
            </a:r>
            <a:r>
              <a:rPr lang="en-IN" sz="2200" b="0" dirty="0" smtClean="0">
                <a:latin typeface="Times New Roman" pitchFamily="18" charset="0"/>
                <a:cs typeface="Times New Roman" pitchFamily="18" charset="0"/>
              </a:rPr>
              <a:t>contribution</a:t>
            </a:r>
          </a:p>
          <a:p>
            <a:pPr marL="342900" indent="-342900">
              <a:buBlip>
                <a:blip r:embed="rId2"/>
              </a:buBlip>
            </a:pPr>
            <a:r>
              <a:rPr lang="en-US" sz="2200" b="0" dirty="0" err="1" smtClean="0">
                <a:latin typeface="Times New Roman" pitchFamily="18" charset="0"/>
                <a:cs typeface="Times New Roman" pitchFamily="18" charset="0"/>
              </a:rPr>
              <a:t>Vomeronasal</a:t>
            </a:r>
            <a:r>
              <a:rPr lang="en-US" sz="2200" b="0" dirty="0" smtClean="0">
                <a:latin typeface="Times New Roman" pitchFamily="18" charset="0"/>
                <a:cs typeface="Times New Roman" pitchFamily="18" charset="0"/>
              </a:rPr>
              <a:t> Cartilage</a:t>
            </a:r>
          </a:p>
          <a:p>
            <a:pPr marL="342900" indent="-342900">
              <a:buBlip>
                <a:blip r:embed="rId2"/>
              </a:buBlip>
            </a:pPr>
            <a:endParaRPr lang="en-US" sz="2200" b="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b="0" dirty="0" smtClean="0">
                <a:latin typeface="Algerian" pitchFamily="82" charset="0"/>
                <a:cs typeface="Times New Roman" pitchFamily="18" charset="0"/>
              </a:rPr>
              <a:t>Membranous septum</a:t>
            </a:r>
            <a:endParaRPr lang="en-IN" sz="2200" b="0" dirty="0">
              <a:latin typeface="Algerian" pitchFamily="82" charset="0"/>
              <a:cs typeface="Times New Roman" pitchFamily="18" charset="0"/>
            </a:endParaRPr>
          </a:p>
        </p:txBody>
      </p:sp>
      <p:pic>
        <p:nvPicPr>
          <p:cNvPr id="12" name="Picture 11" descr="D:\scott brown photos\Part 13 The nose and paranasal sinuses\104 Anatomy of the nose and paranasal sinuses\104.1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673"/>
          <a:stretch/>
        </p:blipFill>
        <p:spPr bwMode="auto">
          <a:xfrm>
            <a:off x="3354705" y="2245880"/>
            <a:ext cx="5789295" cy="45275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920109"/>
            <a:ext cx="412073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0" dirty="0" smtClean="0">
                <a:latin typeface="Algerian" pitchFamily="82" charset="0"/>
                <a:cs typeface="Times New Roman" pitchFamily="18" charset="0"/>
              </a:rPr>
              <a:t>Bones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– </a:t>
            </a:r>
          </a:p>
          <a:p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en-IN" sz="2200" b="0" dirty="0" smtClean="0">
                <a:latin typeface="Times New Roman" pitchFamily="18" charset="0"/>
                <a:cs typeface="Times New Roman" pitchFamily="18" charset="0"/>
              </a:rPr>
              <a:t>Perpendicular plate of </a:t>
            </a:r>
            <a:r>
              <a:rPr lang="en-IN" sz="2200" b="0" dirty="0" err="1" smtClean="0">
                <a:latin typeface="Times New Roman" pitchFamily="18" charset="0"/>
                <a:cs typeface="Times New Roman" pitchFamily="18" charset="0"/>
              </a:rPr>
              <a:t>ethmoid</a:t>
            </a:r>
            <a:endParaRPr lang="en-IN" sz="2200" b="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en-IN" sz="2200" b="0" dirty="0" err="1" smtClean="0">
                <a:latin typeface="Times New Roman" pitchFamily="18" charset="0"/>
                <a:cs typeface="Times New Roman" pitchFamily="18" charset="0"/>
              </a:rPr>
              <a:t>Vomer</a:t>
            </a:r>
            <a:endParaRPr lang="en-IN" sz="2200" b="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en-IN" sz="2200" b="0" dirty="0" smtClean="0">
                <a:latin typeface="Times New Roman" pitchFamily="18" charset="0"/>
                <a:cs typeface="Times New Roman" pitchFamily="18" charset="0"/>
              </a:rPr>
              <a:t>Two bony crests of the </a:t>
            </a:r>
          </a:p>
          <a:p>
            <a:r>
              <a:rPr lang="en-IN" sz="2200" b="0" dirty="0" smtClean="0">
                <a:latin typeface="Times New Roman" pitchFamily="18" charset="0"/>
                <a:cs typeface="Times New Roman" pitchFamily="18" charset="0"/>
              </a:rPr>
              <a:t>     maxilla and palatine</a:t>
            </a:r>
          </a:p>
          <a:p>
            <a:pPr marL="342900" indent="-342900">
              <a:buBlip>
                <a:blip r:embed="rId2"/>
              </a:buBlip>
            </a:pPr>
            <a:r>
              <a:rPr lang="en-IN" sz="2200" b="0" dirty="0" smtClean="0">
                <a:latin typeface="Times New Roman" pitchFamily="18" charset="0"/>
                <a:cs typeface="Times New Roman" pitchFamily="18" charset="0"/>
              </a:rPr>
              <a:t>Rostrum of sphenoid</a:t>
            </a:r>
          </a:p>
          <a:p>
            <a:pPr marL="342900" indent="-342900">
              <a:buBlip>
                <a:blip r:embed="rId2"/>
              </a:buBlip>
            </a:pPr>
            <a:r>
              <a:rPr lang="en-IN" sz="2200" b="0" dirty="0" smtClean="0">
                <a:latin typeface="Times New Roman" pitchFamily="18" charset="0"/>
                <a:cs typeface="Times New Roman" pitchFamily="18" charset="0"/>
              </a:rPr>
              <a:t>Nasal spine of frontal bone</a:t>
            </a:r>
            <a:endParaRPr lang="en-IN" sz="22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7800108" y="5257797"/>
            <a:ext cx="1272642" cy="513612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940615" y="4861785"/>
            <a:ext cx="636321" cy="315856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7800108" y="3546124"/>
            <a:ext cx="1272642" cy="709846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367562" y="2320492"/>
            <a:ext cx="1272642" cy="420753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7871358" y="6519554"/>
            <a:ext cx="1272642" cy="32657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7800108" y="4299278"/>
            <a:ext cx="1272642" cy="562507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3354705" y="4100775"/>
            <a:ext cx="1272642" cy="420753"/>
          </a:xfrm>
          <a:prstGeom prst="ellipse">
            <a:avLst/>
          </a:prstGeom>
          <a:noFill/>
          <a:ln w="28575" cap="flat" cmpd="sng" algn="ctr">
            <a:solidFill>
              <a:srgbClr val="00B0F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3431112" y="5941298"/>
            <a:ext cx="1272642" cy="420753"/>
          </a:xfrm>
          <a:prstGeom prst="ellipse">
            <a:avLst/>
          </a:prstGeom>
          <a:noFill/>
          <a:ln w="28575" cap="flat" cmpd="sng" algn="ctr">
            <a:solidFill>
              <a:srgbClr val="00B0F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3366428" y="5335353"/>
            <a:ext cx="1272642" cy="420753"/>
          </a:xfrm>
          <a:prstGeom prst="ellipse">
            <a:avLst/>
          </a:prstGeom>
          <a:noFill/>
          <a:ln w="28575" cap="flat" cmpd="sng" algn="ctr">
            <a:solidFill>
              <a:srgbClr val="00B0F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3431112" y="3335747"/>
            <a:ext cx="1272642" cy="765028"/>
          </a:xfrm>
          <a:prstGeom prst="ellipse">
            <a:avLst/>
          </a:prstGeom>
          <a:noFill/>
          <a:ln w="28575" cap="flat" cmpd="sng" algn="ctr">
            <a:solidFill>
              <a:srgbClr val="00B0F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3548342" y="4604516"/>
            <a:ext cx="1011934" cy="52623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402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 smtClean="0">
                <a:solidFill>
                  <a:srgbClr val="FF0066"/>
                </a:solidFill>
                <a:latin typeface="Arial Rounded MT Bold" pitchFamily="34" charset="0"/>
              </a:rPr>
              <a:t>NASAL  SEPTUM</a:t>
            </a:r>
            <a:endParaRPr lang="en-US" sz="4400" b="1" dirty="0">
              <a:solidFill>
                <a:srgbClr val="FF0066"/>
              </a:solidFill>
              <a:latin typeface="Arial Rounded MT Bold" pitchFamily="34" charset="0"/>
            </a:endParaRPr>
          </a:p>
        </p:txBody>
      </p:sp>
      <p:pic>
        <p:nvPicPr>
          <p:cNvPr id="5122" name="Picture 2" descr="D:\Anatomy PPT classes Sound\Nose folder\anatomy-of-nose-24-6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95401"/>
            <a:ext cx="7204364" cy="54089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" y="996460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0" dirty="0" smtClean="0">
                <a:latin typeface="Times New Roman" pitchFamily="18" charset="0"/>
                <a:cs typeface="Times New Roman" pitchFamily="18" charset="0"/>
              </a:rPr>
              <a:t>3 – 4 mm centrally and 4 – 8 mm </a:t>
            </a:r>
            <a:r>
              <a:rPr lang="en-US" sz="2600" b="0" dirty="0" err="1" smtClean="0">
                <a:latin typeface="Times New Roman" pitchFamily="18" charset="0"/>
                <a:cs typeface="Times New Roman" pitchFamily="18" charset="0"/>
              </a:rPr>
              <a:t>anteroinferiorly</a:t>
            </a:r>
            <a:r>
              <a:rPr lang="en-US" sz="2600" b="0" dirty="0" smtClean="0">
                <a:latin typeface="Times New Roman" pitchFamily="18" charset="0"/>
                <a:cs typeface="Times New Roman" pitchFamily="18" charset="0"/>
              </a:rPr>
              <a:t> (footplate)</a:t>
            </a:r>
          </a:p>
          <a:p>
            <a:pPr marL="285750" indent="-285750">
              <a:buBlip>
                <a:blip r:embed="rId2"/>
              </a:buBlip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0" dirty="0" smtClean="0">
                <a:latin typeface="Times New Roman" pitchFamily="18" charset="0"/>
                <a:cs typeface="Times New Roman" pitchFamily="18" charset="0"/>
              </a:rPr>
              <a:t>Above dome of lower lateral cartilages, upper angle expanded forming </a:t>
            </a:r>
            <a:r>
              <a:rPr lang="en-US" sz="26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anterior </a:t>
            </a:r>
            <a:r>
              <a:rPr lang="en-US" sz="26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septal</a:t>
            </a:r>
            <a:r>
              <a:rPr lang="en-US" sz="26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angle</a:t>
            </a:r>
            <a:endParaRPr lang="en-IN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28092" y="210941"/>
            <a:ext cx="50878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FF0066"/>
                </a:solidFill>
                <a:latin typeface="Algerian" pitchFamily="82" charset="0"/>
              </a:rPr>
              <a:t>QUADRANGULAR   CARTILAGE</a:t>
            </a:r>
            <a:endParaRPr lang="en-IN" sz="2600" b="1" dirty="0">
              <a:solidFill>
                <a:srgbClr val="FF0066"/>
              </a:solidFill>
              <a:latin typeface="Algerian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1793" y="1939436"/>
            <a:ext cx="3924666" cy="4681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 bwMode="auto">
          <a:xfrm>
            <a:off x="4783016" y="4478215"/>
            <a:ext cx="312813" cy="3816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14" y="2280595"/>
            <a:ext cx="5087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Algerian" pitchFamily="82" charset="0"/>
              </a:rPr>
              <a:t>PerpENDICULAR</a:t>
            </a:r>
            <a:r>
              <a:rPr lang="en-US" b="1" dirty="0" smtClean="0">
                <a:latin typeface="Algerian" pitchFamily="82" charset="0"/>
              </a:rPr>
              <a:t>  Plate of </a:t>
            </a:r>
            <a:r>
              <a:rPr lang="en-US" b="1" dirty="0" err="1" smtClean="0">
                <a:latin typeface="Algerian" pitchFamily="82" charset="0"/>
              </a:rPr>
              <a:t>ethmoid</a:t>
            </a:r>
            <a:endParaRPr lang="en-IN" b="1" dirty="0">
              <a:latin typeface="Algerian" pitchFamily="8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13" y="2773038"/>
            <a:ext cx="53846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0" dirty="0" smtClean="0">
                <a:latin typeface="Times New Roman" pitchFamily="18" charset="0"/>
                <a:cs typeface="Times New Roman" pitchFamily="18" charset="0"/>
              </a:rPr>
              <a:t>forms superior and anterior bony septum</a:t>
            </a:r>
          </a:p>
          <a:p>
            <a:pPr marL="285750" indent="-285750">
              <a:buBlip>
                <a:blip r:embed="rId2"/>
              </a:buBlip>
            </a:pPr>
            <a:r>
              <a:rPr lang="en-US" sz="2200" b="0" dirty="0" smtClean="0">
                <a:latin typeface="Times New Roman" pitchFamily="18" charset="0"/>
                <a:cs typeface="Times New Roman" pitchFamily="18" charset="0"/>
              </a:rPr>
              <a:t>Above is cribriform plate and cristae </a:t>
            </a:r>
            <a:r>
              <a:rPr lang="en-US" sz="2200" b="0" dirty="0" err="1" smtClean="0">
                <a:latin typeface="Times New Roman" pitchFamily="18" charset="0"/>
                <a:cs typeface="Times New Roman" pitchFamily="18" charset="0"/>
              </a:rPr>
              <a:t>galli</a:t>
            </a:r>
            <a:endParaRPr lang="en-US" sz="2200" b="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2200" b="0" dirty="0" smtClean="0">
                <a:latin typeface="Times New Roman" pitchFamily="18" charset="0"/>
                <a:cs typeface="Times New Roman" pitchFamily="18" charset="0"/>
              </a:rPr>
              <a:t>Grooves nasal bones </a:t>
            </a:r>
            <a:endParaRPr lang="en-IN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3708" y="3921816"/>
            <a:ext cx="50878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0" dirty="0" err="1" smtClean="0">
                <a:latin typeface="Algerian" pitchFamily="82" charset="0"/>
              </a:rPr>
              <a:t>vomer</a:t>
            </a:r>
            <a:endParaRPr lang="en-IN" sz="2600" b="0" dirty="0">
              <a:latin typeface="Algerian" pitchFamily="82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6229" y="3200400"/>
            <a:ext cx="4502203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3708" y="4420651"/>
            <a:ext cx="494313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US" sz="2200" b="0" dirty="0" smtClean="0">
                <a:latin typeface="Times New Roman" pitchFamily="18" charset="0"/>
                <a:cs typeface="Times New Roman" pitchFamily="18" charset="0"/>
              </a:rPr>
              <a:t>Posterior and inferior septum</a:t>
            </a:r>
          </a:p>
          <a:p>
            <a:pPr marL="285750" indent="-285750">
              <a:buBlip>
                <a:blip r:embed="rId2"/>
              </a:buBlip>
            </a:pPr>
            <a:r>
              <a:rPr lang="en-US" sz="2200" b="0" dirty="0" smtClean="0">
                <a:latin typeface="Times New Roman" pitchFamily="18" charset="0"/>
                <a:cs typeface="Times New Roman" pitchFamily="18" charset="0"/>
              </a:rPr>
              <a:t>With 2 </a:t>
            </a:r>
            <a:r>
              <a:rPr lang="en-US" sz="2200" b="0" dirty="0" err="1" smtClean="0">
                <a:latin typeface="Times New Roman" pitchFamily="18" charset="0"/>
                <a:cs typeface="Times New Roman" pitchFamily="18" charset="0"/>
              </a:rPr>
              <a:t>alae</a:t>
            </a:r>
            <a:r>
              <a:rPr lang="en-US" sz="2200" b="0" dirty="0" smtClean="0">
                <a:latin typeface="Times New Roman" pitchFamily="18" charset="0"/>
                <a:cs typeface="Times New Roman" pitchFamily="18" charset="0"/>
              </a:rPr>
              <a:t> articulates with rostrum of sphenoid, forms </a:t>
            </a:r>
            <a:r>
              <a:rPr lang="en-US" sz="2200" b="0" dirty="0" err="1" smtClean="0">
                <a:latin typeface="Times New Roman" pitchFamily="18" charset="0"/>
                <a:cs typeface="Times New Roman" pitchFamily="18" charset="0"/>
              </a:rPr>
              <a:t>vomerovaginal</a:t>
            </a:r>
            <a:r>
              <a:rPr lang="en-US" sz="2200" b="0" dirty="0" smtClean="0">
                <a:latin typeface="Times New Roman" pitchFamily="18" charset="0"/>
                <a:cs typeface="Times New Roman" pitchFamily="18" charset="0"/>
              </a:rPr>
              <a:t> canals which transmit pharyngeal branch of maxillary artery</a:t>
            </a:r>
          </a:p>
          <a:p>
            <a:pPr marL="285750" indent="-285750">
              <a:buBlip>
                <a:blip r:embed="rId2"/>
              </a:buBlip>
            </a:pPr>
            <a:r>
              <a:rPr lang="en-US" sz="2200" b="0" dirty="0" smtClean="0">
                <a:latin typeface="Times New Roman" pitchFamily="18" charset="0"/>
                <a:cs typeface="Times New Roman" pitchFamily="18" charset="0"/>
              </a:rPr>
              <a:t>Inferiorly – with both crests</a:t>
            </a:r>
          </a:p>
          <a:p>
            <a:pPr marL="285750" indent="-285750">
              <a:buBlip>
                <a:blip r:embed="rId2"/>
              </a:buBlip>
            </a:pPr>
            <a:r>
              <a:rPr lang="en-US" sz="2200" b="0" dirty="0" smtClean="0">
                <a:latin typeface="Times New Roman" pitchFamily="18" charset="0"/>
                <a:cs typeface="Times New Roman" pitchFamily="18" charset="0"/>
              </a:rPr>
              <a:t>Anterior – </a:t>
            </a:r>
            <a:r>
              <a:rPr lang="en-US" sz="2200" b="0" dirty="0" err="1" smtClean="0">
                <a:latin typeface="Times New Roman" pitchFamily="18" charset="0"/>
                <a:cs typeface="Times New Roman" pitchFamily="18" charset="0"/>
              </a:rPr>
              <a:t>perp</a:t>
            </a:r>
            <a:r>
              <a:rPr lang="en-US" sz="2200" b="0" dirty="0" smtClean="0">
                <a:latin typeface="Times New Roman" pitchFamily="18" charset="0"/>
                <a:cs typeface="Times New Roman" pitchFamily="18" charset="0"/>
              </a:rPr>
              <a:t> plate &amp; </a:t>
            </a:r>
            <a:r>
              <a:rPr lang="en-US" sz="2200" b="0" dirty="0" err="1" smtClean="0">
                <a:latin typeface="Times New Roman" pitchFamily="18" charset="0"/>
                <a:cs typeface="Times New Roman" pitchFamily="18" charset="0"/>
              </a:rPr>
              <a:t>septal</a:t>
            </a:r>
            <a:r>
              <a:rPr lang="en-US" sz="2200" b="0" dirty="0" smtClean="0">
                <a:latin typeface="Times New Roman" pitchFamily="18" charset="0"/>
                <a:cs typeface="Times New Roman" pitchFamily="18" charset="0"/>
              </a:rPr>
              <a:t> cartilage</a:t>
            </a:r>
          </a:p>
        </p:txBody>
      </p:sp>
      <p:cxnSp>
        <p:nvCxnSpPr>
          <p:cNvPr id="14" name="Straight Arrow Connector 13"/>
          <p:cNvCxnSpPr>
            <a:stCxn id="15" idx="2"/>
          </p:cNvCxnSpPr>
          <p:nvPr/>
        </p:nvCxnSpPr>
        <p:spPr bwMode="auto">
          <a:xfrm flipH="1">
            <a:off x="7772401" y="4166157"/>
            <a:ext cx="733354" cy="86304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7913077" y="3704492"/>
            <a:ext cx="1185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Post free edge of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vomer</a:t>
            </a:r>
            <a:endParaRPr lang="en-IN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685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8B42BA-06D3-A928-B28E-2C21D8538E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3126" y="383570"/>
            <a:ext cx="4797749" cy="609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490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3ECC06-7A5A-1737-FB6E-BD1DDDAC9712}"/>
              </a:ext>
            </a:extLst>
          </p:cNvPr>
          <p:cNvSpPr txBox="1"/>
          <p:nvPr/>
        </p:nvSpPr>
        <p:spPr>
          <a:xfrm>
            <a:off x="43543" y="87478"/>
            <a:ext cx="90405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3600" b="1" i="0" u="none" strike="noStrike" baseline="0" dirty="0">
                <a:solidFill>
                  <a:srgbClr val="00C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Blood Supply, Lymphatic Drainage, and </a:t>
            </a:r>
            <a:r>
              <a:rPr lang="en-IN" sz="3600" b="1" i="0" u="none" strike="noStrike" baseline="0" dirty="0">
                <a:solidFill>
                  <a:srgbClr val="00C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Innervation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7AFFF2C-2982-872C-A191-99838AF31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250197" y="1215590"/>
            <a:ext cx="3833931" cy="48115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043AD0C-6566-FF5C-0F05-330B4B5B8EA9}"/>
              </a:ext>
            </a:extLst>
          </p:cNvPr>
          <p:cNvSpPr txBox="1"/>
          <p:nvPr/>
        </p:nvSpPr>
        <p:spPr>
          <a:xfrm>
            <a:off x="255815" y="1371600"/>
            <a:ext cx="466123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2800" b="1" i="0" u="none" strike="noStrike" baseline="0" dirty="0">
                <a:solidFill>
                  <a:srgbClr val="6600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Arterial supply</a:t>
            </a:r>
          </a:p>
          <a:p>
            <a:pPr marL="276225" indent="-276225" algn="l">
              <a:buFont typeface="Arial" panose="020B0604020202020204" pitchFamily="34" charset="0"/>
              <a:buChar char="•"/>
            </a:pPr>
            <a:endParaRPr lang="en-US" sz="2800" b="0" i="1" u="none" strike="noStrike" baseline="0" dirty="0">
              <a:solidFill>
                <a:srgbClr val="0073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6225" indent="-276225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upplied by septal branches of following arteries </a:t>
            </a:r>
          </a:p>
          <a:p>
            <a:pPr marL="276225" indent="-276225" algn="l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Anterior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ethmoidal artery –branch of ophthalmic </a:t>
            </a:r>
            <a:r>
              <a:rPr lang="en-IN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artery</a:t>
            </a:r>
          </a:p>
          <a:p>
            <a:pPr marL="276225" indent="-276225" algn="l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Posterior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ethmoidal artery –branch of ophthalmic </a:t>
            </a:r>
            <a:r>
              <a:rPr lang="en-IN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artery</a:t>
            </a:r>
          </a:p>
        </p:txBody>
      </p:sp>
    </p:spTree>
    <p:extLst>
      <p:ext uri="{BB962C8B-B14F-4D97-AF65-F5344CB8AC3E}">
        <p14:creationId xmlns:p14="http://schemas.microsoft.com/office/powerpoint/2010/main" xmlns="" val="2225806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3ECC06-7A5A-1737-FB6E-BD1DDDAC9712}"/>
              </a:ext>
            </a:extLst>
          </p:cNvPr>
          <p:cNvSpPr txBox="1"/>
          <p:nvPr/>
        </p:nvSpPr>
        <p:spPr>
          <a:xfrm>
            <a:off x="43543" y="87478"/>
            <a:ext cx="90405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3600" b="1" i="0" u="none" strike="noStrike" baseline="0" dirty="0">
                <a:solidFill>
                  <a:srgbClr val="00C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Blood Supply, Lymphatic Drainage, and </a:t>
            </a:r>
            <a:r>
              <a:rPr lang="en-IN" sz="3600" b="1" i="0" u="none" strike="noStrike" baseline="0" dirty="0">
                <a:solidFill>
                  <a:srgbClr val="00C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Innervation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7AFFF2C-2982-872C-A191-99838AF31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267200" y="1151886"/>
            <a:ext cx="4816929" cy="52561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043AD0C-6566-FF5C-0F05-330B4B5B8EA9}"/>
              </a:ext>
            </a:extLst>
          </p:cNvPr>
          <p:cNvSpPr txBox="1"/>
          <p:nvPr/>
        </p:nvSpPr>
        <p:spPr>
          <a:xfrm>
            <a:off x="255814" y="1371600"/>
            <a:ext cx="423998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6225" indent="-276225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upplied by septal branches of following arteries </a:t>
            </a:r>
          </a:p>
          <a:p>
            <a:pPr marL="733425" lvl="1" indent="-276225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b="0" i="0" u="none" strike="noStrike" baseline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Sphenopalatine</a:t>
            </a: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artery –branch of maxillary </a:t>
            </a:r>
            <a:r>
              <a:rPr lang="en-IN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artery</a:t>
            </a:r>
          </a:p>
          <a:p>
            <a:pPr marL="733425" lvl="1" indent="-276225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Greater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palatine artery –branch of maxillary </a:t>
            </a:r>
            <a:r>
              <a:rPr lang="en-IN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artery</a:t>
            </a:r>
          </a:p>
          <a:p>
            <a:pPr marL="733425" lvl="1" indent="-276225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Superior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labial artery –branch of facial artery</a:t>
            </a:r>
            <a:endParaRPr lang="en-GB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516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00045" y="339895"/>
            <a:ext cx="25439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FF0066"/>
                </a:solidFill>
                <a:latin typeface="Algerian" pitchFamily="82" charset="0"/>
              </a:rPr>
              <a:t>Blood  Supply</a:t>
            </a:r>
            <a:endParaRPr lang="en-IN" sz="2600" b="1" dirty="0">
              <a:solidFill>
                <a:srgbClr val="FF0066"/>
              </a:solidFill>
              <a:latin typeface="Algerian" pitchFamily="82" charset="0"/>
            </a:endParaRPr>
          </a:p>
        </p:txBody>
      </p:sp>
      <p:pic>
        <p:nvPicPr>
          <p:cNvPr id="5" name="Picture 4" descr="D:\scott brown photos\Part 13 The nose and paranasal sinuses\104 Anatomy of the nose and paranasal sinuses\104.2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832338"/>
            <a:ext cx="9143999" cy="622495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 bwMode="auto">
          <a:xfrm>
            <a:off x="6330462" y="5533292"/>
            <a:ext cx="2203938" cy="57443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00045" y="1055077"/>
            <a:ext cx="54922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0" dirty="0" err="1" smtClean="0">
                <a:latin typeface="Times New Roman" pitchFamily="18" charset="0"/>
                <a:cs typeface="Times New Roman" pitchFamily="18" charset="0"/>
              </a:rPr>
              <a:t>Posteroinferior</a:t>
            </a:r>
            <a:r>
              <a:rPr lang="en-US" sz="2200" b="0" dirty="0" smtClean="0">
                <a:latin typeface="Times New Roman" pitchFamily="18" charset="0"/>
                <a:cs typeface="Times New Roman" pitchFamily="18" charset="0"/>
              </a:rPr>
              <a:t> septum and </a:t>
            </a:r>
            <a:r>
              <a:rPr lang="en-US" sz="2200" b="0" dirty="0" err="1" smtClean="0">
                <a:latin typeface="Times New Roman" pitchFamily="18" charset="0"/>
                <a:cs typeface="Times New Roman" pitchFamily="18" charset="0"/>
              </a:rPr>
              <a:t>anteroinferior</a:t>
            </a:r>
            <a:r>
              <a:rPr lang="en-US" sz="2200" b="0" dirty="0" smtClean="0">
                <a:latin typeface="Times New Roman" pitchFamily="18" charset="0"/>
                <a:cs typeface="Times New Roman" pitchFamily="18" charset="0"/>
              </a:rPr>
              <a:t> face of sphenoid sinus </a:t>
            </a:r>
          </a:p>
          <a:p>
            <a:pPr algn="ctr"/>
            <a:r>
              <a:rPr lang="en-US" sz="2200" b="0" dirty="0" smtClean="0">
                <a:latin typeface="Times New Roman" pitchFamily="18" charset="0"/>
                <a:cs typeface="Times New Roman" pitchFamily="18" charset="0"/>
              </a:rPr>
              <a:t>&amp; posterior halves of middle &amp; </a:t>
            </a:r>
            <a:r>
              <a:rPr lang="en-US" sz="2200" b="0" dirty="0" err="1" smtClean="0">
                <a:latin typeface="Times New Roman" pitchFamily="18" charset="0"/>
                <a:cs typeface="Times New Roman" pitchFamily="18" charset="0"/>
              </a:rPr>
              <a:t>inf</a:t>
            </a:r>
            <a:r>
              <a:rPr lang="en-US" sz="22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0" dirty="0" err="1" smtClean="0">
                <a:latin typeface="Times New Roman" pitchFamily="18" charset="0"/>
                <a:cs typeface="Times New Roman" pitchFamily="18" charset="0"/>
              </a:rPr>
              <a:t>turbinates</a:t>
            </a:r>
            <a:endParaRPr lang="en-IN" sz="22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30462" y="6107721"/>
            <a:ext cx="2992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latin typeface="Times New Roman" pitchFamily="18" charset="0"/>
                <a:cs typeface="Times New Roman" pitchFamily="18" charset="0"/>
              </a:rPr>
              <a:t>b/o </a:t>
            </a:r>
            <a:r>
              <a:rPr lang="en-US" sz="1200" b="0" dirty="0" smtClean="0">
                <a:latin typeface="Times New Roman" pitchFamily="18" charset="0"/>
                <a:cs typeface="Times New Roman" pitchFamily="18" charset="0"/>
              </a:rPr>
              <a:t> maxillary </a:t>
            </a:r>
            <a:r>
              <a:rPr lang="en-US" sz="1200" b="0" dirty="0">
                <a:latin typeface="Times New Roman" pitchFamily="18" charset="0"/>
                <a:cs typeface="Times New Roman" pitchFamily="18" charset="0"/>
              </a:rPr>
              <a:t>artery </a:t>
            </a:r>
            <a:r>
              <a:rPr lang="en-US" sz="1200" b="0" dirty="0" smtClean="0">
                <a:latin typeface="Times New Roman" pitchFamily="18" charset="0"/>
                <a:cs typeface="Times New Roman" pitchFamily="18" charset="0"/>
              </a:rPr>
              <a:t>b/o  </a:t>
            </a:r>
            <a:r>
              <a:rPr lang="en-US" sz="1200" b="0" dirty="0">
                <a:latin typeface="Times New Roman" pitchFamily="18" charset="0"/>
                <a:cs typeface="Times New Roman" pitchFamily="18" charset="0"/>
              </a:rPr>
              <a:t>ECA</a:t>
            </a:r>
          </a:p>
          <a:p>
            <a:endParaRPr lang="en-IN" sz="1200" dirty="0"/>
          </a:p>
        </p:txBody>
      </p:sp>
    </p:spTree>
    <p:extLst>
      <p:ext uri="{BB962C8B-B14F-4D97-AF65-F5344CB8AC3E}">
        <p14:creationId xmlns:p14="http://schemas.microsoft.com/office/powerpoint/2010/main" xmlns="" val="249469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3ECC06-7A5A-1737-FB6E-BD1DDDAC9712}"/>
              </a:ext>
            </a:extLst>
          </p:cNvPr>
          <p:cNvSpPr txBox="1"/>
          <p:nvPr/>
        </p:nvSpPr>
        <p:spPr>
          <a:xfrm>
            <a:off x="2680607" y="1"/>
            <a:ext cx="37123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3600" b="1" i="0" u="none" strike="noStrike" baseline="0" dirty="0" err="1">
                <a:solidFill>
                  <a:srgbClr val="2600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Kiesselbach</a:t>
            </a:r>
            <a:r>
              <a:rPr lang="en-US" sz="3600" b="1" i="0" u="none" strike="noStrike" baseline="0" dirty="0">
                <a:solidFill>
                  <a:srgbClr val="2600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plexus</a:t>
            </a:r>
            <a:endParaRPr lang="en-GB" sz="5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7AFFF2C-2982-872C-A191-99838AF31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852220" y="984737"/>
            <a:ext cx="4202898" cy="52746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043AD0C-6566-FF5C-0F05-330B4B5B8EA9}"/>
              </a:ext>
            </a:extLst>
          </p:cNvPr>
          <p:cNvSpPr txBox="1"/>
          <p:nvPr/>
        </p:nvSpPr>
        <p:spPr>
          <a:xfrm>
            <a:off x="255814" y="1752600"/>
            <a:ext cx="431618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endParaRPr lang="en-IN" sz="2400" b="0" i="1" u="none" strike="noStrike" baseline="0" dirty="0">
              <a:solidFill>
                <a:srgbClr val="0073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Little’s area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 at anteroinferior part of nasal septum just above vestibule</a:t>
            </a:r>
          </a:p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ighly vascular </a:t>
            </a:r>
          </a:p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N" sz="2400" b="0" i="1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Kiesselbach</a:t>
            </a:r>
            <a:r>
              <a:rPr lang="en-IN" sz="24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plexus</a:t>
            </a:r>
            <a:r>
              <a:rPr lang="en-IN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IN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IN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rteries form arterial anastomosis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Little’s area called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Kiesselbach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plexus</a:t>
            </a:r>
            <a:endParaRPr lang="en-IN" sz="2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2983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D:\Anatomy PPT classes Sound\Nose folder\anatomy-of-nose-3-6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99" y="1886857"/>
            <a:ext cx="6621271" cy="49711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3ECC06-7A5A-1737-FB6E-BD1DDDAC9712}"/>
              </a:ext>
            </a:extLst>
          </p:cNvPr>
          <p:cNvSpPr txBox="1"/>
          <p:nvPr/>
        </p:nvSpPr>
        <p:spPr>
          <a:xfrm>
            <a:off x="2774804" y="87478"/>
            <a:ext cx="35943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3600" b="1" i="0" u="none" strike="noStrike" baseline="0" dirty="0" err="1">
                <a:solidFill>
                  <a:srgbClr val="2600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Kiesselbach</a:t>
            </a:r>
            <a:r>
              <a:rPr lang="en-US" sz="3600" b="1" i="0" u="none" strike="noStrike" baseline="0" dirty="0">
                <a:solidFill>
                  <a:srgbClr val="2600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plexus</a:t>
            </a:r>
            <a:endParaRPr lang="en-GB" sz="5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7AFFF2C-2982-872C-A191-99838AF31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580243" y="1053563"/>
            <a:ext cx="3474875" cy="43609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043AD0C-6566-FF5C-0F05-330B4B5B8EA9}"/>
              </a:ext>
            </a:extLst>
          </p:cNvPr>
          <p:cNvSpPr txBox="1"/>
          <p:nvPr/>
        </p:nvSpPr>
        <p:spPr>
          <a:xfrm>
            <a:off x="255814" y="1295400"/>
            <a:ext cx="532442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arterial anastomosis between septal branches of following arteries:</a:t>
            </a:r>
          </a:p>
          <a:p>
            <a:pPr marL="733425" lvl="1" indent="-276225">
              <a:buFont typeface="Arial" panose="020B0604020202020204" pitchFamily="34" charset="0"/>
              <a:buChar char="•"/>
            </a:pPr>
            <a:r>
              <a:rPr lang="en-IN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Sphenopalatine artery</a:t>
            </a:r>
          </a:p>
          <a:p>
            <a:pPr marL="733425" lvl="1" indent="-276225">
              <a:buFont typeface="Arial" panose="020B0604020202020204" pitchFamily="34" charset="0"/>
              <a:buChar char="•"/>
            </a:pPr>
            <a:r>
              <a:rPr lang="en-IN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Anterior ethmoid artery</a:t>
            </a:r>
          </a:p>
          <a:p>
            <a:pPr marL="733425" lvl="1" indent="-276225">
              <a:buFont typeface="Arial" panose="020B0604020202020204" pitchFamily="34" charset="0"/>
              <a:buChar char="•"/>
            </a:pPr>
            <a:r>
              <a:rPr lang="en-IN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Greater palatine artery</a:t>
            </a:r>
          </a:p>
          <a:p>
            <a:pPr marL="733425" lvl="1" indent="-276225">
              <a:buFont typeface="Arial" panose="020B0604020202020204" pitchFamily="34" charset="0"/>
              <a:buChar char="•"/>
            </a:pPr>
            <a:r>
              <a:rPr lang="en-IN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Superior labial artery</a:t>
            </a:r>
          </a:p>
          <a:p>
            <a:pPr algn="l">
              <a:spcBef>
                <a:spcPts val="0"/>
              </a:spcBef>
            </a:pPr>
            <a:r>
              <a:rPr lang="en-US" sz="24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Epistaxis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ose bleeding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ommonly occurs in Little’s area of nasal septum</a:t>
            </a:r>
          </a:p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ommon in children and young adults</a:t>
            </a:r>
            <a:endParaRPr lang="en-US" sz="2400" b="0" i="1" u="none" strike="noStrike" baseline="0" dirty="0">
              <a:solidFill>
                <a:srgbClr val="0073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rtery of epistaxis</a:t>
            </a:r>
            <a:endParaRPr lang="en-GB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6615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5D47479-0728-1B44-C503-967C9AD437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568607"/>
            <a:ext cx="8382000" cy="572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04258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Anatomy PPT classes Sound\Nose folder\anatomy-of-nose-27-63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85800"/>
            <a:ext cx="8686800" cy="617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D:\Anatomy PPT classes Sound\Nose folder\anatomy-of-nose-28-6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8305" y="1219201"/>
            <a:ext cx="7510552" cy="563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3ECC06-7A5A-1737-FB6E-BD1DDDAC9712}"/>
              </a:ext>
            </a:extLst>
          </p:cNvPr>
          <p:cNvSpPr txBox="1"/>
          <p:nvPr/>
        </p:nvSpPr>
        <p:spPr>
          <a:xfrm>
            <a:off x="2719276" y="87478"/>
            <a:ext cx="42511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spcBef>
                <a:spcPts val="0"/>
              </a:spcBef>
              <a:buNone/>
            </a:pPr>
            <a:r>
              <a:rPr lang="en-IN" sz="3600" b="1" i="0" u="none" strike="noStrike" baseline="0" dirty="0">
                <a:solidFill>
                  <a:srgbClr val="6600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Venous drainage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D189FDE-8D49-FB66-A52A-CADD334EE3E9}"/>
              </a:ext>
            </a:extLst>
          </p:cNvPr>
          <p:cNvSpPr txBox="1"/>
          <p:nvPr/>
        </p:nvSpPr>
        <p:spPr>
          <a:xfrm>
            <a:off x="357121" y="1248696"/>
            <a:ext cx="866151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eins from nasal septum correspond to arteries</a:t>
            </a:r>
          </a:p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drain blood to</a:t>
            </a:r>
          </a:p>
          <a:p>
            <a:pPr marL="733425" lvl="1" indent="-276225">
              <a:buFont typeface="Arial" panose="020B0604020202020204" pitchFamily="34" charset="0"/>
              <a:buChar char="•"/>
            </a:pPr>
            <a:r>
              <a:rPr lang="en-IN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Pterygoid venous plexus</a:t>
            </a:r>
          </a:p>
          <a:p>
            <a:pPr marL="733425" lvl="1" indent="-276225">
              <a:buFont typeface="Arial" panose="020B0604020202020204" pitchFamily="34" charset="0"/>
              <a:buChar char="•"/>
            </a:pPr>
            <a:r>
              <a:rPr lang="en-IN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Facial vein</a:t>
            </a:r>
          </a:p>
          <a:p>
            <a:pPr marL="733425" lvl="1" indent="-276225">
              <a:buFont typeface="Arial" panose="020B0604020202020204" pitchFamily="34" charset="0"/>
              <a:buChar char="•"/>
            </a:pPr>
            <a:r>
              <a:rPr lang="en-IN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Pharyngeal venous plexus</a:t>
            </a:r>
          </a:p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ubmucous venous plexus is more marked in </a:t>
            </a:r>
            <a:r>
              <a:rPr lang="en-IN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Little’s area</a:t>
            </a:r>
          </a:p>
        </p:txBody>
      </p:sp>
    </p:spTree>
    <p:extLst>
      <p:ext uri="{BB962C8B-B14F-4D97-AF65-F5344CB8AC3E}">
        <p14:creationId xmlns:p14="http://schemas.microsoft.com/office/powerpoint/2010/main" xmlns="" val="6817650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3ECC06-7A5A-1737-FB6E-BD1DDDAC9712}"/>
              </a:ext>
            </a:extLst>
          </p:cNvPr>
          <p:cNvSpPr txBox="1"/>
          <p:nvPr/>
        </p:nvSpPr>
        <p:spPr>
          <a:xfrm>
            <a:off x="2558231" y="97311"/>
            <a:ext cx="42628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spcBef>
                <a:spcPts val="0"/>
              </a:spcBef>
              <a:buNone/>
            </a:pPr>
            <a:r>
              <a:rPr lang="en-IN" sz="3600" b="1" i="0" u="none" strike="noStrike" baseline="0" dirty="0">
                <a:solidFill>
                  <a:srgbClr val="6600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Lymphatic drainage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D189FDE-8D49-FB66-A52A-CADD334EE3E9}"/>
              </a:ext>
            </a:extLst>
          </p:cNvPr>
          <p:cNvSpPr txBox="1"/>
          <p:nvPr/>
        </p:nvSpPr>
        <p:spPr>
          <a:xfrm>
            <a:off x="423488" y="1896103"/>
            <a:ext cx="865414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Submandibular nodes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drain anterior half of </a:t>
            </a:r>
            <a:r>
              <a:rPr lang="en-IN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nasal septum</a:t>
            </a:r>
          </a:p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Retropharyngeal nodes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drain posterior half of </a:t>
            </a:r>
            <a:r>
              <a:rPr lang="en-IN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nasal septum</a:t>
            </a:r>
          </a:p>
        </p:txBody>
      </p:sp>
    </p:spTree>
    <p:extLst>
      <p:ext uri="{BB962C8B-B14F-4D97-AF65-F5344CB8AC3E}">
        <p14:creationId xmlns:p14="http://schemas.microsoft.com/office/powerpoint/2010/main" xmlns="" val="9330263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3ECC06-7A5A-1737-FB6E-BD1DDDAC9712}"/>
              </a:ext>
            </a:extLst>
          </p:cNvPr>
          <p:cNvSpPr txBox="1"/>
          <p:nvPr/>
        </p:nvSpPr>
        <p:spPr>
          <a:xfrm>
            <a:off x="2819400" y="87479"/>
            <a:ext cx="4267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spcBef>
                <a:spcPts val="0"/>
              </a:spcBef>
              <a:buNone/>
            </a:pPr>
            <a:r>
              <a:rPr lang="en-IN" sz="3600" b="1" i="0" u="none" strike="noStrike" baseline="0" dirty="0" smtClean="0">
                <a:solidFill>
                  <a:srgbClr val="6600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NERVE SUPPLY</a:t>
            </a:r>
            <a:endParaRPr lang="en-IN" sz="3600" b="1" i="0" u="none" strike="noStrike" baseline="0" dirty="0">
              <a:solidFill>
                <a:srgbClr val="6600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7AFFF2C-2982-872C-A191-99838AF31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114800" y="1071103"/>
            <a:ext cx="4948116" cy="57602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D189FDE-8D49-FB66-A52A-CADD334EE3E9}"/>
              </a:ext>
            </a:extLst>
          </p:cNvPr>
          <p:cNvSpPr txBox="1"/>
          <p:nvPr/>
        </p:nvSpPr>
        <p:spPr>
          <a:xfrm>
            <a:off x="261257" y="533400"/>
            <a:ext cx="3929744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sensation is carried by </a:t>
            </a:r>
          </a:p>
          <a:p>
            <a:pPr marL="733425" lvl="1" indent="-276225">
              <a:buFont typeface="Arial" panose="020B0604020202020204" pitchFamily="34" charset="0"/>
              <a:buChar char="•"/>
            </a:pPr>
            <a:r>
              <a:rPr lang="en-IN" sz="24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Internal </a:t>
            </a:r>
            <a:r>
              <a:rPr lang="en-IN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nasal branches of </a:t>
            </a:r>
            <a:r>
              <a:rPr lang="en-IN" sz="24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anterior ethmoidal nerve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(branch of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nasociliary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branch of ophthalmic </a:t>
            </a:r>
            <a:r>
              <a:rPr lang="en-IN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nerve)</a:t>
            </a:r>
          </a:p>
          <a:p>
            <a:pPr marL="733425" lvl="1" indent="-276225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b="0" i="0" u="none" strike="noStrike" baseline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Nasopalatine</a:t>
            </a:r>
            <a:r>
              <a:rPr lang="en-US" sz="24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branch of </a:t>
            </a:r>
            <a:r>
              <a:rPr lang="en-US" sz="24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pterygopalatine ganglion</a:t>
            </a:r>
            <a:endParaRPr lang="en-US" sz="2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3425" lvl="1" indent="-276225">
              <a:buFont typeface="Arial" panose="020B0604020202020204" pitchFamily="34" charset="0"/>
              <a:buChar char="•"/>
            </a:pPr>
            <a:r>
              <a:rPr lang="en-IN" sz="24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Medial </a:t>
            </a:r>
            <a:r>
              <a:rPr lang="en-IN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posterior superior nasal branches of pterygopalatine ganglion</a:t>
            </a:r>
          </a:p>
        </p:txBody>
      </p:sp>
    </p:spTree>
    <p:extLst>
      <p:ext uri="{BB962C8B-B14F-4D97-AF65-F5344CB8AC3E}">
        <p14:creationId xmlns:p14="http://schemas.microsoft.com/office/powerpoint/2010/main" xmlns="" val="33679866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3ECC06-7A5A-1737-FB6E-BD1DDDAC9712}"/>
              </a:ext>
            </a:extLst>
          </p:cNvPr>
          <p:cNvSpPr txBox="1"/>
          <p:nvPr/>
        </p:nvSpPr>
        <p:spPr>
          <a:xfrm>
            <a:off x="2971800" y="87478"/>
            <a:ext cx="41147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spcBef>
                <a:spcPts val="0"/>
              </a:spcBef>
              <a:buNone/>
            </a:pPr>
            <a:r>
              <a:rPr lang="en-IN" sz="3600" b="1" i="0" u="none" strike="noStrike" baseline="0" dirty="0" smtClean="0">
                <a:solidFill>
                  <a:srgbClr val="6600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NERVE SUPPLY</a:t>
            </a:r>
            <a:endParaRPr lang="en-IN" sz="3600" b="1" i="0" u="none" strike="noStrike" baseline="0" dirty="0">
              <a:solidFill>
                <a:srgbClr val="6600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7AFFF2C-2982-872C-A191-99838AF31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870160" y="1132221"/>
            <a:ext cx="4185382" cy="48723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D189FDE-8D49-FB66-A52A-CADD334EE3E9}"/>
              </a:ext>
            </a:extLst>
          </p:cNvPr>
          <p:cNvSpPr txBox="1"/>
          <p:nvPr/>
        </p:nvSpPr>
        <p:spPr>
          <a:xfrm>
            <a:off x="261256" y="849662"/>
            <a:ext cx="418538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Nasal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branches of greater palatine nerve</a:t>
            </a:r>
          </a:p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Anterior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superior alveolar branches of maxillary </a:t>
            </a:r>
            <a:r>
              <a:rPr lang="en-IN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nerve</a:t>
            </a:r>
          </a:p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Special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sensory supply from </a:t>
            </a:r>
            <a:r>
              <a:rPr lang="en-US" sz="28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olfactory nerves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upper part of nasal septum</a:t>
            </a:r>
            <a:endParaRPr lang="en-GB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04652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8257"/>
            <a:ext cx="9144000" cy="6866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52492" y="2919046"/>
            <a:ext cx="2391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>
                <a:latin typeface="Times New Roman" pitchFamily="18" charset="0"/>
                <a:cs typeface="Times New Roman" pitchFamily="18" charset="0"/>
              </a:rPr>
              <a:t>Anterior superior alveolar nerve</a:t>
            </a:r>
            <a:endParaRPr lang="en-IN" sz="20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27385" y="5568461"/>
            <a:ext cx="3681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dirty="0">
                <a:latin typeface="Times New Roman" pitchFamily="18" charset="0"/>
                <a:cs typeface="Times New Roman" pitchFamily="18" charset="0"/>
              </a:rPr>
              <a:t>b/o </a:t>
            </a:r>
            <a:r>
              <a:rPr lang="en-IN" sz="1400" dirty="0" err="1">
                <a:latin typeface="Times New Roman" pitchFamily="18" charset="0"/>
                <a:cs typeface="Times New Roman" pitchFamily="18" charset="0"/>
              </a:rPr>
              <a:t>pterygopalatine</a:t>
            </a:r>
            <a:r>
              <a:rPr lang="en-IN" sz="1400" dirty="0">
                <a:latin typeface="Times New Roman" pitchFamily="18" charset="0"/>
                <a:cs typeface="Times New Roman" pitchFamily="18" charset="0"/>
              </a:rPr>
              <a:t> ganglion and carries both sensory and parasympathetic fibres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2395770" y="6049107"/>
            <a:ext cx="2715492" cy="811035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38957" y="6550222"/>
            <a:ext cx="3681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dirty="0" smtClean="0">
                <a:latin typeface="Times New Roman" pitchFamily="18" charset="0"/>
                <a:cs typeface="Times New Roman" pitchFamily="18" charset="0"/>
              </a:rPr>
              <a:t>&amp; also </a:t>
            </a:r>
            <a:r>
              <a:rPr lang="en-IN" sz="1400" dirty="0" err="1" smtClean="0">
                <a:latin typeface="Times New Roman" pitchFamily="18" charset="0"/>
                <a:cs typeface="Times New Roman" pitchFamily="18" charset="0"/>
              </a:rPr>
              <a:t>Vidian</a:t>
            </a:r>
            <a:r>
              <a:rPr lang="en-IN" sz="1400" dirty="0" smtClean="0">
                <a:latin typeface="Times New Roman" pitchFamily="18" charset="0"/>
                <a:cs typeface="Times New Roman" pitchFamily="18" charset="0"/>
              </a:rPr>
              <a:t> nerve</a:t>
            </a:r>
            <a:endParaRPr lang="en-IN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629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 descr="D:\scott brown photos\Part 13 The nose and paranasal sinuses\104 Anatomy of the nose and paranasal sinuses\104.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671" y="-281355"/>
            <a:ext cx="9153671" cy="730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43400" y="595010"/>
            <a:ext cx="4413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66"/>
                </a:solidFill>
                <a:latin typeface="Algerian" pitchFamily="82" charset="0"/>
              </a:rPr>
              <a:t>Nerve  supply of septum</a:t>
            </a:r>
            <a:endParaRPr lang="en-IN" sz="2400" b="1" dirty="0">
              <a:solidFill>
                <a:srgbClr val="FF0066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258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18F22805-D384-4D8B-8AAD-359EE5CE6BEC}"/>
              </a:ext>
            </a:extLst>
          </p:cNvPr>
          <p:cNvSpPr txBox="1">
            <a:spLocks/>
          </p:cNvSpPr>
          <p:nvPr/>
        </p:nvSpPr>
        <p:spPr>
          <a:xfrm>
            <a:off x="206478" y="1219199"/>
            <a:ext cx="4365523" cy="52602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yramidal projection of </a:t>
            </a:r>
            <a:r>
              <a:rPr lang="en-IN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2400" b="0" i="0" u="none" strike="noStrike" baseline="0" dirty="0">
                <a:solidFill>
                  <a:srgbClr val="00C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resents following features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apex – lower free end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Root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24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bridge –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upper narrow part which is </a:t>
            </a:r>
            <a:r>
              <a:rPr lang="en-IN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 with forehead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Dorsum –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rounded border between tip and </a:t>
            </a:r>
            <a:r>
              <a:rPr lang="en-IN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625EA88-AA25-209B-A40A-D2AD3703D2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5542" y="842403"/>
            <a:ext cx="4528457" cy="53334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56FCAA6-06E0-0331-7C22-64B6B49F16BC}"/>
              </a:ext>
            </a:extLst>
          </p:cNvPr>
          <p:cNvSpPr txBox="1"/>
          <p:nvPr/>
        </p:nvSpPr>
        <p:spPr>
          <a:xfrm>
            <a:off x="3075214" y="101992"/>
            <a:ext cx="29935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spcBef>
                <a:spcPts val="0"/>
              </a:spcBef>
              <a:buNone/>
            </a:pPr>
            <a:r>
              <a:rPr lang="en-IN" sz="3200" b="1" i="0" u="none" strike="noStrike" baseline="0" dirty="0">
                <a:solidFill>
                  <a:srgbClr val="2600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 NOSE</a:t>
            </a:r>
          </a:p>
        </p:txBody>
      </p:sp>
    </p:spTree>
    <p:extLst>
      <p:ext uri="{BB962C8B-B14F-4D97-AF65-F5344CB8AC3E}">
        <p14:creationId xmlns:p14="http://schemas.microsoft.com/office/powerpoint/2010/main" xmlns="" val="29365101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447799"/>
            <a:ext cx="8632372" cy="5260127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nvolves physical deviation of nasal septum from midline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About 80% of people with DNS do not have any </a:t>
            </a:r>
            <a:r>
              <a:rPr lang="en-IN" sz="2400" b="0" i="0" u="none" strike="noStrik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symptoms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IN" sz="24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24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Signs and symptoms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Mechanical obstruction causing difficulty in nasal </a:t>
            </a:r>
            <a:r>
              <a:rPr lang="en-IN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breathing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Separated episode of sinusitis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IN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Excessive snoring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IN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Headache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ommonly affects males than females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ay occur due to trauma or developmental reasons </a:t>
            </a:r>
            <a:r>
              <a:rPr lang="en-IN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(congenital)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58DB5D9D-901E-49F7-8E1B-6BD3EE4E45DE}"/>
              </a:ext>
            </a:extLst>
          </p:cNvPr>
          <p:cNvSpPr txBox="1">
            <a:spLocks/>
          </p:cNvSpPr>
          <p:nvPr/>
        </p:nvSpPr>
        <p:spPr>
          <a:xfrm>
            <a:off x="1066800" y="304800"/>
            <a:ext cx="7086600" cy="6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Deviated nasal septum 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DNS)</a:t>
            </a:r>
            <a:endParaRPr lang="en-GB" sz="36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37686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676399"/>
            <a:ext cx="8632372" cy="503152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3200" b="1" u="none" strike="noStrike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IN" b="0" i="1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Septoplasty </a:t>
            </a:r>
            <a:r>
              <a:rPr lang="en-US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(submucosa resection of septum) – surgical correction of DNS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ay be required for patients with DNS having recurrent episodes of symptoms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eviated piece of septal cartilage – </a:t>
            </a:r>
            <a:r>
              <a:rPr lang="en-IN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removed in septoplasty</a:t>
            </a: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58DB5D9D-901E-49F7-8E1B-6BD3EE4E45DE}"/>
              </a:ext>
            </a:extLst>
          </p:cNvPr>
          <p:cNvSpPr txBox="1">
            <a:spLocks/>
          </p:cNvSpPr>
          <p:nvPr/>
        </p:nvSpPr>
        <p:spPr>
          <a:xfrm>
            <a:off x="1295400" y="150074"/>
            <a:ext cx="6781799" cy="593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rgbClr val="2600D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Deviated nasal septum (DNS)</a:t>
            </a:r>
            <a:endParaRPr lang="en-GB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10301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305800" cy="66751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ahoma" pitchFamily="34" charset="0"/>
              </a:rPr>
              <a:t>What matters most is how you see yourself …</a:t>
            </a:r>
          </a:p>
        </p:txBody>
      </p:sp>
      <p:pic>
        <p:nvPicPr>
          <p:cNvPr id="41987" name="Picture 3" descr="Face_41_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8404" y="1681163"/>
            <a:ext cx="4344796" cy="5194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4800" b="1" dirty="0" smtClean="0">
                <a:solidFill>
                  <a:srgbClr val="FF0000"/>
                </a:solidFill>
              </a:rPr>
              <a:t>LATERAL WALL OF NOSE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72573"/>
            <a:ext cx="7239000" cy="631371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32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WALL OF NASAL CAVITY</a:t>
            </a:r>
            <a:endParaRPr lang="en-GB" sz="32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18F22805-D384-4D8B-8AAD-359EE5CE6BEC}"/>
              </a:ext>
            </a:extLst>
          </p:cNvPr>
          <p:cNvSpPr txBox="1">
            <a:spLocks/>
          </p:cNvSpPr>
          <p:nvPr/>
        </p:nvSpPr>
        <p:spPr>
          <a:xfrm>
            <a:off x="272143" y="1523999"/>
            <a:ext cx="3385457" cy="4925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2400" b="0" i="0" u="none" strike="noStrike" baseline="0" dirty="0">
                <a:solidFill>
                  <a:srgbClr val="00C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be divided into three parts as follows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0" i="1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Anterior </a:t>
            </a:r>
            <a:r>
              <a:rPr lang="en-US" sz="24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Has depressed area called vestibule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ined by skin with short, stiff </a:t>
            </a:r>
            <a:r>
              <a:rPr lang="en-IN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curved hairs called </a:t>
            </a:r>
            <a:r>
              <a:rPr lang="en-IN" sz="24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vibrissae</a:t>
            </a:r>
            <a:endParaRPr lang="en-IN" sz="2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E10D544-CC10-FFF7-FE7B-8364F6556C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810000" y="762000"/>
            <a:ext cx="5208671" cy="609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786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CE10D544-CC10-FFF7-FE7B-8364F6556C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27708" y="-13538"/>
            <a:ext cx="8306692" cy="71682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72573"/>
            <a:ext cx="7162800" cy="631371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32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WALL OF NASAL CAVITY</a:t>
            </a:r>
            <a:endParaRPr lang="en-GB" sz="32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18F22805-D384-4D8B-8AAD-359EE5CE6BEC}"/>
              </a:ext>
            </a:extLst>
          </p:cNvPr>
          <p:cNvSpPr txBox="1">
            <a:spLocks/>
          </p:cNvSpPr>
          <p:nvPr/>
        </p:nvSpPr>
        <p:spPr>
          <a:xfrm>
            <a:off x="272143" y="1828799"/>
            <a:ext cx="3156857" cy="4591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2000" b="0" i="0" u="none" strike="noStrike" baseline="0" dirty="0">
                <a:solidFill>
                  <a:srgbClr val="00C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i="1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Middle 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alled atrium of middle meatus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imited above by 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agger nasi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faint ridge of mucous membrane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0" i="1" u="none" strike="noStrik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3. Posterior </a:t>
            </a:r>
            <a:r>
              <a:rPr lang="en-US" sz="20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part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as three shelf-like projections called </a:t>
            </a:r>
            <a:r>
              <a:rPr lang="en-US" sz="20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conchae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paces separating conchae are </a:t>
            </a:r>
            <a:r>
              <a:rPr lang="en-IN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meatus</a:t>
            </a:r>
            <a:endParaRPr lang="en-GB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E10D544-CC10-FFF7-FE7B-8364F6556C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810000" y="990428"/>
            <a:ext cx="5179174" cy="595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811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8194" name="Picture 2" descr="D:\Anatomy PPT classes Sound\Nose folder\anatomy-of-nose-14-6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2458" y="1219200"/>
            <a:ext cx="7237642" cy="54339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93784" y="199292"/>
            <a:ext cx="931984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Blip>
                <a:blip r:embed="rId2"/>
              </a:buBlip>
            </a:pPr>
            <a:r>
              <a:rPr lang="en-US" sz="2600" b="0" dirty="0" smtClean="0">
                <a:latin typeface="Times New Roman" pitchFamily="18" charset="0"/>
                <a:cs typeface="Times New Roman" pitchFamily="18" charset="0"/>
              </a:rPr>
              <a:t>Atrium – </a:t>
            </a:r>
            <a:r>
              <a:rPr lang="en-US" sz="2600" b="0" dirty="0" err="1" smtClean="0">
                <a:latin typeface="Times New Roman" pitchFamily="18" charset="0"/>
                <a:cs typeface="Times New Roman" pitchFamily="18" charset="0"/>
              </a:rPr>
              <a:t>Structureless</a:t>
            </a:r>
            <a:r>
              <a:rPr lang="en-US" sz="2600" b="0" dirty="0" smtClean="0">
                <a:latin typeface="Times New Roman" pitchFamily="18" charset="0"/>
                <a:cs typeface="Times New Roman" pitchFamily="18" charset="0"/>
              </a:rPr>
              <a:t> area</a:t>
            </a:r>
          </a:p>
          <a:p>
            <a:pPr marL="457200" indent="-457200">
              <a:buBlip>
                <a:blip r:embed="rId2"/>
              </a:buBlip>
            </a:pPr>
            <a:r>
              <a:rPr lang="en-US" sz="2600" b="0" dirty="0" smtClean="0">
                <a:latin typeface="Times New Roman" pitchFamily="18" charset="0"/>
                <a:cs typeface="Times New Roman" pitchFamily="18" charset="0"/>
              </a:rPr>
              <a:t>Shows bulge anterior to middle turbinate formed by </a:t>
            </a:r>
            <a:r>
              <a:rPr lang="en-US" sz="2600" b="0" dirty="0" err="1" smtClean="0">
                <a:latin typeface="Times New Roman" pitchFamily="18" charset="0"/>
                <a:cs typeface="Times New Roman" pitchFamily="18" charset="0"/>
              </a:rPr>
              <a:t>agger</a:t>
            </a:r>
            <a:r>
              <a:rPr lang="en-US" sz="26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0" dirty="0" err="1" smtClean="0">
                <a:latin typeface="Times New Roman" pitchFamily="18" charset="0"/>
                <a:cs typeface="Times New Roman" pitchFamily="18" charset="0"/>
              </a:rPr>
              <a:t>nasi</a:t>
            </a:r>
            <a:r>
              <a:rPr lang="en-US" sz="2600" b="0" dirty="0" smtClean="0">
                <a:latin typeface="Times New Roman" pitchFamily="18" charset="0"/>
                <a:cs typeface="Times New Roman" pitchFamily="18" charset="0"/>
              </a:rPr>
              <a:t> cells</a:t>
            </a:r>
          </a:p>
          <a:p>
            <a:pPr marL="457200" indent="-457200">
              <a:buBlip>
                <a:blip r:embed="rId2"/>
              </a:buBlip>
            </a:pPr>
            <a:r>
              <a:rPr lang="en-US" sz="2600" b="0" dirty="0" smtClean="0">
                <a:latin typeface="Times New Roman" pitchFamily="18" charset="0"/>
                <a:cs typeface="Times New Roman" pitchFamily="18" charset="0"/>
              </a:rPr>
              <a:t>Ridge from </a:t>
            </a:r>
            <a:r>
              <a:rPr lang="en-US" sz="2600" b="0" dirty="0" err="1" smtClean="0">
                <a:latin typeface="Times New Roman" pitchFamily="18" charset="0"/>
                <a:cs typeface="Times New Roman" pitchFamily="18" charset="0"/>
              </a:rPr>
              <a:t>agger</a:t>
            </a:r>
            <a:r>
              <a:rPr lang="en-US" sz="26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0" dirty="0" err="1" smtClean="0">
                <a:latin typeface="Times New Roman" pitchFamily="18" charset="0"/>
                <a:cs typeface="Times New Roman" pitchFamily="18" charset="0"/>
              </a:rPr>
              <a:t>nasi</a:t>
            </a:r>
            <a:r>
              <a:rPr lang="en-US" sz="2600" b="0" dirty="0" smtClean="0">
                <a:latin typeface="Times New Roman" pitchFamily="18" charset="0"/>
                <a:cs typeface="Times New Roman" pitchFamily="18" charset="0"/>
              </a:rPr>
              <a:t> to apex of superior border of inferior turbinate which overlies NLD</a:t>
            </a:r>
          </a:p>
          <a:p>
            <a:pPr marL="457200" indent="-457200">
              <a:buBlip>
                <a:blip r:embed="rId2"/>
              </a:buBlip>
            </a:pPr>
            <a:r>
              <a:rPr lang="en-US" sz="2600" b="0" dirty="0" smtClean="0">
                <a:latin typeface="Times New Roman" pitchFamily="18" charset="0"/>
                <a:cs typeface="Times New Roman" pitchFamily="18" charset="0"/>
              </a:rPr>
              <a:t>3 scrolls of </a:t>
            </a:r>
            <a:r>
              <a:rPr lang="en-US" sz="2600" b="0" dirty="0" err="1" smtClean="0">
                <a:latin typeface="Times New Roman" pitchFamily="18" charset="0"/>
                <a:cs typeface="Times New Roman" pitchFamily="18" charset="0"/>
              </a:rPr>
              <a:t>turbinates</a:t>
            </a:r>
            <a:r>
              <a:rPr lang="en-US" sz="2600" b="0" dirty="0" smtClean="0">
                <a:latin typeface="Times New Roman" pitchFamily="18" charset="0"/>
                <a:cs typeface="Times New Roman" pitchFamily="18" charset="0"/>
              </a:rPr>
              <a:t>. Occasionally supreme turbinate.</a:t>
            </a:r>
          </a:p>
          <a:p>
            <a:pPr marL="457200" indent="-457200">
              <a:buBlip>
                <a:blip r:embed="rId2"/>
              </a:buBlip>
            </a:pPr>
            <a:r>
              <a:rPr lang="en-US" sz="2600" b="0" dirty="0" err="1" smtClean="0">
                <a:latin typeface="Times New Roman" pitchFamily="18" charset="0"/>
                <a:cs typeface="Times New Roman" pitchFamily="18" charset="0"/>
              </a:rPr>
              <a:t>Sphenoethmoidal</a:t>
            </a:r>
            <a:r>
              <a:rPr lang="en-US" sz="2600" b="0" dirty="0" smtClean="0">
                <a:latin typeface="Times New Roman" pitchFamily="18" charset="0"/>
                <a:cs typeface="Times New Roman" pitchFamily="18" charset="0"/>
              </a:rPr>
              <a:t> recess above superior turbinate which forms niche between posterior </a:t>
            </a:r>
            <a:r>
              <a:rPr lang="en-US" sz="2600" b="0" dirty="0" err="1" smtClean="0">
                <a:latin typeface="Times New Roman" pitchFamily="18" charset="0"/>
                <a:cs typeface="Times New Roman" pitchFamily="18" charset="0"/>
              </a:rPr>
              <a:t>ethmoidal</a:t>
            </a:r>
            <a:r>
              <a:rPr lang="en-US" sz="2600" b="0" dirty="0" smtClean="0">
                <a:latin typeface="Times New Roman" pitchFamily="18" charset="0"/>
                <a:cs typeface="Times New Roman" pitchFamily="18" charset="0"/>
              </a:rPr>
              <a:t> cells and </a:t>
            </a:r>
            <a:r>
              <a:rPr lang="en-US" sz="2600" b="0" dirty="0" err="1" smtClean="0">
                <a:latin typeface="Times New Roman" pitchFamily="18" charset="0"/>
                <a:cs typeface="Times New Roman" pitchFamily="18" charset="0"/>
              </a:rPr>
              <a:t>sphenoidal</a:t>
            </a:r>
            <a:r>
              <a:rPr lang="en-US" sz="2600" b="0" dirty="0" smtClean="0">
                <a:latin typeface="Times New Roman" pitchFamily="18" charset="0"/>
                <a:cs typeface="Times New Roman" pitchFamily="18" charset="0"/>
              </a:rPr>
              <a:t> cells</a:t>
            </a:r>
          </a:p>
          <a:p>
            <a:pPr marL="457200" indent="-457200">
              <a:buBlip>
                <a:blip r:embed="rId2"/>
              </a:buBlip>
            </a:pPr>
            <a:r>
              <a:rPr lang="en-IN" sz="2600" b="0" dirty="0">
                <a:latin typeface="Times New Roman" pitchFamily="18" charset="0"/>
                <a:cs typeface="Times New Roman" pitchFamily="18" charset="0"/>
              </a:rPr>
              <a:t>Fossa of </a:t>
            </a:r>
            <a:r>
              <a:rPr lang="en-IN" sz="2600" b="0" dirty="0" err="1">
                <a:latin typeface="Times New Roman" pitchFamily="18" charset="0"/>
                <a:cs typeface="Times New Roman" pitchFamily="18" charset="0"/>
              </a:rPr>
              <a:t>rosenmuller</a:t>
            </a:r>
            <a:r>
              <a:rPr lang="en-IN" sz="2600" b="0" dirty="0">
                <a:latin typeface="Times New Roman" pitchFamily="18" charset="0"/>
                <a:cs typeface="Times New Roman" pitchFamily="18" charset="0"/>
              </a:rPr>
              <a:t> forms a deep cleft behind torus </a:t>
            </a:r>
            <a:r>
              <a:rPr lang="en-IN" sz="2600" b="0" dirty="0" err="1" smtClean="0">
                <a:latin typeface="Times New Roman" pitchFamily="18" charset="0"/>
                <a:cs typeface="Times New Roman" pitchFamily="18" charset="0"/>
              </a:rPr>
              <a:t>tubaris</a:t>
            </a:r>
            <a:endParaRPr lang="en-IN" sz="2600" b="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Blip>
                <a:blip r:embed="rId2"/>
              </a:buBlip>
            </a:pPr>
            <a:r>
              <a:rPr lang="en-US" sz="2600" b="0" dirty="0" smtClean="0">
                <a:latin typeface="Times New Roman" pitchFamily="18" charset="0"/>
                <a:cs typeface="Times New Roman" pitchFamily="18" charset="0"/>
              </a:rPr>
              <a:t>Attachments of middle turbinate :</a:t>
            </a:r>
          </a:p>
          <a:p>
            <a:pPr marL="457200" indent="-457200">
              <a:buBlip>
                <a:blip r:embed="rId2"/>
              </a:buBlip>
            </a:pPr>
            <a:r>
              <a:rPr lang="en-US" sz="2600" b="0" dirty="0" smtClean="0">
                <a:latin typeface="Times New Roman" pitchFamily="18" charset="0"/>
                <a:cs typeface="Times New Roman" pitchFamily="18" charset="0"/>
              </a:rPr>
              <a:t>Anterior 1/3</a:t>
            </a:r>
            <a:r>
              <a:rPr lang="en-US" sz="2600" b="0" baseline="30000" dirty="0" smtClean="0"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2600" b="0" dirty="0" smtClean="0">
                <a:latin typeface="Times New Roman" pitchFamily="18" charset="0"/>
                <a:cs typeface="Times New Roman" pitchFamily="18" charset="0"/>
              </a:rPr>
              <a:t> – cribriform plate at </a:t>
            </a:r>
            <a:r>
              <a:rPr lang="en-US" sz="2600" b="0" dirty="0" err="1" smtClean="0">
                <a:latin typeface="Times New Roman" pitchFamily="18" charset="0"/>
                <a:cs typeface="Times New Roman" pitchFamily="18" charset="0"/>
              </a:rPr>
              <a:t>jnct</a:t>
            </a:r>
            <a:r>
              <a:rPr lang="en-US" sz="2600" b="0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600" b="0" dirty="0" err="1" smtClean="0">
                <a:latin typeface="Times New Roman" pitchFamily="18" charset="0"/>
                <a:cs typeface="Times New Roman" pitchFamily="18" charset="0"/>
              </a:rPr>
              <a:t>saggital</a:t>
            </a:r>
            <a:r>
              <a:rPr lang="en-US" sz="2600" b="0" dirty="0" smtClean="0">
                <a:latin typeface="Times New Roman" pitchFamily="18" charset="0"/>
                <a:cs typeface="Times New Roman" pitchFamily="18" charset="0"/>
              </a:rPr>
              <a:t> plane also takes a small anterior attachment to </a:t>
            </a:r>
            <a:r>
              <a:rPr lang="en-US" sz="2600" b="0" dirty="0" err="1" smtClean="0">
                <a:latin typeface="Times New Roman" pitchFamily="18" charset="0"/>
                <a:cs typeface="Times New Roman" pitchFamily="18" charset="0"/>
              </a:rPr>
              <a:t>frontonasal</a:t>
            </a:r>
            <a:r>
              <a:rPr lang="en-US" sz="2600" b="0" dirty="0" smtClean="0">
                <a:latin typeface="Times New Roman" pitchFamily="18" charset="0"/>
                <a:cs typeface="Times New Roman" pitchFamily="18" charset="0"/>
              </a:rPr>
              <a:t> process(maxilla)</a:t>
            </a:r>
          </a:p>
          <a:p>
            <a:pPr marL="457200" indent="-457200">
              <a:buBlip>
                <a:blip r:embed="rId2"/>
              </a:buBlip>
            </a:pPr>
            <a:r>
              <a:rPr lang="en-US" sz="2600" b="0" dirty="0" smtClean="0">
                <a:latin typeface="Times New Roman" pitchFamily="18" charset="0"/>
                <a:cs typeface="Times New Roman" pitchFamily="18" charset="0"/>
              </a:rPr>
              <a:t>Middle 1/3</a:t>
            </a:r>
            <a:r>
              <a:rPr lang="en-US" sz="2600" b="0" baseline="30000" dirty="0" smtClean="0"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2600" b="0" dirty="0" smtClean="0">
                <a:latin typeface="Times New Roman" pitchFamily="18" charset="0"/>
                <a:cs typeface="Times New Roman" pitchFamily="18" charset="0"/>
              </a:rPr>
              <a:t> – lamina </a:t>
            </a:r>
            <a:r>
              <a:rPr lang="en-US" sz="2600" b="0" dirty="0" err="1" smtClean="0">
                <a:latin typeface="Times New Roman" pitchFamily="18" charset="0"/>
                <a:cs typeface="Times New Roman" pitchFamily="18" charset="0"/>
              </a:rPr>
              <a:t>papyracea</a:t>
            </a:r>
            <a:r>
              <a:rPr lang="en-US" sz="2600" b="0" dirty="0" smtClean="0">
                <a:latin typeface="Times New Roman" pitchFamily="18" charset="0"/>
                <a:cs typeface="Times New Roman" pitchFamily="18" charset="0"/>
              </a:rPr>
              <a:t> in coronal plane (ground lamellae)</a:t>
            </a:r>
          </a:p>
          <a:p>
            <a:pPr marL="457200" indent="-457200">
              <a:buBlip>
                <a:blip r:embed="rId2"/>
              </a:buBlip>
            </a:pPr>
            <a:r>
              <a:rPr lang="en-US" sz="2600" b="0" dirty="0" smtClean="0">
                <a:latin typeface="Times New Roman" pitchFamily="18" charset="0"/>
                <a:cs typeface="Times New Roman" pitchFamily="18" charset="0"/>
              </a:rPr>
              <a:t>Posterior 1/3</a:t>
            </a:r>
            <a:r>
              <a:rPr lang="en-US" sz="2600" b="0" baseline="30000" dirty="0" smtClean="0"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26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IN" sz="2600" b="0" dirty="0" smtClean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IN" sz="2600" b="0" dirty="0">
                <a:latin typeface="Times New Roman" pitchFamily="18" charset="0"/>
                <a:cs typeface="Times New Roman" pitchFamily="18" charset="0"/>
              </a:rPr>
              <a:t>lamina </a:t>
            </a:r>
            <a:r>
              <a:rPr lang="en-IN" sz="2600" b="0" dirty="0" err="1">
                <a:latin typeface="Times New Roman" pitchFamily="18" charset="0"/>
                <a:cs typeface="Times New Roman" pitchFamily="18" charset="0"/>
              </a:rPr>
              <a:t>papyracea</a:t>
            </a:r>
            <a:r>
              <a:rPr lang="en-IN" sz="2600" b="0" dirty="0">
                <a:latin typeface="Times New Roman" pitchFamily="18" charset="0"/>
                <a:cs typeface="Times New Roman" pitchFamily="18" charset="0"/>
              </a:rPr>
              <a:t> and the perpendicular plate of the palatine bone extending </a:t>
            </a:r>
            <a:r>
              <a:rPr lang="en-IN" sz="2600" b="0" dirty="0" err="1">
                <a:latin typeface="Times New Roman" pitchFamily="18" charset="0"/>
                <a:cs typeface="Times New Roman" pitchFamily="18" charset="0"/>
              </a:rPr>
              <a:t>upto</a:t>
            </a:r>
            <a:r>
              <a:rPr lang="en-IN" sz="2600" b="0" dirty="0">
                <a:latin typeface="Times New Roman" pitchFamily="18" charset="0"/>
                <a:cs typeface="Times New Roman" pitchFamily="18" charset="0"/>
              </a:rPr>
              <a:t> the roof of posterior choanae</a:t>
            </a:r>
            <a:endParaRPr lang="en-US" sz="2600" b="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197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81F2B4-828B-3CEA-63D8-8BE3373530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0" y="-304800"/>
            <a:ext cx="7825970" cy="830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98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30" y="607147"/>
            <a:ext cx="8226425" cy="877268"/>
          </a:xfrm>
        </p:spPr>
        <p:txBody>
          <a:bodyPr/>
          <a:lstStyle/>
          <a:p>
            <a:r>
              <a:rPr lang="en-US" sz="4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lgerian" pitchFamily="82" charset="0"/>
              </a:rPr>
              <a:t>External nose : </a:t>
            </a:r>
            <a:endParaRPr lang="en-IN" sz="4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186"/>
          <a:stretch/>
        </p:blipFill>
        <p:spPr bwMode="auto">
          <a:xfrm>
            <a:off x="0" y="1911928"/>
            <a:ext cx="9153129" cy="4946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6802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843B1F-7A00-51D7-C1CD-AB3114248F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646" y="0"/>
            <a:ext cx="9051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88529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9248" y="72573"/>
            <a:ext cx="5845504" cy="631371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3200" b="1" i="0" u="none" strike="noStrike" baseline="0" dirty="0">
                <a:solidFill>
                  <a:srgbClr val="2600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WALL OF NASAL CAVITY</a:t>
            </a:r>
            <a:endParaRPr lang="en-GB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18F22805-D384-4D8B-8AAD-359EE5CE6BEC}"/>
              </a:ext>
            </a:extLst>
          </p:cNvPr>
          <p:cNvSpPr txBox="1">
            <a:spLocks/>
          </p:cNvSpPr>
          <p:nvPr/>
        </p:nvSpPr>
        <p:spPr>
          <a:xfrm>
            <a:off x="272142" y="1371599"/>
            <a:ext cx="8621486" cy="5486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of nose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irregular and has shelf-like projections called conchae or turbinate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0" i="0" u="none" strike="noStrike" baseline="0" dirty="0">
                <a:solidFill>
                  <a:srgbClr val="00C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2400" b="1" i="0" u="none" strike="noStrike" baseline="0" dirty="0">
                <a:solidFill>
                  <a:srgbClr val="6600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ormed by </a:t>
            </a:r>
            <a:r>
              <a:rPr lang="en-IN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following bones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IN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Nasal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Frontal process of maxilla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IN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Lacrimal bone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IN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Ethmoid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IN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Inferior nasal concha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Perpendicular plate of palatine bone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Medial pterygoid plate of sphenoid</a:t>
            </a:r>
          </a:p>
        </p:txBody>
      </p:sp>
    </p:spTree>
    <p:extLst>
      <p:ext uri="{BB962C8B-B14F-4D97-AF65-F5344CB8AC3E}">
        <p14:creationId xmlns:p14="http://schemas.microsoft.com/office/powerpoint/2010/main" xmlns="" val="11968737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86D690-DB15-4FBD-88FE-E97A54DB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9248" y="72573"/>
            <a:ext cx="5845504" cy="631371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3200" b="1" i="0" u="none" strike="noStrike" baseline="0" dirty="0">
                <a:solidFill>
                  <a:srgbClr val="2600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WALL OF NASAL CAVITY</a:t>
            </a:r>
            <a:endParaRPr lang="en-GB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18F22805-D384-4D8B-8AAD-359EE5CE6BEC}"/>
              </a:ext>
            </a:extLst>
          </p:cNvPr>
          <p:cNvSpPr txBox="1">
            <a:spLocks/>
          </p:cNvSpPr>
          <p:nvPr/>
        </p:nvSpPr>
        <p:spPr>
          <a:xfrm>
            <a:off x="272142" y="1295400"/>
            <a:ext cx="8547394" cy="48104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IN" sz="2400" b="1" i="0" u="none" strike="noStrike" baseline="0" dirty="0">
                <a:solidFill>
                  <a:srgbClr val="6600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Cartilages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IN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nasal cartilage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IN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alar cartilage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Three-to-four minor alar cartilages</a:t>
            </a:r>
          </a:p>
        </p:txBody>
      </p:sp>
    </p:spTree>
    <p:extLst>
      <p:ext uri="{BB962C8B-B14F-4D97-AF65-F5344CB8AC3E}">
        <p14:creationId xmlns:p14="http://schemas.microsoft.com/office/powerpoint/2010/main" xmlns="" val="32578515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Lateral Walls of Nasal Cavity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 smtClean="0"/>
              <a:t>Marked by 3 projections:</a:t>
            </a:r>
          </a:p>
          <a:p>
            <a:pPr lvl="1"/>
            <a:r>
              <a:rPr lang="en-US" dirty="0" smtClean="0"/>
              <a:t>Superior concha</a:t>
            </a:r>
          </a:p>
          <a:p>
            <a:pPr lvl="1"/>
            <a:r>
              <a:rPr lang="en-US" dirty="0" smtClean="0"/>
              <a:t>Middle concha</a:t>
            </a:r>
          </a:p>
          <a:p>
            <a:pPr lvl="1"/>
            <a:r>
              <a:rPr lang="en-US" dirty="0" smtClean="0"/>
              <a:t>Inferior concha</a:t>
            </a:r>
          </a:p>
          <a:p>
            <a:r>
              <a:rPr lang="en-US" dirty="0" smtClean="0"/>
              <a:t>The space below each concha is called a meatus.</a:t>
            </a:r>
            <a:endParaRPr lang="en-US" dirty="0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>
            <p:ph sz="half" idx="2"/>
          </p:nvPr>
        </p:nvGraphicFramePr>
        <p:xfrm>
          <a:off x="4572000" y="1905000"/>
          <a:ext cx="4038600" cy="3505200"/>
        </p:xfrm>
        <a:graphic>
          <a:graphicData uri="http://schemas.openxmlformats.org/presentationml/2006/ole">
            <p:oleObj spid="_x0000_s9218" name="צילום של Photo Editor" r:id="rId4" imgW="3115110" imgH="1790476" progId="">
              <p:embed/>
            </p:oleObj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00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08DC4D6-7415-913B-312C-BFA77A24C6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65" y="228600"/>
            <a:ext cx="9391865" cy="63246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9012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00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59D5FDD-443D-21DE-01FA-9C367E8B12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214" y="283600"/>
            <a:ext cx="6663572" cy="6290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4427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Cap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0278" y="1391749"/>
            <a:ext cx="5591660" cy="417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9061938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0" dirty="0" err="1" smtClean="0">
                <a:latin typeface="Algerian" pitchFamily="82" charset="0"/>
              </a:rPr>
              <a:t>Meatal</a:t>
            </a:r>
            <a:r>
              <a:rPr lang="en-US" sz="3000" b="0" dirty="0" smtClean="0">
                <a:latin typeface="Algerian" pitchFamily="82" charset="0"/>
              </a:rPr>
              <a:t>  Drainage</a:t>
            </a:r>
          </a:p>
          <a:p>
            <a:pPr algn="ctr"/>
            <a:endParaRPr lang="en-US" sz="2400" b="0" dirty="0">
              <a:latin typeface="Algerian" pitchFamily="82" charset="0"/>
            </a:endParaRPr>
          </a:p>
          <a:p>
            <a:pPr algn="just"/>
            <a:r>
              <a:rPr lang="en-US" sz="2400" b="0" dirty="0" smtClean="0">
                <a:latin typeface="Algerian" pitchFamily="82" charset="0"/>
              </a:rPr>
              <a:t>Inferior meatus :</a:t>
            </a:r>
          </a:p>
          <a:p>
            <a:pPr algn="just"/>
            <a:endParaRPr lang="en-US" sz="2400" b="0" dirty="0">
              <a:latin typeface="Algerian" pitchFamily="82" charset="0"/>
            </a:endParaRPr>
          </a:p>
          <a:p>
            <a:pPr marL="342900" indent="-342900" algn="just">
              <a:buBlip>
                <a:blip r:embed="rId4"/>
              </a:buBlip>
            </a:pPr>
            <a:r>
              <a:rPr lang="en-US" sz="2400" b="0" dirty="0" smtClean="0">
                <a:latin typeface="Times New Roman" pitchFamily="18" charset="0"/>
                <a:cs typeface="Times New Roman" pitchFamily="18" charset="0"/>
              </a:rPr>
              <a:t>NLD (</a:t>
            </a:r>
            <a:r>
              <a:rPr lang="en-US" sz="2400" b="0" dirty="0" err="1" smtClean="0">
                <a:latin typeface="Times New Roman" pitchFamily="18" charset="0"/>
                <a:cs typeface="Times New Roman" pitchFamily="18" charset="0"/>
              </a:rPr>
              <a:t>Hasners</a:t>
            </a:r>
            <a:r>
              <a:rPr lang="en-US" sz="2400" b="0" dirty="0" smtClean="0">
                <a:latin typeface="Times New Roman" pitchFamily="18" charset="0"/>
                <a:cs typeface="Times New Roman" pitchFamily="18" charset="0"/>
              </a:rPr>
              <a:t> valve)</a:t>
            </a:r>
          </a:p>
          <a:p>
            <a:pPr marL="342900" indent="-342900" algn="just">
              <a:buBlip>
                <a:blip r:embed="rId4"/>
              </a:buBlip>
            </a:pPr>
            <a:endParaRPr lang="en-US" sz="2400" b="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0" dirty="0" smtClean="0">
                <a:latin typeface="Algerian" pitchFamily="82" charset="0"/>
                <a:cs typeface="Times New Roman" pitchFamily="18" charset="0"/>
              </a:rPr>
              <a:t>Middle meatus : </a:t>
            </a:r>
          </a:p>
          <a:p>
            <a:pPr algn="just"/>
            <a:endParaRPr lang="en-US" sz="2400" b="0" dirty="0">
              <a:latin typeface="Algerian" pitchFamily="82" charset="0"/>
              <a:cs typeface="Times New Roman" pitchFamily="18" charset="0"/>
            </a:endParaRPr>
          </a:p>
          <a:p>
            <a:pPr marL="342900" indent="-342900" algn="just">
              <a:buBlip>
                <a:blip r:embed="rId4"/>
              </a:buBlip>
            </a:pPr>
            <a:r>
              <a:rPr lang="en-US" sz="2400" b="0" dirty="0" smtClean="0">
                <a:latin typeface="Times New Roman" pitchFamily="18" charset="0"/>
                <a:cs typeface="Times New Roman" pitchFamily="18" charset="0"/>
              </a:rPr>
              <a:t>Frontal</a:t>
            </a:r>
          </a:p>
          <a:p>
            <a:pPr marL="342900" indent="-342900" algn="just">
              <a:buBlip>
                <a:blip r:embed="rId4"/>
              </a:buBlip>
            </a:pPr>
            <a:r>
              <a:rPr lang="en-US" sz="2400" b="0" dirty="0" smtClean="0">
                <a:latin typeface="Times New Roman" pitchFamily="18" charset="0"/>
                <a:cs typeface="Times New Roman" pitchFamily="18" charset="0"/>
              </a:rPr>
              <a:t>Anterior </a:t>
            </a:r>
            <a:r>
              <a:rPr lang="en-US" sz="2400" b="0" dirty="0" err="1" smtClean="0">
                <a:latin typeface="Times New Roman" pitchFamily="18" charset="0"/>
                <a:cs typeface="Times New Roman" pitchFamily="18" charset="0"/>
              </a:rPr>
              <a:t>ethmoidal</a:t>
            </a:r>
            <a:endParaRPr lang="en-US" sz="2400" b="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Blip>
                <a:blip r:embed="rId4"/>
              </a:buBlip>
            </a:pPr>
            <a:r>
              <a:rPr lang="en-US" sz="2400" b="0" dirty="0" smtClean="0">
                <a:latin typeface="Times New Roman" pitchFamily="18" charset="0"/>
                <a:cs typeface="Times New Roman" pitchFamily="18" charset="0"/>
              </a:rPr>
              <a:t>Maxillary</a:t>
            </a:r>
          </a:p>
          <a:p>
            <a:pPr algn="just"/>
            <a:endParaRPr lang="en-US" sz="2400" b="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0" dirty="0" smtClean="0">
                <a:latin typeface="Algerian" pitchFamily="82" charset="0"/>
                <a:cs typeface="Times New Roman" pitchFamily="18" charset="0"/>
              </a:rPr>
              <a:t>Superior meatus :</a:t>
            </a:r>
          </a:p>
          <a:p>
            <a:pPr algn="just"/>
            <a:endParaRPr lang="en-US" sz="2400" b="0" dirty="0">
              <a:latin typeface="Algerian" pitchFamily="82" charset="0"/>
              <a:cs typeface="Times New Roman" pitchFamily="18" charset="0"/>
            </a:endParaRPr>
          </a:p>
          <a:p>
            <a:pPr marL="342900" indent="-342900" algn="just">
              <a:buBlip>
                <a:blip r:embed="rId4"/>
              </a:buBlip>
            </a:pPr>
            <a:r>
              <a:rPr lang="en-US" sz="2400" b="0" dirty="0" smtClean="0">
                <a:latin typeface="Times New Roman" pitchFamily="18" charset="0"/>
                <a:cs typeface="Times New Roman" pitchFamily="18" charset="0"/>
              </a:rPr>
              <a:t>Posterior </a:t>
            </a:r>
            <a:r>
              <a:rPr lang="en-US" sz="2400" b="0" dirty="0" err="1" smtClean="0">
                <a:latin typeface="Times New Roman" pitchFamily="18" charset="0"/>
                <a:cs typeface="Times New Roman" pitchFamily="18" charset="0"/>
              </a:rPr>
              <a:t>ethmoidal</a:t>
            </a:r>
            <a:endParaRPr lang="en-US" sz="2400" b="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Blip>
                <a:blip r:embed="rId4"/>
              </a:buBlip>
            </a:pPr>
            <a:endParaRPr lang="en-US" sz="2400" b="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0" dirty="0" err="1" smtClean="0">
                <a:latin typeface="Algerian" pitchFamily="82" charset="0"/>
                <a:cs typeface="Times New Roman" pitchFamily="18" charset="0"/>
              </a:rPr>
              <a:t>Sphenoethmoidal</a:t>
            </a:r>
            <a:r>
              <a:rPr lang="en-US" sz="2400" b="0" dirty="0" smtClean="0">
                <a:latin typeface="Algerian" pitchFamily="82" charset="0"/>
                <a:cs typeface="Times New Roman" pitchFamily="18" charset="0"/>
              </a:rPr>
              <a:t> recess :</a:t>
            </a:r>
          </a:p>
          <a:p>
            <a:pPr marL="342900" indent="-342900" algn="just">
              <a:buBlip>
                <a:blip r:embed="rId4"/>
              </a:buBlip>
            </a:pPr>
            <a:r>
              <a:rPr lang="en-US" sz="2400" b="0" dirty="0" smtClean="0">
                <a:latin typeface="Times New Roman" pitchFamily="18" charset="0"/>
                <a:cs typeface="Times New Roman" pitchFamily="18" charset="0"/>
              </a:rPr>
              <a:t>Sphenoid</a:t>
            </a:r>
            <a:endParaRPr lang="en-US" sz="2400" b="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Blip>
                <a:blip r:embed="rId4"/>
              </a:buBlip>
            </a:pPr>
            <a:endParaRPr lang="en-IN" sz="2400" b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395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37AFFF2C-2982-872C-A191-99838AF31B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914400" y="0"/>
            <a:ext cx="6525053" cy="69847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Anatomy PPT classes Sound\Nose folder\anatomy-of-nose-6-63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7138" y="914400"/>
            <a:ext cx="7916862" cy="594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73ECC06-7A5A-1737-FB6E-BD1DDDAC9712}"/>
              </a:ext>
            </a:extLst>
          </p:cNvPr>
          <p:cNvSpPr txBox="1"/>
          <p:nvPr/>
        </p:nvSpPr>
        <p:spPr>
          <a:xfrm>
            <a:off x="70758" y="87478"/>
            <a:ext cx="89970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3600" b="1" i="0" u="none" strike="noStrike" baseline="0" dirty="0">
                <a:solidFill>
                  <a:srgbClr val="00C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Blood Supply, Lymphatic Drainage, and Innervation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7AFFF2C-2982-872C-A191-99838AF31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128048" y="856917"/>
            <a:ext cx="3945194" cy="56308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86CE768-3AD2-19D1-D044-1D5B98F02E37}"/>
              </a:ext>
            </a:extLst>
          </p:cNvPr>
          <p:cNvSpPr txBox="1"/>
          <p:nvPr/>
        </p:nvSpPr>
        <p:spPr>
          <a:xfrm>
            <a:off x="277586" y="1447800"/>
            <a:ext cx="447139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IN" sz="2800" b="1" i="0" u="none" strike="noStrike" baseline="0" dirty="0" smtClean="0">
                <a:solidFill>
                  <a:srgbClr val="6600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Arterial </a:t>
            </a:r>
            <a:r>
              <a:rPr lang="en-IN" sz="2800" b="1" i="0" u="none" strike="noStrike" baseline="0" dirty="0">
                <a:solidFill>
                  <a:srgbClr val="6600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</a:t>
            </a:r>
          </a:p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ivided into four quadrants</a:t>
            </a:r>
          </a:p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arterial supply as follows </a:t>
            </a:r>
          </a:p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Anterosuperior quadrant –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supplied by anterior and posterior ethmoidal arteries – branches of </a:t>
            </a:r>
            <a:r>
              <a:rPr lang="en-IN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ophthalmic artery</a:t>
            </a:r>
          </a:p>
        </p:txBody>
      </p:sp>
    </p:spTree>
    <p:extLst>
      <p:ext uri="{BB962C8B-B14F-4D97-AF65-F5344CB8AC3E}">
        <p14:creationId xmlns="" xmlns:p14="http://schemas.microsoft.com/office/powerpoint/2010/main" val="4672576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73ECC06-7A5A-1737-FB6E-BD1DDDAC9712}"/>
              </a:ext>
            </a:extLst>
          </p:cNvPr>
          <p:cNvSpPr txBox="1"/>
          <p:nvPr/>
        </p:nvSpPr>
        <p:spPr>
          <a:xfrm>
            <a:off x="70758" y="87478"/>
            <a:ext cx="89970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3600" b="1" i="0" u="none" strike="noStrike" baseline="0" dirty="0">
                <a:solidFill>
                  <a:srgbClr val="00C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Blood Supply, Lymphatic Drainage, and Innervation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7AFFF2C-2982-872C-A191-99838AF31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402201" y="856918"/>
            <a:ext cx="3665600" cy="52318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86CE768-3AD2-19D1-D044-1D5B98F02E37}"/>
              </a:ext>
            </a:extLst>
          </p:cNvPr>
          <p:cNvSpPr txBox="1"/>
          <p:nvPr/>
        </p:nvSpPr>
        <p:spPr>
          <a:xfrm>
            <a:off x="206477" y="1447800"/>
            <a:ext cx="511031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Anteroinferior quadrant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supplied by facial and </a:t>
            </a:r>
            <a:r>
              <a:rPr lang="en-IN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greater palatine arteries</a:t>
            </a:r>
          </a:p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Posterosuperior quadrant –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supplied by sphenopalatine artery (branch of maxillary artery)</a:t>
            </a:r>
          </a:p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Posteroinferior quadrant –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supplied by branches of greater palatine artery which pierce perpendicular plate of palatine plate of palatine bone</a:t>
            </a:r>
          </a:p>
        </p:txBody>
      </p:sp>
    </p:spTree>
    <p:extLst>
      <p:ext uri="{BB962C8B-B14F-4D97-AF65-F5344CB8AC3E}">
        <p14:creationId xmlns="" xmlns:p14="http://schemas.microsoft.com/office/powerpoint/2010/main" val="31217764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740" y="178128"/>
            <a:ext cx="8226425" cy="728869"/>
          </a:xfrm>
        </p:spPr>
        <p:txBody>
          <a:bodyPr/>
          <a:lstStyle/>
          <a:p>
            <a:pPr algn="ctr"/>
            <a:r>
              <a:rPr lang="en-US" sz="3600" dirty="0" smtClean="0">
                <a:latin typeface="Algerian" pitchFamily="82" charset="0"/>
                <a:cs typeface="David" pitchFamily="34" charset="-79"/>
              </a:rPr>
              <a:t>Blood supply  </a:t>
            </a:r>
            <a:endParaRPr lang="en-IN" sz="3600" dirty="0"/>
          </a:p>
        </p:txBody>
      </p:sp>
      <p:pic>
        <p:nvPicPr>
          <p:cNvPr id="1026" name="Picture 2" descr="D:\NOSE Related\external nos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20864"/>
            <a:ext cx="6258296" cy="583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58295" y="1020864"/>
            <a:ext cx="301633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latin typeface="Times New Roman" pitchFamily="18" charset="0"/>
                <a:cs typeface="Times New Roman" pitchFamily="18" charset="0"/>
              </a:rPr>
              <a:t>ICA </a:t>
            </a:r>
            <a:r>
              <a:rPr lang="en-US" sz="2000" b="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000" b="0" u="sng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Ophthalmic Artery</a:t>
            </a:r>
          </a:p>
          <a:p>
            <a:endParaRPr lang="en-US" sz="2000" b="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endParaRPr lang="en-US" sz="2000" b="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endParaRPr lang="en-US" sz="2000" b="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endParaRPr lang="en-US" sz="2000" b="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endParaRPr lang="en-US" sz="2000" b="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r>
              <a:rPr lang="en-US" sz="2000" b="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Vth</a:t>
            </a:r>
            <a:r>
              <a:rPr lang="en-US" sz="2000" b="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Ophthalmic nerve  Anterior </a:t>
            </a:r>
            <a:r>
              <a:rPr lang="en-US" sz="2000" b="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ethmoidal</a:t>
            </a:r>
            <a:r>
              <a:rPr lang="en-US" sz="2000" b="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External nasal nerve (Dorsum, tip)</a:t>
            </a:r>
          </a:p>
          <a:p>
            <a:endParaRPr lang="en-US" sz="2000" b="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endParaRPr lang="en-US" sz="2000" b="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endParaRPr lang="en-US" sz="2000" b="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endParaRPr lang="en-US" sz="2000" b="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endParaRPr lang="en-US" sz="2000" b="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endParaRPr lang="en-US" sz="2000" b="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r>
              <a:rPr lang="en-US" sz="2000" b="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Vestibule of nose</a:t>
            </a:r>
          </a:p>
          <a:p>
            <a:endParaRPr lang="en-IN" sz="2000" b="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4785758" y="1401288"/>
            <a:ext cx="2861951" cy="5225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Oval 7"/>
          <p:cNvSpPr/>
          <p:nvPr/>
        </p:nvSpPr>
        <p:spPr bwMode="auto">
          <a:xfrm>
            <a:off x="3954483" y="1923803"/>
            <a:ext cx="831273" cy="273132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3954484" y="5159830"/>
            <a:ext cx="950025" cy="273132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3843646" y="5434941"/>
            <a:ext cx="831273" cy="273132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961901" y="6464136"/>
            <a:ext cx="615538" cy="273132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27414" y="5917872"/>
            <a:ext cx="950025" cy="369332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>
            <a:off x="1577440" y="6113813"/>
            <a:ext cx="46808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0" y="3610099"/>
            <a:ext cx="126967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0" dirty="0" smtClean="0">
                <a:latin typeface="Times New Roman" pitchFamily="18" charset="0"/>
                <a:cs typeface="Times New Roman" pitchFamily="18" charset="0"/>
              </a:rPr>
              <a:t>Maxillary artery</a:t>
            </a:r>
            <a:endParaRPr lang="en-IN" sz="1300" b="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Straight Arrow Connector 18"/>
          <p:cNvCxnSpPr>
            <a:stCxn id="17" idx="2"/>
          </p:cNvCxnSpPr>
          <p:nvPr/>
        </p:nvCxnSpPr>
        <p:spPr bwMode="auto">
          <a:xfrm>
            <a:off x="634835" y="3902487"/>
            <a:ext cx="160812" cy="1588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Oval 20"/>
          <p:cNvSpPr/>
          <p:nvPr/>
        </p:nvSpPr>
        <p:spPr bwMode="auto">
          <a:xfrm>
            <a:off x="634835" y="4055424"/>
            <a:ext cx="831273" cy="273132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flipH="1">
            <a:off x="4938159" y="1401288"/>
            <a:ext cx="3303316" cy="17100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Oval 27"/>
          <p:cNvSpPr/>
          <p:nvPr/>
        </p:nvSpPr>
        <p:spPr bwMode="auto">
          <a:xfrm>
            <a:off x="3839687" y="3040082"/>
            <a:ext cx="1207326" cy="510639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675904" y="4611585"/>
            <a:ext cx="831273" cy="273132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5" name="Rounded Rectangle 1024"/>
          <p:cNvSpPr/>
          <p:nvPr/>
        </p:nvSpPr>
        <p:spPr bwMode="auto">
          <a:xfrm>
            <a:off x="2719449" y="1175658"/>
            <a:ext cx="866899" cy="273132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5" name="Rounded Rectangle 34"/>
          <p:cNvSpPr/>
          <p:nvPr/>
        </p:nvSpPr>
        <p:spPr bwMode="auto">
          <a:xfrm>
            <a:off x="571995" y="1191492"/>
            <a:ext cx="866899" cy="273132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028" name="Straight Connector 1027"/>
          <p:cNvCxnSpPr/>
          <p:nvPr/>
        </p:nvCxnSpPr>
        <p:spPr bwMode="auto">
          <a:xfrm>
            <a:off x="961901" y="1020864"/>
            <a:ext cx="705394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31" name="Straight Arrow Connector 1030"/>
          <p:cNvCxnSpPr/>
          <p:nvPr/>
        </p:nvCxnSpPr>
        <p:spPr bwMode="auto">
          <a:xfrm>
            <a:off x="961901" y="1020864"/>
            <a:ext cx="0" cy="1547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Arrow Connector 41"/>
          <p:cNvCxnSpPr/>
          <p:nvPr/>
        </p:nvCxnSpPr>
        <p:spPr bwMode="auto">
          <a:xfrm>
            <a:off x="3152898" y="1018470"/>
            <a:ext cx="0" cy="1547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Arrow Connector 42"/>
          <p:cNvCxnSpPr/>
          <p:nvPr/>
        </p:nvCxnSpPr>
        <p:spPr bwMode="auto">
          <a:xfrm>
            <a:off x="8027719" y="1016076"/>
            <a:ext cx="0" cy="1547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32" name="TextBox 1031"/>
          <p:cNvSpPr txBox="1"/>
          <p:nvPr/>
        </p:nvSpPr>
        <p:spPr>
          <a:xfrm>
            <a:off x="213756" y="6464136"/>
            <a:ext cx="74814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ECA</a:t>
            </a:r>
            <a:endParaRPr lang="en-IN" sz="13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34" name="Straight Arrow Connector 1033"/>
          <p:cNvCxnSpPr>
            <a:endCxn id="1032" idx="3"/>
          </p:cNvCxnSpPr>
          <p:nvPr/>
        </p:nvCxnSpPr>
        <p:spPr bwMode="auto">
          <a:xfrm>
            <a:off x="675904" y="6610330"/>
            <a:ext cx="285997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Arrow Connector 4"/>
          <p:cNvCxnSpPr/>
          <p:nvPr/>
        </p:nvCxnSpPr>
        <p:spPr bwMode="auto">
          <a:xfrm flipV="1">
            <a:off x="386862" y="3902487"/>
            <a:ext cx="0" cy="256165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xmlns="" val="47205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8" name="Picture 2" descr="D:\NOSE Related\Lateral and septal blood suppl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2" y="527539"/>
            <a:ext cx="9139328" cy="6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8525" y="23446"/>
            <a:ext cx="73269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0" dirty="0" smtClean="0">
                <a:latin typeface="Algerian" pitchFamily="82" charset="0"/>
                <a:cs typeface="Times New Roman" pitchFamily="18" charset="0"/>
              </a:rPr>
              <a:t>Arteries Of lateral and medial wall of Nose</a:t>
            </a:r>
            <a:endParaRPr lang="en-IN" sz="2200" b="0" dirty="0">
              <a:latin typeface="Algerian" pitchFamily="8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690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5386761"/>
              </p:ext>
            </p:extLst>
          </p:nvPr>
        </p:nvGraphicFramePr>
        <p:xfrm>
          <a:off x="0" y="0"/>
          <a:ext cx="9144000" cy="68579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47340"/>
                <a:gridCol w="3048330"/>
                <a:gridCol w="3048330"/>
              </a:tblGrid>
              <a:tr h="437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300">
                          <a:effectLst/>
                        </a:rPr>
                        <a:t>Artery</a:t>
                      </a:r>
                      <a:endParaRPr lang="en-IN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300">
                          <a:effectLst/>
                        </a:rPr>
                        <a:t>Branch of</a:t>
                      </a:r>
                      <a:endParaRPr lang="en-IN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300">
                          <a:effectLst/>
                        </a:rPr>
                        <a:t>Supplies</a:t>
                      </a:r>
                      <a:endParaRPr lang="en-IN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388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300">
                          <a:effectLst/>
                        </a:rPr>
                        <a:t>Anterior ethmoidal &amp; Posterior Ethmoidal arteries</a:t>
                      </a:r>
                      <a:endParaRPr lang="en-IN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300">
                          <a:effectLst/>
                        </a:rPr>
                        <a:t>Ophthalmic artery(ICA)</a:t>
                      </a:r>
                      <a:endParaRPr lang="en-IN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300">
                          <a:effectLst/>
                        </a:rPr>
                        <a:t>Ethmoid and frontal sinuses, roof of the nose, upper part of lateral wall and septum</a:t>
                      </a:r>
                      <a:endParaRPr lang="en-IN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388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300">
                          <a:effectLst/>
                        </a:rPr>
                        <a:t>Sphenopalatine artery</a:t>
                      </a:r>
                      <a:endParaRPr lang="en-IN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300">
                          <a:effectLst/>
                        </a:rPr>
                        <a:t>Maxillary artery 3</a:t>
                      </a:r>
                      <a:r>
                        <a:rPr lang="en-IN" sz="1300" baseline="30000">
                          <a:effectLst/>
                        </a:rPr>
                        <a:t>rd</a:t>
                      </a:r>
                      <a:r>
                        <a:rPr lang="en-IN" sz="1300">
                          <a:effectLst/>
                        </a:rPr>
                        <a:t> part (ECA)</a:t>
                      </a:r>
                      <a:endParaRPr lang="en-IN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300">
                          <a:effectLst/>
                        </a:rPr>
                        <a:t>Mucous membrane, superior and middle meatus, conchae and septum</a:t>
                      </a:r>
                      <a:endParaRPr lang="en-IN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388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300">
                          <a:effectLst/>
                        </a:rPr>
                        <a:t>Greater palatine artery</a:t>
                      </a:r>
                      <a:endParaRPr lang="en-IN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300">
                          <a:effectLst/>
                        </a:rPr>
                        <a:t>Maxillary artery (ECA)</a:t>
                      </a:r>
                      <a:endParaRPr lang="en-IN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300">
                          <a:effectLst/>
                        </a:rPr>
                        <a:t>Posterior part of lateral nasal wall (also anteroinferior end of septum)</a:t>
                      </a:r>
                      <a:endParaRPr lang="en-IN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9043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300">
                          <a:effectLst/>
                        </a:rPr>
                        <a:t>Superior Labial</a:t>
                      </a:r>
                      <a:endParaRPr lang="en-IN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300">
                          <a:effectLst/>
                        </a:rPr>
                        <a:t>Facial artery (ECA)</a:t>
                      </a:r>
                      <a:endParaRPr lang="en-IN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300" dirty="0">
                          <a:effectLst/>
                        </a:rPr>
                        <a:t>Region of vestibule of nose</a:t>
                      </a:r>
                      <a:endParaRPr lang="en-IN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1012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own Arrow 24"/>
          <p:cNvSpPr/>
          <p:nvPr/>
        </p:nvSpPr>
        <p:spPr bwMode="auto">
          <a:xfrm>
            <a:off x="4460493" y="1963141"/>
            <a:ext cx="126905" cy="475013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026" name="Picture 2" descr="D:\79926-81306-82679-1766779t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3897" y="2812464"/>
            <a:ext cx="3800104" cy="406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59527" y="368782"/>
            <a:ext cx="34788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latin typeface="Algerian" pitchFamily="82" charset="0"/>
                <a:cs typeface="David" pitchFamily="34" charset="-79"/>
              </a:rPr>
              <a:t>Nerve  supply</a:t>
            </a:r>
            <a:endParaRPr lang="en-IN" sz="3600" b="1" dirty="0">
              <a:solidFill>
                <a:srgbClr val="FFC000"/>
              </a:solidFill>
            </a:endParaRPr>
          </a:p>
        </p:txBody>
      </p:sp>
      <p:sp>
        <p:nvSpPr>
          <p:cNvPr id="8" name="Down Arrow 7"/>
          <p:cNvSpPr/>
          <p:nvPr/>
        </p:nvSpPr>
        <p:spPr bwMode="auto">
          <a:xfrm>
            <a:off x="1163630" y="1946784"/>
            <a:ext cx="126905" cy="475013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6581" y="1178813"/>
            <a:ext cx="29306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David" pitchFamily="34" charset="-79"/>
                <a:cs typeface="David" pitchFamily="34" charset="-79"/>
              </a:rPr>
              <a:t>Trigeminal Nerve</a:t>
            </a:r>
            <a:endParaRPr lang="en-IN" sz="2600" dirty="0">
              <a:latin typeface="David" pitchFamily="34" charset="-79"/>
              <a:cs typeface="David" pitchFamily="34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893" y="2320019"/>
            <a:ext cx="31569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David" pitchFamily="34" charset="-79"/>
                <a:cs typeface="David" pitchFamily="34" charset="-79"/>
              </a:rPr>
              <a:t>Ophthalmic Branch</a:t>
            </a:r>
            <a:endParaRPr lang="en-IN" sz="2600" dirty="0">
              <a:latin typeface="David" pitchFamily="34" charset="-79"/>
              <a:cs typeface="David" pitchFamily="34" charset="-79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00747" y="3697978"/>
            <a:ext cx="31552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David" pitchFamily="34" charset="-79"/>
                <a:cs typeface="David" pitchFamily="34" charset="-79"/>
              </a:rPr>
              <a:t>Anterior </a:t>
            </a:r>
            <a:r>
              <a:rPr lang="en-US" sz="2600" dirty="0" err="1" smtClean="0">
                <a:latin typeface="David" pitchFamily="34" charset="-79"/>
                <a:cs typeface="David" pitchFamily="34" charset="-79"/>
              </a:rPr>
              <a:t>Ethmoidal</a:t>
            </a:r>
            <a:endParaRPr lang="en-IN" sz="2600" dirty="0">
              <a:latin typeface="David" pitchFamily="34" charset="-79"/>
              <a:cs typeface="David" pitchFamily="34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2715" y="3697978"/>
            <a:ext cx="17853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latin typeface="David" pitchFamily="34" charset="-79"/>
                <a:cs typeface="David" pitchFamily="34" charset="-79"/>
              </a:rPr>
              <a:t>Nasociliary</a:t>
            </a:r>
            <a:endParaRPr lang="en-IN" sz="2600" dirty="0">
              <a:latin typeface="David" pitchFamily="34" charset="-79"/>
              <a:cs typeface="David" pitchFamily="34" charset="-79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75920" y="2320020"/>
            <a:ext cx="29306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David" pitchFamily="34" charset="-79"/>
                <a:cs typeface="David" pitchFamily="34" charset="-79"/>
              </a:rPr>
              <a:t>Maxillary Branch</a:t>
            </a:r>
            <a:endParaRPr lang="en-IN" sz="2600" dirty="0">
              <a:latin typeface="David" pitchFamily="34" charset="-79"/>
              <a:cs typeface="David" pitchFamily="34" charset="-79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187532" y="2812463"/>
            <a:ext cx="62094" cy="51896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187532" y="3277585"/>
            <a:ext cx="3402281" cy="95003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Down Arrow 16"/>
          <p:cNvSpPr/>
          <p:nvPr/>
        </p:nvSpPr>
        <p:spPr bwMode="auto">
          <a:xfrm>
            <a:off x="1151907" y="3360713"/>
            <a:ext cx="142504" cy="32539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" name="Down Arrow 17"/>
          <p:cNvSpPr/>
          <p:nvPr/>
        </p:nvSpPr>
        <p:spPr bwMode="auto">
          <a:xfrm>
            <a:off x="4487863" y="3372586"/>
            <a:ext cx="142504" cy="32539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Down Arrow 19"/>
          <p:cNvSpPr/>
          <p:nvPr/>
        </p:nvSpPr>
        <p:spPr bwMode="auto">
          <a:xfrm>
            <a:off x="1163780" y="4178547"/>
            <a:ext cx="142504" cy="32539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893" y="4501645"/>
            <a:ext cx="29306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David" pitchFamily="34" charset="-79"/>
                <a:cs typeface="David" pitchFamily="34" charset="-79"/>
              </a:rPr>
              <a:t> External Nasal</a:t>
            </a:r>
            <a:endParaRPr lang="en-IN" sz="2600" dirty="0">
              <a:latin typeface="David" pitchFamily="34" charset="-79"/>
              <a:cs typeface="David" pitchFamily="34" charset="-79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86285" y="4495255"/>
            <a:ext cx="23131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latin typeface="David" pitchFamily="34" charset="-79"/>
                <a:cs typeface="David" pitchFamily="34" charset="-79"/>
              </a:rPr>
              <a:t>Infratrochlear</a:t>
            </a:r>
            <a:endParaRPr lang="en-IN" sz="2600" dirty="0">
              <a:latin typeface="David" pitchFamily="34" charset="-79"/>
              <a:cs typeface="David" pitchFamily="34" charset="-79"/>
            </a:endParaRPr>
          </a:p>
        </p:txBody>
      </p:sp>
      <p:sp>
        <p:nvSpPr>
          <p:cNvPr id="23" name="Down Arrow 22"/>
          <p:cNvSpPr/>
          <p:nvPr/>
        </p:nvSpPr>
        <p:spPr bwMode="auto">
          <a:xfrm>
            <a:off x="4486858" y="4205072"/>
            <a:ext cx="142504" cy="32539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 flipV="1">
            <a:off x="1187533" y="1943225"/>
            <a:ext cx="3362214" cy="14072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964238" y="2320018"/>
            <a:ext cx="30016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 smtClean="0">
                <a:latin typeface="David" pitchFamily="34" charset="-79"/>
                <a:cs typeface="David" pitchFamily="34" charset="-79"/>
              </a:rPr>
              <a:t>Infraorbital</a:t>
            </a:r>
            <a:r>
              <a:rPr lang="en-US" sz="2600" dirty="0" smtClean="0">
                <a:latin typeface="David" pitchFamily="34" charset="-79"/>
                <a:cs typeface="David" pitchFamily="34" charset="-79"/>
              </a:rPr>
              <a:t> nerve</a:t>
            </a:r>
            <a:endParaRPr lang="en-IN" sz="2600" dirty="0">
              <a:latin typeface="David" pitchFamily="34" charset="-79"/>
              <a:cs typeface="David" pitchFamily="34" charset="-79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2599739" y="1671257"/>
            <a:ext cx="100014" cy="27196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Right Arrow 1"/>
          <p:cNvSpPr/>
          <p:nvPr/>
        </p:nvSpPr>
        <p:spPr bwMode="auto">
          <a:xfrm>
            <a:off x="5842659" y="2481172"/>
            <a:ext cx="275770" cy="14444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950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37AFFF2C-2982-872C-A191-99838AF31B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65662" y="91858"/>
            <a:ext cx="7459138" cy="6948237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73ECC06-7A5A-1737-FB6E-BD1DDDAC9712}"/>
              </a:ext>
            </a:extLst>
          </p:cNvPr>
          <p:cNvSpPr txBox="1"/>
          <p:nvPr/>
        </p:nvSpPr>
        <p:spPr>
          <a:xfrm>
            <a:off x="70758" y="87478"/>
            <a:ext cx="89970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3600" b="1" i="0" u="none" strike="noStrike" baseline="0" dirty="0" smtClean="0">
                <a:solidFill>
                  <a:srgbClr val="00C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u="none" strike="noStrike" baseline="0" dirty="0">
                <a:solidFill>
                  <a:srgbClr val="00C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Innervation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86CE768-3AD2-19D1-D044-1D5B98F02E37}"/>
              </a:ext>
            </a:extLst>
          </p:cNvPr>
          <p:cNvSpPr txBox="1"/>
          <p:nvPr/>
        </p:nvSpPr>
        <p:spPr>
          <a:xfrm>
            <a:off x="277585" y="1676399"/>
            <a:ext cx="467276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IN" sz="2800" b="1" i="0" u="none" strike="noStrike" baseline="0" dirty="0">
                <a:solidFill>
                  <a:srgbClr val="6600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Innervation</a:t>
            </a:r>
          </a:p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N" sz="2800" b="0" i="1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</a:t>
            </a:r>
            <a:r>
              <a:rPr lang="en-IN" sz="28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sensation </a:t>
            </a:r>
          </a:p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arried from lateral wall of nose as follows</a:t>
            </a:r>
          </a:p>
          <a:p>
            <a:pPr marL="733425" lvl="1" indent="-276225">
              <a:buFont typeface="Arial" panose="020B0604020202020204" pitchFamily="34" charset="0"/>
              <a:buChar char="•"/>
            </a:pPr>
            <a:r>
              <a:rPr lang="en-IN" sz="28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Anterosuperior quadrant </a:t>
            </a:r>
            <a:r>
              <a:rPr lang="en-IN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anterior ethmoidal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nerve (branch of ophthalmic nerve)</a:t>
            </a:r>
          </a:p>
        </p:txBody>
      </p:sp>
    </p:spTree>
    <p:extLst>
      <p:ext uri="{BB962C8B-B14F-4D97-AF65-F5344CB8AC3E}">
        <p14:creationId xmlns="" xmlns:p14="http://schemas.microsoft.com/office/powerpoint/2010/main" val="16086733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73ECC06-7A5A-1737-FB6E-BD1DDDAC9712}"/>
              </a:ext>
            </a:extLst>
          </p:cNvPr>
          <p:cNvSpPr txBox="1"/>
          <p:nvPr/>
        </p:nvSpPr>
        <p:spPr>
          <a:xfrm>
            <a:off x="70758" y="87478"/>
            <a:ext cx="89970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3600" b="1" i="0" u="none" strike="noStrike" baseline="0" dirty="0" smtClean="0">
                <a:solidFill>
                  <a:srgbClr val="00C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u="none" strike="noStrike" baseline="0" dirty="0">
                <a:solidFill>
                  <a:srgbClr val="00C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Innervation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7AFFF2C-2982-872C-A191-99838AF31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058697" y="1123791"/>
            <a:ext cx="3903845" cy="48486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86CE768-3AD2-19D1-D044-1D5B98F02E37}"/>
              </a:ext>
            </a:extLst>
          </p:cNvPr>
          <p:cNvSpPr txBox="1"/>
          <p:nvPr/>
        </p:nvSpPr>
        <p:spPr>
          <a:xfrm>
            <a:off x="277586" y="1447800"/>
            <a:ext cx="443452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N" sz="28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Anteroinferior </a:t>
            </a:r>
            <a:r>
              <a:rPr lang="en-IN" sz="2800" b="0" i="1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quarant</a:t>
            </a:r>
            <a:r>
              <a:rPr lang="en-IN" sz="28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anterior superior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alveolar nerve (branch of infraorbital branches of </a:t>
            </a:r>
            <a:r>
              <a:rPr lang="en-IN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maxillary nerve)</a:t>
            </a:r>
          </a:p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N" sz="28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Posterosuperior quadrant </a:t>
            </a:r>
            <a:r>
              <a:rPr lang="en-IN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lateral posterior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superior nasal branches of pterygopalatine </a:t>
            </a:r>
            <a:r>
              <a:rPr lang="en-IN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</a:p>
        </p:txBody>
      </p:sp>
    </p:spTree>
    <p:extLst>
      <p:ext uri="{BB962C8B-B14F-4D97-AF65-F5344CB8AC3E}">
        <p14:creationId xmlns="" xmlns:p14="http://schemas.microsoft.com/office/powerpoint/2010/main" val="18481981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73ECC06-7A5A-1737-FB6E-BD1DDDAC9712}"/>
              </a:ext>
            </a:extLst>
          </p:cNvPr>
          <p:cNvSpPr txBox="1"/>
          <p:nvPr/>
        </p:nvSpPr>
        <p:spPr>
          <a:xfrm>
            <a:off x="70758" y="87478"/>
            <a:ext cx="89970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3600" b="1" i="0" u="none" strike="noStrike" baseline="0" dirty="0">
                <a:solidFill>
                  <a:srgbClr val="00C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Blood Supply, Lymphatic Drainage, and Innervation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7AFFF2C-2982-872C-A191-99838AF31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058697" y="995536"/>
            <a:ext cx="3918593" cy="48669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86CE768-3AD2-19D1-D044-1D5B98F02E37}"/>
              </a:ext>
            </a:extLst>
          </p:cNvPr>
          <p:cNvSpPr txBox="1"/>
          <p:nvPr/>
        </p:nvSpPr>
        <p:spPr>
          <a:xfrm>
            <a:off x="277585" y="934065"/>
            <a:ext cx="418380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8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Posteroinferior quadrant </a:t>
            </a:r>
            <a:r>
              <a:rPr lang="it-IT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anterior palatine </a:t>
            </a:r>
            <a:r>
              <a:rPr lang="en-IN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branches of pterygopalatine ganglion</a:t>
            </a:r>
          </a:p>
          <a:p>
            <a:pPr algn="l">
              <a:spcBef>
                <a:spcPts val="0"/>
              </a:spcBef>
            </a:pPr>
            <a:r>
              <a:rPr lang="en-IN" sz="28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sensation</a:t>
            </a:r>
          </a:p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arried by olfactory nerve from uppermost part of roof of lateral wall</a:t>
            </a:r>
            <a:endParaRPr lang="en-GB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0253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5865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0066"/>
                </a:solidFill>
              </a:rPr>
              <a:t>External Nose</a:t>
            </a:r>
            <a:endParaRPr lang="en-US" b="1" dirty="0">
              <a:solidFill>
                <a:srgbClr val="FF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The external nose has two elliptical orifices called the  </a:t>
            </a:r>
            <a:r>
              <a:rPr lang="en-US" b="1" i="1" dirty="0" smtClean="0"/>
              <a:t>naris (nostrils)</a:t>
            </a:r>
            <a:r>
              <a:rPr lang="en-US" dirty="0" smtClean="0"/>
              <a:t>, which are separated from each other by the </a:t>
            </a:r>
            <a:r>
              <a:rPr lang="en-US" b="1" i="1" dirty="0" smtClean="0"/>
              <a:t>nasal septum</a:t>
            </a:r>
            <a:r>
              <a:rPr lang="en-US" dirty="0" smtClean="0"/>
              <a:t>. </a:t>
            </a:r>
          </a:p>
          <a:p>
            <a:r>
              <a:rPr lang="en-US" dirty="0" smtClean="0"/>
              <a:t>The lateral margin, the </a:t>
            </a:r>
            <a:r>
              <a:rPr lang="en-US" b="1" i="1" dirty="0" smtClean="0"/>
              <a:t>ala </a:t>
            </a:r>
            <a:r>
              <a:rPr lang="en-US" b="1" i="1" dirty="0" err="1" smtClean="0"/>
              <a:t>nasi</a:t>
            </a:r>
            <a:r>
              <a:rPr lang="en-US" dirty="0" smtClean="0"/>
              <a:t>, is rounded and mobile.</a:t>
            </a:r>
            <a:endParaRPr lang="en-US" dirty="0"/>
          </a:p>
        </p:txBody>
      </p:sp>
      <p:pic>
        <p:nvPicPr>
          <p:cNvPr id="2048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981200"/>
            <a:ext cx="4495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2" descr="D:\scott brown photos\Part 13 The nose and paranasal sinuses\104 Anatomy of the nose and paranasal sinuses\104.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969" y="-281355"/>
            <a:ext cx="9153670" cy="412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scott brown photos\Part 13 The nose and paranasal sinuses\104 Anatomy of the nose and paranasal sinuses\104.37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70"/>
          <a:stretch/>
        </p:blipFill>
        <p:spPr bwMode="auto">
          <a:xfrm>
            <a:off x="0" y="3681046"/>
            <a:ext cx="9143999" cy="347003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/>
          <p:cNvSpPr/>
          <p:nvPr/>
        </p:nvSpPr>
        <p:spPr bwMode="auto">
          <a:xfrm>
            <a:off x="7177562" y="5718867"/>
            <a:ext cx="1860930" cy="420753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893197" y="2427278"/>
            <a:ext cx="3133572" cy="420753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984847" y="1162285"/>
            <a:ext cx="1814038" cy="42075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7048608" y="4416329"/>
            <a:ext cx="1164433" cy="26942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13041" y="2030518"/>
            <a:ext cx="8254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(V2)</a:t>
            </a:r>
            <a:endParaRPr lang="en-IN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13041" y="1726924"/>
            <a:ext cx="8254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(V1)</a:t>
            </a:r>
            <a:endParaRPr lang="en-IN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5893196" y="1548556"/>
            <a:ext cx="3253505" cy="538604"/>
          </a:xfrm>
          <a:prstGeom prst="ellipse">
            <a:avLst/>
          </a:prstGeom>
          <a:noFill/>
          <a:ln w="28575" cap="flat" cmpd="sng" algn="ctr">
            <a:solidFill>
              <a:schemeClr val="accent2">
                <a:lumMod val="60000"/>
                <a:lumOff val="4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391613" y="4685748"/>
            <a:ext cx="1261341" cy="420753"/>
          </a:xfrm>
          <a:prstGeom prst="ellipse">
            <a:avLst/>
          </a:prstGeom>
          <a:noFill/>
          <a:ln w="28575" cap="flat" cmpd="sng" algn="ctr">
            <a:solidFill>
              <a:schemeClr val="accent2">
                <a:lumMod val="60000"/>
                <a:lumOff val="4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325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32099" y="216126"/>
            <a:ext cx="43829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  <a:latin typeface="Algerian" pitchFamily="82" charset="0"/>
                <a:cs typeface="David" pitchFamily="34" charset="-79"/>
              </a:rPr>
              <a:t>VENOUS  DRAINAGE</a:t>
            </a:r>
            <a:endParaRPr lang="en-IN" sz="3600" b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004961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Blip>
                <a:blip r:embed="rId2"/>
              </a:buBlip>
            </a:pPr>
            <a:r>
              <a:rPr lang="en-US" sz="2600" b="0" dirty="0" smtClean="0">
                <a:latin typeface="Times New Roman" pitchFamily="18" charset="0"/>
                <a:cs typeface="Times New Roman" pitchFamily="18" charset="0"/>
              </a:rPr>
              <a:t>Corresponds to </a:t>
            </a:r>
            <a:r>
              <a:rPr lang="en-US" sz="2600" b="0" dirty="0" err="1" smtClean="0">
                <a:latin typeface="Times New Roman" pitchFamily="18" charset="0"/>
                <a:cs typeface="Times New Roman" pitchFamily="18" charset="0"/>
              </a:rPr>
              <a:t>arteriovenous</a:t>
            </a:r>
            <a:r>
              <a:rPr lang="en-US" sz="2600" b="0" dirty="0" smtClean="0">
                <a:latin typeface="Times New Roman" pitchFamily="18" charset="0"/>
                <a:cs typeface="Times New Roman" pitchFamily="18" charset="0"/>
              </a:rPr>
              <a:t> units.</a:t>
            </a:r>
          </a:p>
          <a:p>
            <a:pPr marL="457200" indent="-457200">
              <a:buBlip>
                <a:blip r:embed="rId2"/>
              </a:buBlip>
            </a:pPr>
            <a:r>
              <a:rPr lang="en-US" sz="2600" b="0" dirty="0" err="1" smtClean="0">
                <a:latin typeface="Times New Roman" pitchFamily="18" charset="0"/>
                <a:cs typeface="Times New Roman" pitchFamily="18" charset="0"/>
              </a:rPr>
              <a:t>Frontomedian</a:t>
            </a:r>
            <a:r>
              <a:rPr lang="en-US" sz="2600" b="0" dirty="0" smtClean="0">
                <a:latin typeface="Times New Roman" pitchFamily="18" charset="0"/>
                <a:cs typeface="Times New Roman" pitchFamily="18" charset="0"/>
              </a:rPr>
              <a:t> area drains into the facial vein </a:t>
            </a:r>
          </a:p>
          <a:p>
            <a:pPr marL="457200" indent="-457200">
              <a:buBlip>
                <a:blip r:embed="rId2"/>
              </a:buBlip>
            </a:pPr>
            <a:r>
              <a:rPr lang="en-US" sz="2600" b="0" dirty="0" err="1" smtClean="0">
                <a:latin typeface="Times New Roman" pitchFamily="18" charset="0"/>
                <a:cs typeface="Times New Roman" pitchFamily="18" charset="0"/>
              </a:rPr>
              <a:t>Orbitopalpebral</a:t>
            </a:r>
            <a:r>
              <a:rPr lang="en-US" sz="2600" b="0" dirty="0" smtClean="0">
                <a:latin typeface="Times New Roman" pitchFamily="18" charset="0"/>
                <a:cs typeface="Times New Roman" pitchFamily="18" charset="0"/>
              </a:rPr>
              <a:t> area – ophthalmic vein (cavernous sinus communication)</a:t>
            </a:r>
            <a:endParaRPr lang="en-IN" sz="2600" b="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38249" y="2945406"/>
            <a:ext cx="52998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  <a:latin typeface="Algerian" pitchFamily="82" charset="0"/>
                <a:cs typeface="David" pitchFamily="34" charset="-79"/>
              </a:rPr>
              <a:t>LYMPHATIC   DRAINAGE</a:t>
            </a:r>
            <a:endParaRPr lang="en-IN" sz="3600" b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126178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Blip>
                <a:blip r:embed="rId2"/>
              </a:buBlip>
            </a:pPr>
            <a:r>
              <a:rPr lang="en-US" sz="2600" b="0" dirty="0" smtClean="0">
                <a:latin typeface="Times New Roman" pitchFamily="18" charset="0"/>
                <a:cs typeface="Times New Roman" pitchFamily="18" charset="0"/>
              </a:rPr>
              <a:t>Submandibular and </a:t>
            </a:r>
            <a:r>
              <a:rPr lang="en-US" sz="2600" b="0" dirty="0" err="1" smtClean="0">
                <a:latin typeface="Times New Roman" pitchFamily="18" charset="0"/>
                <a:cs typeface="Times New Roman" pitchFamily="18" charset="0"/>
              </a:rPr>
              <a:t>submental</a:t>
            </a:r>
            <a:r>
              <a:rPr lang="en-US" sz="2600" b="0" dirty="0" smtClean="0">
                <a:latin typeface="Times New Roman" pitchFamily="18" charset="0"/>
                <a:cs typeface="Times New Roman" pitchFamily="18" charset="0"/>
              </a:rPr>
              <a:t> nodes and sometimes </a:t>
            </a:r>
            <a:r>
              <a:rPr lang="en-US" sz="2600" b="0" dirty="0" err="1" smtClean="0">
                <a:latin typeface="Times New Roman" pitchFamily="18" charset="0"/>
                <a:cs typeface="Times New Roman" pitchFamily="18" charset="0"/>
              </a:rPr>
              <a:t>buccal</a:t>
            </a:r>
            <a:r>
              <a:rPr lang="en-US" sz="2600" b="0" dirty="0" smtClean="0">
                <a:latin typeface="Times New Roman" pitchFamily="18" charset="0"/>
                <a:cs typeface="Times New Roman" pitchFamily="18" charset="0"/>
              </a:rPr>
              <a:t> nodes intervene</a:t>
            </a:r>
          </a:p>
          <a:p>
            <a:pPr marL="457200" indent="-457200">
              <a:buBlip>
                <a:blip r:embed="rId2"/>
              </a:buBlip>
            </a:pPr>
            <a:endParaRPr lang="en-US" sz="2600" b="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452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73ECC06-7A5A-1737-FB6E-BD1DDDAC9712}"/>
              </a:ext>
            </a:extLst>
          </p:cNvPr>
          <p:cNvSpPr txBox="1"/>
          <p:nvPr/>
        </p:nvSpPr>
        <p:spPr>
          <a:xfrm>
            <a:off x="2209800" y="87478"/>
            <a:ext cx="4953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3600" b="1" i="0" u="none" strike="noStrike" baseline="0" dirty="0">
                <a:solidFill>
                  <a:srgbClr val="2600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Integration</a:t>
            </a:r>
            <a:endParaRPr lang="en-GB" sz="5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043AD0C-6566-FF5C-0F05-330B4B5B8EA9}"/>
              </a:ext>
            </a:extLst>
          </p:cNvPr>
          <p:cNvSpPr txBox="1"/>
          <p:nvPr/>
        </p:nvSpPr>
        <p:spPr>
          <a:xfrm>
            <a:off x="221227" y="1676400"/>
            <a:ext cx="853931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800" b="1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cold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iral infection of upper respiratory tract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ymptoms of common cold include coughing, sore throat, runny nose, sneezing, headache and fever</a:t>
            </a:r>
          </a:p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These symptoms appear due to </a:t>
            </a:r>
            <a:r>
              <a:rPr lang="en-IN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immune response to viruses causing inflammation </a:t>
            </a:r>
            <a:r>
              <a:rPr lang="en-US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of mucosa</a:t>
            </a:r>
          </a:p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People usually recover in week</a:t>
            </a:r>
          </a:p>
        </p:txBody>
      </p:sp>
    </p:spTree>
    <p:extLst>
      <p:ext uri="{BB962C8B-B14F-4D97-AF65-F5344CB8AC3E}">
        <p14:creationId xmlns="" xmlns:p14="http://schemas.microsoft.com/office/powerpoint/2010/main" val="4167367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73ECC06-7A5A-1737-FB6E-BD1DDDAC9712}"/>
              </a:ext>
            </a:extLst>
          </p:cNvPr>
          <p:cNvSpPr txBox="1"/>
          <p:nvPr/>
        </p:nvSpPr>
        <p:spPr>
          <a:xfrm>
            <a:off x="2871106" y="87478"/>
            <a:ext cx="34099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3600" b="1" i="0" u="none" strike="noStrike" baseline="0" dirty="0">
                <a:solidFill>
                  <a:srgbClr val="2600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Integration</a:t>
            </a:r>
            <a:endParaRPr lang="en-GB" sz="5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043AD0C-6566-FF5C-0F05-330B4B5B8EA9}"/>
              </a:ext>
            </a:extLst>
          </p:cNvPr>
          <p:cNvSpPr txBox="1"/>
          <p:nvPr/>
        </p:nvSpPr>
        <p:spPr>
          <a:xfrm>
            <a:off x="255814" y="1140542"/>
            <a:ext cx="854897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b="1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Rhinitis:</a:t>
            </a:r>
            <a:r>
              <a:rPr lang="en-US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0" i="0" u="none" strike="noStrike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b="0" i="0" u="none" strike="noStrik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nflammation </a:t>
            </a:r>
            <a:r>
              <a:rPr lang="en-US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of mucous membrane lining nasal cavity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ay be allergic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ay cause nasal blockage, sneezing, and rhinorrhea (watery </a:t>
            </a:r>
            <a:r>
              <a:rPr lang="en-IN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discharge from nose)</a:t>
            </a:r>
          </a:p>
          <a:p>
            <a:pPr algn="l">
              <a:spcBef>
                <a:spcPts val="0"/>
              </a:spcBef>
            </a:pPr>
            <a:r>
              <a:rPr lang="en-US" sz="28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Clinical examination of nasal cavity</a:t>
            </a:r>
          </a:p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alled</a:t>
            </a:r>
            <a:r>
              <a:rPr lang="en-US" sz="2800" b="0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rhinoscopy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586908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73ECC06-7A5A-1737-FB6E-BD1DDDAC9712}"/>
              </a:ext>
            </a:extLst>
          </p:cNvPr>
          <p:cNvSpPr txBox="1"/>
          <p:nvPr/>
        </p:nvSpPr>
        <p:spPr>
          <a:xfrm>
            <a:off x="2871106" y="87478"/>
            <a:ext cx="34099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3600" b="1" i="0" u="none" strike="noStrike" baseline="0" dirty="0">
                <a:solidFill>
                  <a:srgbClr val="2600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Integration</a:t>
            </a:r>
            <a:endParaRPr lang="en-GB" sz="5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043AD0C-6566-FF5C-0F05-330B4B5B8EA9}"/>
              </a:ext>
            </a:extLst>
          </p:cNvPr>
          <p:cNvSpPr txBox="1"/>
          <p:nvPr/>
        </p:nvSpPr>
        <p:spPr>
          <a:xfrm>
            <a:off x="255813" y="1981200"/>
            <a:ext cx="87038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ay be anterior – carried out by inserting nasal speculum through turbinate, superior and middle meatuses, nasal septum, and floor of nasal cavity</a:t>
            </a:r>
          </a:p>
        </p:txBody>
      </p:sp>
    </p:spTree>
    <p:extLst>
      <p:ext uri="{BB962C8B-B14F-4D97-AF65-F5344CB8AC3E}">
        <p14:creationId xmlns="" xmlns:p14="http://schemas.microsoft.com/office/powerpoint/2010/main" val="19390191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73ECC06-7A5A-1737-FB6E-BD1DDDAC9712}"/>
              </a:ext>
            </a:extLst>
          </p:cNvPr>
          <p:cNvSpPr txBox="1"/>
          <p:nvPr/>
        </p:nvSpPr>
        <p:spPr>
          <a:xfrm>
            <a:off x="2871106" y="87478"/>
            <a:ext cx="34099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3600" b="1" i="0" u="none" strike="noStrike" baseline="0" dirty="0">
                <a:solidFill>
                  <a:srgbClr val="2600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Integration</a:t>
            </a:r>
            <a:endParaRPr lang="en-GB" sz="5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7AFFF2C-2982-872C-A191-99838AF31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682613" y="856918"/>
            <a:ext cx="4284407" cy="58125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043AD0C-6566-FF5C-0F05-330B4B5B8EA9}"/>
              </a:ext>
            </a:extLst>
          </p:cNvPr>
          <p:cNvSpPr txBox="1"/>
          <p:nvPr/>
        </p:nvSpPr>
        <p:spPr>
          <a:xfrm>
            <a:off x="176981" y="1676399"/>
            <a:ext cx="439501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Posterior rhinoscopy – 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carried by inserting warm mirror into pharynx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seful to visualize conchae or turbinate, opening of auditory tube, and </a:t>
            </a:r>
            <a:r>
              <a:rPr lang="en-IN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posterior border of nasal septum </a:t>
            </a:r>
          </a:p>
          <a:p>
            <a:pPr marL="276225" indent="-276225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Anosmia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oss of smell sensation due to aging </a:t>
            </a:r>
            <a:r>
              <a:rPr lang="en-IN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or olfactory nerve injury</a:t>
            </a:r>
            <a:endParaRPr lang="en-GB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045365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Bodoni MT Black" pitchFamily="18" charset="0"/>
              </a:rPr>
              <a:t>THANK  YOU</a:t>
            </a:r>
            <a:endParaRPr lang="en-IN" b="1" dirty="0">
              <a:solidFill>
                <a:srgbClr val="FF0000"/>
              </a:solidFill>
              <a:latin typeface="Bodoni MT Black" pitchFamily="18" charset="0"/>
            </a:endParaRPr>
          </a:p>
        </p:txBody>
      </p:sp>
      <p:pic>
        <p:nvPicPr>
          <p:cNvPr id="55298" name="Picture 2" descr="C:\My Documents\..Praveen MY CLASS 2011\.Head and Neck\Face class\smile-quotes-graphics-1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6118" y="1524000"/>
            <a:ext cx="5272881" cy="52728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 Black" pitchFamily="34" charset="0"/>
              </a:rPr>
              <a:t>THANK YOU</a:t>
            </a:r>
            <a:endParaRPr lang="en-IN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00882"/>
            <a:ext cx="9144000" cy="6157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0066"/>
                </a:solidFill>
              </a:rPr>
              <a:t>External Nose</a:t>
            </a:r>
            <a:endParaRPr lang="en-US" b="1" dirty="0">
              <a:solidFill>
                <a:srgbClr val="FF0066"/>
              </a:solidFill>
            </a:endParaRPr>
          </a:p>
        </p:txBody>
      </p:sp>
      <p:pic>
        <p:nvPicPr>
          <p:cNvPr id="6" name="Picture 7" descr="22_02a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7500" t="2499" r="626" b="1250"/>
          <a:stretch>
            <a:fillRect/>
          </a:stretch>
        </p:blipFill>
        <p:spPr bwMode="auto">
          <a:xfrm>
            <a:off x="533400" y="1371600"/>
            <a:ext cx="8382000" cy="510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770391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lgerian" pitchFamily="82" charset="0"/>
                <a:cs typeface="David" pitchFamily="34" charset="-79"/>
              </a:rPr>
              <a:t>Skin </a:t>
            </a:r>
            <a:r>
              <a:rPr lang="en-US" sz="3600" b="1" dirty="0">
                <a:solidFill>
                  <a:srgbClr val="FF0000"/>
                </a:solidFill>
                <a:latin typeface="Algerian" pitchFamily="82" charset="0"/>
                <a:cs typeface="David" pitchFamily="34" charset="-79"/>
              </a:rPr>
              <a:t>&amp; </a:t>
            </a:r>
            <a:r>
              <a:rPr lang="en-US" sz="3600" b="1" dirty="0" smtClean="0">
                <a:solidFill>
                  <a:srgbClr val="FF0000"/>
                </a:solidFill>
                <a:latin typeface="Algerian" pitchFamily="82" charset="0"/>
                <a:cs typeface="David" pitchFamily="34" charset="-79"/>
              </a:rPr>
              <a:t>Vestibule : </a:t>
            </a:r>
            <a:endParaRPr lang="en-IN" sz="3600" b="1" dirty="0">
              <a:solidFill>
                <a:srgbClr val="FF0000"/>
              </a:solidFill>
              <a:latin typeface="Algerian" pitchFamily="82" charset="0"/>
              <a:cs typeface="David" pitchFamily="34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36914"/>
            <a:ext cx="9143999" cy="5421086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latin typeface="Algerian" pitchFamily="82" charset="0"/>
                <a:cs typeface="David" pitchFamily="34" charset="-79"/>
              </a:rPr>
              <a:t>Skin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>
              <a:buBlip>
                <a:blip r:embed="rId2"/>
              </a:buBlip>
            </a:pP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Thickness of skin and soft tissue varies.</a:t>
            </a:r>
          </a:p>
          <a:p>
            <a:pPr>
              <a:buBlip>
                <a:blip r:embed="rId2"/>
              </a:buBlip>
            </a:pP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Over dorsum and side – thin and loose</a:t>
            </a:r>
          </a:p>
          <a:p>
            <a:pPr>
              <a:buBlip>
                <a:blip r:embed="rId2"/>
              </a:buBlip>
            </a:pP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Over tip &amp; alar region – thick and adherent</a:t>
            </a:r>
          </a:p>
          <a:p>
            <a:pPr marL="0" indent="0">
              <a:buNone/>
            </a:pPr>
            <a:r>
              <a:rPr lang="en-US" sz="3200" dirty="0">
                <a:latin typeface="Algerian" pitchFamily="82" charset="0"/>
                <a:cs typeface="David" pitchFamily="34" charset="-79"/>
              </a:rPr>
              <a:t>Vestibule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>
              <a:buBlip>
                <a:blip r:embed="rId2"/>
              </a:buBlip>
            </a:pP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Anteriormost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part of nasal cavity lined by stratified squamous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keratined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epithelium.</a:t>
            </a:r>
          </a:p>
          <a:p>
            <a:pPr>
              <a:buBlip>
                <a:blip r:embed="rId2"/>
              </a:buBlip>
            </a:pP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Demarcated by limen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nasi</a:t>
            </a:r>
            <a:endParaRPr lang="en-US" sz="3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Blip>
                <a:blip r:embed="rId2"/>
              </a:buBlip>
            </a:pP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Lined by coarse vibrissae, glands</a:t>
            </a:r>
          </a:p>
        </p:txBody>
      </p:sp>
    </p:spTree>
    <p:extLst>
      <p:ext uri="{BB962C8B-B14F-4D97-AF65-F5344CB8AC3E}">
        <p14:creationId xmlns:p14="http://schemas.microsoft.com/office/powerpoint/2010/main" xmlns="" val="279115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180</TotalTime>
  <Words>1846</Words>
  <Application>Microsoft Office PowerPoint</Application>
  <PresentationFormat>On-screen Show (4:3)</PresentationFormat>
  <Paragraphs>352</Paragraphs>
  <Slides>77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9" baseType="lpstr">
      <vt:lpstr>Flow</vt:lpstr>
      <vt:lpstr>צילום של Photo Editor</vt:lpstr>
      <vt:lpstr>GROSS ANATOMY NOSE</vt:lpstr>
      <vt:lpstr>Slide 2</vt:lpstr>
      <vt:lpstr>Slide 3</vt:lpstr>
      <vt:lpstr>Slide 4</vt:lpstr>
      <vt:lpstr>External nose : </vt:lpstr>
      <vt:lpstr>Slide 6</vt:lpstr>
      <vt:lpstr>External Nose</vt:lpstr>
      <vt:lpstr>External Nose</vt:lpstr>
      <vt:lpstr>Skin &amp; Vestibule : </vt:lpstr>
      <vt:lpstr>Slide 10</vt:lpstr>
      <vt:lpstr>Slide 11</vt:lpstr>
      <vt:lpstr>External Nose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NASAL  SEPTUM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What matters most is how you see yourself …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The Lateral Walls of Nasal Cavity 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Blood supply  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THANK  YOU</vt:lpstr>
      <vt:lpstr>THANK YOU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GROSS ANATOMY FACE</dc:title>
  <dc:creator>DELL</dc:creator>
  <cp:lastModifiedBy>DELL</cp:lastModifiedBy>
  <cp:revision>58</cp:revision>
  <dcterms:created xsi:type="dcterms:W3CDTF">2006-08-16T00:00:00Z</dcterms:created>
  <dcterms:modified xsi:type="dcterms:W3CDTF">2025-08-07T09:48:07Z</dcterms:modified>
</cp:coreProperties>
</file>