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9" r:id="rId2"/>
    <p:sldId id="280" r:id="rId3"/>
    <p:sldId id="281" r:id="rId4"/>
    <p:sldId id="257" r:id="rId5"/>
    <p:sldId id="258" r:id="rId6"/>
    <p:sldId id="262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64" r:id="rId16"/>
    <p:sldId id="290" r:id="rId17"/>
    <p:sldId id="291" r:id="rId18"/>
    <p:sldId id="292" r:id="rId19"/>
    <p:sldId id="260" r:id="rId20"/>
    <p:sldId id="263" r:id="rId21"/>
    <p:sldId id="261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266" r:id="rId35"/>
    <p:sldId id="306" r:id="rId36"/>
    <p:sldId id="267" r:id="rId37"/>
    <p:sldId id="307" r:id="rId38"/>
    <p:sldId id="278" r:id="rId39"/>
    <p:sldId id="269" r:id="rId40"/>
    <p:sldId id="270" r:id="rId41"/>
    <p:sldId id="271" r:id="rId42"/>
    <p:sldId id="272" r:id="rId43"/>
    <p:sldId id="273" r:id="rId44"/>
    <p:sldId id="274" r:id="rId45"/>
    <p:sldId id="275" r:id="rId46"/>
    <p:sldId id="277" r:id="rId47"/>
    <p:sldId id="279" r:id="rId48"/>
    <p:sldId id="293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3B240-AAD9-4438-AC6D-E97EEE9DC67E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371DE-39F6-461D-BF80-424C02C27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/>
          </a:bodyPr>
          <a:lstStyle/>
          <a:p>
            <a:pPr algn="ctr"/>
            <a:r>
              <a:rPr lang="en-US" sz="3100" b="1" dirty="0" smtClean="0">
                <a:solidFill>
                  <a:srgbClr val="7030A0"/>
                </a:solidFill>
                <a:latin typeface="Arial Black" pitchFamily="34" charset="0"/>
              </a:rPr>
              <a:t>GROSS ANATOMY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  <a:t>palate  &amp; the  tonsil</a:t>
            </a:r>
            <a:endParaRPr lang="en-IN" sz="40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09625" y="2509044"/>
            <a:ext cx="33337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4191000"/>
            <a:ext cx="4495800" cy="216392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DR. PRAVEEN KURREY</a:t>
            </a:r>
          </a:p>
          <a:p>
            <a:pPr>
              <a:lnSpc>
                <a:spcPct val="120000"/>
              </a:lnSpc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MBBS, MS, BCME, BCBR                                                  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PROFESSOR ANATOMY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endParaRPr lang="en-IN" dirty="0">
              <a:solidFill>
                <a:srgbClr val="0070C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209800"/>
            <a:ext cx="4207607" cy="4203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5"/>
          <p:cNvSpPr txBox="1">
            <a:spLocks noGrp="1"/>
          </p:cNvSpPr>
          <p:nvPr>
            <p:ph type="body" idx="1"/>
          </p:nvPr>
        </p:nvSpPr>
        <p:spPr>
          <a:xfrm>
            <a:off x="176980" y="1143000"/>
            <a:ext cx="4395020" cy="468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ovable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mucomuscular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flap, suspended from posterior border of hard palate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eparates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nasopharynx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from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oropharynx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5"/>
          <p:cNvSpPr txBox="1"/>
          <p:nvPr/>
        </p:nvSpPr>
        <p:spPr>
          <a:xfrm>
            <a:off x="2286000" y="123763"/>
            <a:ext cx="4038599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4400" b="1" i="0" u="none" strike="noStrike" dirty="0">
                <a:solidFill>
                  <a:srgbClr val="FF0000"/>
                </a:solidFill>
                <a:latin typeface="Algerian" pitchFamily="82" charset="0"/>
                <a:ea typeface="Arial"/>
                <a:cs typeface="Arial"/>
                <a:sym typeface="Arial"/>
              </a:rPr>
              <a:t>SOFT </a:t>
            </a:r>
            <a:r>
              <a:rPr lang="en-US" sz="4400" b="1" i="0" u="none" strike="noStrike" dirty="0" smtClean="0">
                <a:solidFill>
                  <a:srgbClr val="FF0000"/>
                </a:solidFill>
                <a:latin typeface="Algerian" pitchFamily="82" charset="0"/>
                <a:ea typeface="Arial"/>
                <a:cs typeface="Arial"/>
                <a:sym typeface="Arial"/>
              </a:rPr>
              <a:t> PALATE</a:t>
            </a:r>
            <a:endParaRPr sz="2800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86" name="Google Shape;186;p1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572000" y="1219200"/>
            <a:ext cx="4252306" cy="4676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6"/>
          <p:cNvSpPr txBox="1">
            <a:spLocks noGrp="1"/>
          </p:cNvSpPr>
          <p:nvPr>
            <p:ph type="body" idx="1"/>
          </p:nvPr>
        </p:nvSpPr>
        <p:spPr>
          <a:xfrm>
            <a:off x="277586" y="893204"/>
            <a:ext cx="4252306" cy="5841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2800"/>
              <a:buNone/>
            </a:pPr>
            <a:r>
              <a:rPr lang="en-US" b="0" i="0" u="none" strike="noStrike" dirty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External Features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following parts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b="1" i="1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wo surfaces</a:t>
            </a:r>
            <a:endParaRPr b="1" dirty="0">
              <a:solidFill>
                <a:srgbClr val="FF000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Anterior or oral surface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oncave and marked by a median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raphe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Posterior surface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onvex and superiorly continuous with floor of nasal cavity</a:t>
            </a: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6"/>
          <p:cNvSpPr txBox="1"/>
          <p:nvPr/>
        </p:nvSpPr>
        <p:spPr>
          <a:xfrm>
            <a:off x="2209801" y="123763"/>
            <a:ext cx="356813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32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SOFT PALATE</a:t>
            </a:r>
            <a:endParaRPr dirty="0"/>
          </a:p>
        </p:txBody>
      </p:sp>
      <p:pic>
        <p:nvPicPr>
          <p:cNvPr id="193" name="Google Shape;193;p16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607756" y="1090911"/>
            <a:ext cx="4453052" cy="4896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7"/>
          <p:cNvSpPr txBox="1">
            <a:spLocks noGrp="1"/>
          </p:cNvSpPr>
          <p:nvPr>
            <p:ph type="body" idx="1"/>
          </p:nvPr>
        </p:nvSpPr>
        <p:spPr>
          <a:xfrm>
            <a:off x="182218" y="786581"/>
            <a:ext cx="4537265" cy="5653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Two borders</a:t>
            </a:r>
            <a:endParaRPr b="1" dirty="0">
              <a:solidFill>
                <a:srgbClr val="FF000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1" u="none" strike="noStrike" dirty="0">
                <a:latin typeface="Arial"/>
                <a:ea typeface="Arial"/>
                <a:cs typeface="Arial"/>
                <a:sym typeface="Arial"/>
              </a:rPr>
              <a:t>Superior border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ttached to posterior border of hard palate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1" u="none" strike="noStrike" dirty="0">
                <a:latin typeface="Arial"/>
                <a:ea typeface="Arial"/>
                <a:cs typeface="Arial"/>
                <a:sym typeface="Arial"/>
              </a:rPr>
              <a:t>Inferior border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ree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forms anterior boundary of </a:t>
            </a:r>
            <a:r>
              <a:rPr lang="en-US" b="0" i="1" u="none" strike="noStrike" dirty="0">
                <a:latin typeface="Arial"/>
                <a:ea typeface="Arial"/>
                <a:cs typeface="Arial"/>
                <a:sym typeface="Arial"/>
              </a:rPr>
              <a:t>pharyngeal isthmus</a:t>
            </a:r>
            <a:endParaRPr b="0" i="0" u="none" strike="noStrike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1" u="none" strike="noStrike" dirty="0">
                <a:latin typeface="Arial"/>
                <a:ea typeface="Arial"/>
                <a:cs typeface="Arial"/>
                <a:sym typeface="Arial"/>
              </a:rPr>
              <a:t>Uvula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idline conical projection hanging down from inferior border</a:t>
            </a: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7"/>
          <p:cNvSpPr txBox="1"/>
          <p:nvPr/>
        </p:nvSpPr>
        <p:spPr>
          <a:xfrm>
            <a:off x="2667001" y="123763"/>
            <a:ext cx="311093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32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SOFT PALATE</a:t>
            </a:r>
            <a:endParaRPr dirty="0"/>
          </a:p>
        </p:txBody>
      </p:sp>
      <p:pic>
        <p:nvPicPr>
          <p:cNvPr id="200" name="Google Shape;200;p17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614109" y="962624"/>
            <a:ext cx="4252306" cy="4676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8"/>
          <p:cNvSpPr txBox="1">
            <a:spLocks noGrp="1"/>
          </p:cNvSpPr>
          <p:nvPr>
            <p:ph type="body" idx="1"/>
          </p:nvPr>
        </p:nvSpPr>
        <p:spPr>
          <a:xfrm>
            <a:off x="162233" y="1524000"/>
            <a:ext cx="4252306" cy="5024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Two mucosal arches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: From base of uvula, two mucous folds extend downward on each side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 i="1" u="none" strike="noStrike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Palatoglossal</a:t>
            </a:r>
            <a:r>
              <a:rPr lang="en-US" b="1" i="1" u="none" strike="noStrik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arch or fold</a:t>
            </a:r>
            <a:r>
              <a:rPr lang="en-US" b="1" i="0" u="none" strike="noStrik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Anterior fold extends downward and forward from uvula to side of tongue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8"/>
          <p:cNvSpPr txBox="1"/>
          <p:nvPr/>
        </p:nvSpPr>
        <p:spPr>
          <a:xfrm>
            <a:off x="2514601" y="381000"/>
            <a:ext cx="326333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32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SOFT PALATE</a:t>
            </a:r>
            <a:endParaRPr dirty="0"/>
          </a:p>
        </p:txBody>
      </p:sp>
      <p:pic>
        <p:nvPicPr>
          <p:cNvPr id="207" name="Google Shape;207;p18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419600" y="1524000"/>
            <a:ext cx="4512989" cy="4962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9"/>
          <p:cNvSpPr txBox="1">
            <a:spLocks noGrp="1"/>
          </p:cNvSpPr>
          <p:nvPr>
            <p:ph type="body" idx="1"/>
          </p:nvPr>
        </p:nvSpPr>
        <p:spPr>
          <a:xfrm>
            <a:off x="211580" y="1447800"/>
            <a:ext cx="4365523" cy="432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Contains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palatoglossus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muscle and forms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000" b="0" i="0" u="none" strike="noStrike" dirty="0">
                <a:latin typeface="Arial"/>
                <a:ea typeface="Arial"/>
                <a:cs typeface="Arial"/>
                <a:sym typeface="Arial"/>
              </a:rPr>
              <a:t>nterior boundary of </a:t>
            </a:r>
            <a:r>
              <a:rPr lang="en-US" sz="2000" b="0" i="0" u="none" strike="noStrike" dirty="0" err="1">
                <a:latin typeface="Arial"/>
                <a:ea typeface="Arial"/>
                <a:cs typeface="Arial"/>
                <a:sym typeface="Arial"/>
              </a:rPr>
              <a:t>oropharyngeal</a:t>
            </a:r>
            <a:r>
              <a:rPr lang="en-US" sz="2000" b="0" i="0" u="none" strike="noStrike" dirty="0">
                <a:latin typeface="Arial"/>
                <a:ea typeface="Arial"/>
                <a:cs typeface="Arial"/>
                <a:sym typeface="Arial"/>
              </a:rPr>
              <a:t> isthmus 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000" b="0" i="0" u="none" strike="noStrike" dirty="0">
                <a:latin typeface="Arial"/>
                <a:ea typeface="Arial"/>
                <a:cs typeface="Arial"/>
                <a:sym typeface="Arial"/>
              </a:rPr>
              <a:t>nterior boundary of </a:t>
            </a:r>
            <a:r>
              <a:rPr lang="en-US" sz="2000" b="0" i="0" u="none" strike="noStrike" dirty="0" err="1">
                <a:latin typeface="Arial"/>
                <a:ea typeface="Arial"/>
                <a:cs typeface="Arial"/>
                <a:sym typeface="Arial"/>
              </a:rPr>
              <a:t>tonsillar</a:t>
            </a:r>
            <a:r>
              <a:rPr lang="en-US" sz="2000" b="0" i="0" u="none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dirty="0" err="1" smtClean="0">
                <a:latin typeface="Arial"/>
                <a:ea typeface="Arial"/>
                <a:cs typeface="Arial"/>
                <a:sym typeface="Arial"/>
              </a:rPr>
              <a:t>fossa</a:t>
            </a:r>
            <a:endParaRPr lang="en-US" sz="2000" b="0" i="0" u="none" strike="noStrike" dirty="0" smtClean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1" u="none" strike="noStrike" dirty="0" smtClean="0"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2000" b="1" u="none" strike="noStrike" dirty="0" err="1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Palatopharyngeal</a:t>
            </a:r>
            <a:r>
              <a:rPr lang="en-US" sz="2000" b="1" u="none" strike="noStrik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u="none" strike="noStrik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arch or fold: </a:t>
            </a:r>
            <a:r>
              <a:rPr lang="en-US" sz="2000" b="0" i="0" u="none" strike="noStrike" dirty="0">
                <a:latin typeface="Arial"/>
                <a:ea typeface="Arial"/>
                <a:cs typeface="Arial"/>
                <a:sym typeface="Arial"/>
              </a:rPr>
              <a:t>It is a posterior fold that extends downward and backward from the uvula to the lateral pharyngeal wall. It contains </a:t>
            </a:r>
            <a:r>
              <a:rPr lang="en-US" sz="2000" b="0" i="1" u="none" strike="noStrike" dirty="0" err="1">
                <a:latin typeface="Arial"/>
                <a:ea typeface="Arial"/>
                <a:cs typeface="Arial"/>
                <a:sym typeface="Arial"/>
              </a:rPr>
              <a:t>palatopharyngeus</a:t>
            </a:r>
            <a:r>
              <a:rPr lang="en-US" sz="2000" b="0" i="1" u="none" strike="noStrike" dirty="0">
                <a:latin typeface="Arial"/>
                <a:ea typeface="Arial"/>
                <a:cs typeface="Arial"/>
                <a:sym typeface="Arial"/>
              </a:rPr>
              <a:t> muscle</a:t>
            </a:r>
            <a:r>
              <a:rPr lang="en-US" sz="2000" b="0" i="0" u="none" strike="noStrike" dirty="0">
                <a:latin typeface="Arial"/>
                <a:ea typeface="Arial"/>
                <a:cs typeface="Arial"/>
                <a:sym typeface="Arial"/>
              </a:rPr>
              <a:t>. It forms the posterior boundary of the </a:t>
            </a:r>
            <a:r>
              <a:rPr lang="en-US" sz="2000" b="0" i="0" u="none" strike="noStrike" dirty="0" err="1">
                <a:latin typeface="Arial"/>
                <a:ea typeface="Arial"/>
                <a:cs typeface="Arial"/>
                <a:sym typeface="Arial"/>
              </a:rPr>
              <a:t>tonsillar</a:t>
            </a:r>
            <a:r>
              <a:rPr lang="en-US" sz="2000" b="0" i="0" u="none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dirty="0" err="1">
                <a:latin typeface="Arial"/>
                <a:ea typeface="Arial"/>
                <a:cs typeface="Arial"/>
                <a:sym typeface="Arial"/>
              </a:rPr>
              <a:t>fossa</a:t>
            </a:r>
            <a:r>
              <a:rPr lang="en-US" sz="2000" b="0" i="0" u="none" strike="noStrike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101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9"/>
          <p:cNvSpPr txBox="1"/>
          <p:nvPr/>
        </p:nvSpPr>
        <p:spPr>
          <a:xfrm>
            <a:off x="2590801" y="123763"/>
            <a:ext cx="318713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32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SOFT PALATE</a:t>
            </a:r>
            <a:endParaRPr dirty="0"/>
          </a:p>
        </p:txBody>
      </p:sp>
      <p:pic>
        <p:nvPicPr>
          <p:cNvPr id="214" name="Google Shape;214;p19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648200" y="1600200"/>
            <a:ext cx="4252306" cy="4676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9547" y="0"/>
            <a:ext cx="928309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4"/>
          <p:cNvSpPr txBox="1">
            <a:spLocks noGrp="1"/>
          </p:cNvSpPr>
          <p:nvPr>
            <p:ph type="body" idx="1"/>
          </p:nvPr>
        </p:nvSpPr>
        <p:spPr>
          <a:xfrm>
            <a:off x="277586" y="893203"/>
            <a:ext cx="4545138" cy="548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b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Muscles</a:t>
            </a:r>
            <a:r>
              <a:rPr lang="en-US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1. </a:t>
            </a:r>
            <a:r>
              <a:rPr lang="en-US" b="0" i="0" u="none" strike="noStrik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Levator</a:t>
            </a:r>
            <a:r>
              <a:rPr lang="en-US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veli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palatini</a:t>
            </a:r>
            <a:endParaRPr lang="en-US" b="0" i="0" u="none" strike="noStrik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2.</a:t>
            </a:r>
            <a:r>
              <a:rPr lang="en-US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palatopharyngeus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lie on superior surface of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aponeurosis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3.Palatoglossus 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lies on anterior surface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4. </a:t>
            </a:r>
            <a:r>
              <a:rPr lang="en-US" b="0" i="0" u="none" strike="noStrik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Musculus</a:t>
            </a:r>
            <a:r>
              <a:rPr lang="en-US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uvalae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lies within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aponeurosis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4"/>
          <p:cNvSpPr txBox="1"/>
          <p:nvPr/>
        </p:nvSpPr>
        <p:spPr>
          <a:xfrm>
            <a:off x="2500276" y="123762"/>
            <a:ext cx="527212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Font typeface="Arial"/>
              <a:buNone/>
            </a:pPr>
            <a:r>
              <a:rPr lang="en-US" sz="3600" b="1" i="0" u="none" strike="noStrik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Structure of Soft Palate</a:t>
            </a:r>
            <a:endParaRPr dirty="0">
              <a:solidFill>
                <a:srgbClr val="C00000"/>
              </a:solidFill>
            </a:endParaRPr>
          </a:p>
        </p:txBody>
      </p:sp>
      <p:pic>
        <p:nvPicPr>
          <p:cNvPr id="252" name="Google Shape;252;p2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720918" y="1250295"/>
            <a:ext cx="4287157" cy="4714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2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0" y="1219200"/>
            <a:ext cx="9144000" cy="441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6"/>
          <p:cNvSpPr txBox="1">
            <a:spLocks noGrp="1"/>
          </p:cNvSpPr>
          <p:nvPr>
            <p:ph type="body" idx="1"/>
          </p:nvPr>
        </p:nvSpPr>
        <p:spPr>
          <a:xfrm>
            <a:off x="277585" y="1981200"/>
            <a:ext cx="4294415" cy="426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400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onsists 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five pairs of muscles as follows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Tensor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veli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palatini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Levator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veli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palatini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Palatoglossus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Palatopharyngeus</a:t>
            </a:r>
            <a:endParaRPr sz="24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Musculus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uvulae</a:t>
            </a:r>
            <a:endParaRPr dirty="0"/>
          </a:p>
        </p:txBody>
      </p:sp>
      <p:sp>
        <p:nvSpPr>
          <p:cNvPr id="263" name="Google Shape;263;p26"/>
          <p:cNvSpPr txBox="1"/>
          <p:nvPr/>
        </p:nvSpPr>
        <p:spPr>
          <a:xfrm>
            <a:off x="2666320" y="133496"/>
            <a:ext cx="525848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32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Muscle of Soft Palate</a:t>
            </a:r>
            <a:endParaRPr dirty="0"/>
          </a:p>
        </p:txBody>
      </p:sp>
      <p:pic>
        <p:nvPicPr>
          <p:cNvPr id="264" name="Google Shape;264;p26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807974" y="1033303"/>
            <a:ext cx="4165322" cy="5542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Oral Cavity</a:t>
            </a:r>
            <a:endParaRPr lang="en-IN" sz="4000" b="1" dirty="0">
              <a:solidFill>
                <a:srgbClr val="C0000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856695"/>
            <a:ext cx="6019800" cy="601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>
            <a:spLocks noGrp="1"/>
          </p:cNvSpPr>
          <p:nvPr>
            <p:ph type="body" idx="1"/>
          </p:nvPr>
        </p:nvSpPr>
        <p:spPr>
          <a:xfrm>
            <a:off x="184355" y="1676400"/>
            <a:ext cx="8790039" cy="4832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Palate forms roof of mouth (</a:t>
            </a:r>
            <a:r>
              <a:rPr lang="en-US" b="0" i="1" u="none" strike="noStrike" dirty="0">
                <a:latin typeface="Arial"/>
                <a:ea typeface="Arial"/>
                <a:cs typeface="Arial"/>
                <a:sym typeface="Arial"/>
              </a:rPr>
              <a:t>palate 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= roof of mouth in Latin)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eparates nasal cavity from oral cavity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onsists of two parts: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b="0" i="1" u="none" strike="noStrike" dirty="0">
                <a:latin typeface="Arial"/>
                <a:ea typeface="Arial"/>
                <a:cs typeface="Arial"/>
                <a:sym typeface="Arial"/>
              </a:rPr>
              <a:t>Hard palate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orms anterior four-fifths of palate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b="0" i="1" u="none" strike="noStrike" dirty="0">
                <a:latin typeface="Arial"/>
                <a:ea typeface="Arial"/>
                <a:cs typeface="Arial"/>
                <a:sym typeface="Arial"/>
              </a:rPr>
              <a:t>Soft palate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: Forms posterior one-fifth of palate</a:t>
            </a:r>
            <a:endParaRPr dirty="0"/>
          </a:p>
        </p:txBody>
      </p:sp>
      <p:sp>
        <p:nvSpPr>
          <p:cNvPr id="106" name="Google Shape;106;p3"/>
          <p:cNvSpPr txBox="1"/>
          <p:nvPr/>
        </p:nvSpPr>
        <p:spPr>
          <a:xfrm>
            <a:off x="2590800" y="609599"/>
            <a:ext cx="4419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Font typeface="Arial"/>
              <a:buNone/>
            </a:pPr>
            <a:r>
              <a:rPr lang="en-US" sz="3600" b="1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sz="3600" b="1" i="0" u="none" strike="noStrike" cap="none" dirty="0">
              <a:solidFill>
                <a:srgbClr val="2600D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8600" y="228601"/>
            <a:ext cx="8534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ELL\Desktop\palate\834279-837347-1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0091"/>
            <a:ext cx="8305800" cy="65994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1" name="Google Shape;291;p31"/>
          <p:cNvGraphicFramePr/>
          <p:nvPr/>
        </p:nvGraphicFramePr>
        <p:xfrm>
          <a:off x="143797" y="182881"/>
          <a:ext cx="8856413" cy="658957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67675"/>
                <a:gridCol w="2406225"/>
                <a:gridCol w="2872350"/>
                <a:gridCol w="2110163"/>
              </a:tblGrid>
              <a:tr h="360975"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Muscles of soft palate</a:t>
                      </a:r>
                      <a:endParaRPr sz="1600" b="1" u="none" strike="noStrike" cap="non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5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Muscle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Origin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Insertion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Actions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</a:tr>
              <a:tr h="2256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Tensor veli palatini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triangular, thin muscle with round tendon forms palatine aponeurosis</a:t>
                      </a:r>
                      <a:endParaRPr/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Scaphoid fossa of medial pterygoid plate Lateral aspect of auditory tube Spine of sphenoid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Fibers converge to form round tendon which turns around pterygoid hamulus This tendon flattens to form </a:t>
                      </a:r>
                      <a:r>
                        <a:rPr lang="en-US" sz="16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palatine aponeurosis </a:t>
                      </a: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which is attached to posterior border and inferior surface of hard palate behind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palatine crest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Tightens soft palate, mainly in anterior part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Depresses palate by tightening ,Opens auditory tube during deglutition and yawning Equalizes air pressure between middle ear and nasopharynx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</a:tr>
              <a:tr h="1714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Levator veli palatini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Cylindrical muscle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Inferior surface of petrous part of temporal bone near carotid canal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Medial aspect of auditory tube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Fibers pass downward and medially through sinus of Morgagni Fibers spread out and get inserted into </a:t>
                      </a:r>
                      <a:r>
                        <a:rPr lang="en-US" sz="16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posterior </a:t>
                      </a:r>
                      <a:r>
                        <a:rPr lang="en-US" sz="1600" b="1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n-US" sz="16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upper</a:t>
                      </a:r>
                      <a:r>
                        <a:rPr lang="en-US" sz="1600" b="1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) </a:t>
                      </a:r>
                      <a:r>
                        <a:rPr lang="en-US" sz="16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surface soft palate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and interdigitate with contralateral muscle in Midline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Elevation of posterior part of soft palate to close pharyngeal isthmus Slight opening of auditory tube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</a:tr>
              <a:tr h="1173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Palatoglossus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Oral surface of palatine aponeurosis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Muscle passes downward and forward into the palatoglossal arch ,inserted on side of </a:t>
                      </a:r>
                      <a:r>
                        <a:rPr lang="en-US" sz="16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tongue </a:t>
                      </a: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 front of sulcus terminalis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Elevates base of tongue Closes oropharyngeal isthmus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" name="Google Shape;296;p32"/>
          <p:cNvGraphicFramePr/>
          <p:nvPr/>
        </p:nvGraphicFramePr>
        <p:xfrm>
          <a:off x="1" y="953730"/>
          <a:ext cx="9144001" cy="502944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15338"/>
                <a:gridCol w="2484356"/>
                <a:gridCol w="2965613"/>
                <a:gridCol w="2178694"/>
              </a:tblGrid>
              <a:tr h="365975"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Muscles of soft palate</a:t>
                      </a:r>
                      <a:endParaRPr sz="1800" b="1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6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Muscle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Origin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Insertion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Actions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</a:tr>
              <a:tr h="914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Palatopharyngeus</a:t>
                      </a:r>
                      <a:endParaRPr sz="1800" b="1" i="1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Consists of two fasciculi separated by levator veli palatini</a:t>
                      </a:r>
                      <a:endParaRPr/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Anterior fasciculus</a:t>
                      </a: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 From posterior border of hard palate </a:t>
                      </a:r>
                      <a:r>
                        <a:rPr lang="en-US" sz="18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Posterior fasciculus</a:t>
                      </a: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 From palatine aponeurosis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Both fasciculi join posteriorly to form single muscle, passes backward to form palatopharyngeal arch Most of fibers insert on posterior border of lamina of </a:t>
                      </a:r>
                      <a:r>
                        <a:rPr lang="en-US" sz="18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thyroid cartilage </a:t>
                      </a: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Some fibers inserted into median pharyngeal raphe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Elevates larynx and pharynx Closes pharyngeal isthmus by opposing palate pharyngeal arches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</a:tr>
              <a:tr h="1463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Musculus uvulae </a:t>
                      </a: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Longitudinal muscle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Help to close nasopharynx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Posterior nasal spine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Palatine aponeurosis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Mucous membrane of </a:t>
                      </a:r>
                      <a:r>
                        <a:rPr lang="en-US" sz="18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uvula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Retract uvula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8" marR="68588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30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04065" y="584224"/>
            <a:ext cx="8626707" cy="58559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7"/>
          <p:cNvSpPr txBox="1">
            <a:spLocks noGrp="1"/>
          </p:cNvSpPr>
          <p:nvPr>
            <p:ph type="body" idx="1"/>
          </p:nvPr>
        </p:nvSpPr>
        <p:spPr>
          <a:xfrm>
            <a:off x="255815" y="1447800"/>
            <a:ext cx="8711205" cy="5139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endParaRPr b="0" i="1" u="none" strike="noStrike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Motor supply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All muscles of soft palate are supplied by </a:t>
            </a:r>
            <a:r>
              <a:rPr lang="en-US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cranial root of accessory nerve 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(through pharyngeal plexus) except </a:t>
            </a:r>
            <a:r>
              <a:rPr lang="en-US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tensor </a:t>
            </a:r>
            <a:r>
              <a:rPr lang="en-US" b="0" i="1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veli</a:t>
            </a:r>
            <a:r>
              <a:rPr lang="en-US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1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palatini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which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supplied by </a:t>
            </a:r>
            <a:r>
              <a:rPr lang="en-US" b="0" i="1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mandibular</a:t>
            </a:r>
            <a:r>
              <a:rPr lang="en-US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nerve 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(through nerve to medial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pterygoid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muscle</a:t>
            </a:r>
            <a:r>
              <a:rPr lang="en-US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0" i="1" u="none" strike="noStrike" dirty="0" smtClean="0">
                <a:latin typeface="Arial"/>
                <a:ea typeface="Arial"/>
                <a:cs typeface="Arial"/>
                <a:sym typeface="Arial"/>
              </a:rPr>
              <a:t>  Sensory </a:t>
            </a:r>
            <a:r>
              <a:rPr lang="en-US" b="0" i="1" u="none" strike="noStrike" dirty="0">
                <a:latin typeface="Arial"/>
                <a:ea typeface="Arial"/>
                <a:cs typeface="Arial"/>
                <a:sym typeface="Arial"/>
              </a:rPr>
              <a:t>supply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1" u="none" strike="noStrike" dirty="0">
                <a:latin typeface="Arial"/>
                <a:ea typeface="Arial"/>
                <a:cs typeface="Arial"/>
                <a:sym typeface="Arial"/>
              </a:rPr>
              <a:t>General sensation – 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carried by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Lesser palatine nerves (to the maxillary nerve)</a:t>
            </a:r>
            <a:endParaRPr dirty="0"/>
          </a:p>
        </p:txBody>
      </p:sp>
      <p:sp>
        <p:nvSpPr>
          <p:cNvPr id="270" name="Google Shape;270;p27"/>
          <p:cNvSpPr txBox="1"/>
          <p:nvPr/>
        </p:nvSpPr>
        <p:spPr>
          <a:xfrm>
            <a:off x="2667000" y="381000"/>
            <a:ext cx="4191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600" b="1" i="0" u="none" strike="noStrik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Nerve Supply</a:t>
            </a:r>
            <a:endParaRPr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8"/>
          <p:cNvSpPr txBox="1">
            <a:spLocks noGrp="1"/>
          </p:cNvSpPr>
          <p:nvPr>
            <p:ph type="body" idx="1"/>
          </p:nvPr>
        </p:nvSpPr>
        <p:spPr>
          <a:xfrm>
            <a:off x="255815" y="1676400"/>
            <a:ext cx="8632371" cy="399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b="0" i="0" u="none" strike="noStrike" dirty="0" err="1">
                <a:latin typeface="Arial"/>
                <a:ea typeface="Arial"/>
                <a:cs typeface="Arial"/>
                <a:sym typeface="Arial"/>
              </a:rPr>
              <a:t>Glossopharyngeal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 nerve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Taste sensation 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carried by lesser palatine nerves </a:t>
            </a:r>
            <a:r>
              <a:rPr lang="en-US" b="0" i="0" u="none" strike="noStrike" dirty="0" smtClean="0">
                <a:latin typeface="Arial"/>
                <a:ea typeface="Arial"/>
                <a:cs typeface="Arial"/>
                <a:sym typeface="Arial"/>
              </a:rPr>
              <a:t>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pterygopalatine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ganglion (without relay)  nerve to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pterygoid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canal  greater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petrosal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nerve 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pseudounipolar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neurons of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geniculate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ganglion 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nervus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intermedius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of facial nerve  nucleus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tractus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solitarius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1" u="none" strike="noStrike" dirty="0" err="1">
                <a:latin typeface="Arial"/>
                <a:ea typeface="Arial"/>
                <a:cs typeface="Arial"/>
                <a:sym typeface="Arial"/>
              </a:rPr>
              <a:t>Secretomotor</a:t>
            </a:r>
            <a:r>
              <a:rPr lang="en-US" b="0" i="1" u="none" strike="noStrike" dirty="0">
                <a:latin typeface="Arial"/>
                <a:ea typeface="Arial"/>
                <a:cs typeface="Arial"/>
                <a:sym typeface="Arial"/>
              </a:rPr>
              <a:t> fibers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: Parasympathetic fibers of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pterygopalatine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ganglion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8"/>
          <p:cNvSpPr txBox="1"/>
          <p:nvPr/>
        </p:nvSpPr>
        <p:spPr>
          <a:xfrm>
            <a:off x="3337832" y="457200"/>
            <a:ext cx="352016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600" b="1" i="0" u="none" strike="noStrik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Nerve Supply</a:t>
            </a:r>
            <a:endParaRPr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4"/>
          <p:cNvSpPr txBox="1">
            <a:spLocks noGrp="1"/>
          </p:cNvSpPr>
          <p:nvPr>
            <p:ph type="body" idx="1"/>
          </p:nvPr>
        </p:nvSpPr>
        <p:spPr>
          <a:xfrm>
            <a:off x="193488" y="902936"/>
            <a:ext cx="4850462" cy="5507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0" i="1" u="none" strike="noStrike">
                <a:latin typeface="Arial"/>
                <a:ea typeface="Arial"/>
                <a:cs typeface="Arial"/>
                <a:sym typeface="Arial"/>
              </a:rPr>
              <a:t>Formation</a:t>
            </a:r>
            <a:r>
              <a:rPr lang="en-US" sz="2400" b="0" i="0" u="none" strike="noStrike">
                <a:latin typeface="Arial"/>
                <a:ea typeface="Arial"/>
                <a:cs typeface="Arial"/>
                <a:sym typeface="Arial"/>
              </a:rPr>
              <a:t>: Some of upper fibers of palatopharyngeus (form </a:t>
            </a:r>
            <a:r>
              <a:rPr lang="en-US" sz="2400" b="0" i="1" u="none" strike="noStrike">
                <a:latin typeface="Arial"/>
                <a:ea typeface="Arial"/>
                <a:cs typeface="Arial"/>
                <a:sym typeface="Arial"/>
              </a:rPr>
              <a:t>Passavant’s muscle</a:t>
            </a:r>
            <a:r>
              <a:rPr lang="en-US" sz="2400" b="0" i="0" u="none" strike="noStrike">
                <a:latin typeface="Arial"/>
                <a:ea typeface="Arial"/>
                <a:cs typeface="Arial"/>
                <a:sym typeface="Arial"/>
              </a:rPr>
              <a:t>), pass circularly deep to mucous of pharynx to form sphincter on inner surface of superior constrictor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0" i="0" u="none" strike="noStrike">
                <a:latin typeface="Arial"/>
                <a:ea typeface="Arial"/>
                <a:cs typeface="Arial"/>
                <a:sym typeface="Arial"/>
              </a:rPr>
              <a:t>These fibers produce C-shaped mucosal ridge called Passavant’s ridge</a:t>
            </a:r>
            <a:endParaRPr/>
          </a:p>
        </p:txBody>
      </p:sp>
      <p:sp>
        <p:nvSpPr>
          <p:cNvPr id="309" name="Google Shape;309;p34"/>
          <p:cNvSpPr txBox="1"/>
          <p:nvPr/>
        </p:nvSpPr>
        <p:spPr>
          <a:xfrm>
            <a:off x="2286000" y="1"/>
            <a:ext cx="4572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Font typeface="Arial"/>
              <a:buNone/>
            </a:pPr>
            <a:r>
              <a:rPr lang="en-US" sz="3600" b="1" i="0" u="none" strike="noStrike" dirty="0" err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Passavant’s</a:t>
            </a:r>
            <a:r>
              <a:rPr lang="en-US" sz="36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 ridge</a:t>
            </a:r>
            <a:endParaRPr dirty="0"/>
          </a:p>
        </p:txBody>
      </p:sp>
      <p:pic>
        <p:nvPicPr>
          <p:cNvPr id="310" name="Google Shape;310;p3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358539" y="902936"/>
            <a:ext cx="3591975" cy="5507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5"/>
          <p:cNvSpPr txBox="1">
            <a:spLocks noGrp="1"/>
          </p:cNvSpPr>
          <p:nvPr>
            <p:ph type="body" idx="1"/>
          </p:nvPr>
        </p:nvSpPr>
        <p:spPr>
          <a:xfrm>
            <a:off x="277586" y="1600200"/>
            <a:ext cx="4552512" cy="4456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0" i="1" u="none" strike="noStrike" dirty="0">
                <a:latin typeface="Arial"/>
                <a:ea typeface="Arial"/>
                <a:cs typeface="Arial"/>
                <a:sym typeface="Arial"/>
              </a:rPr>
              <a:t>Function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Contraction of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Passavant’s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muscle raises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Passavant’s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ridge and elevated soft palate comes in contact with this ridge to close pharyngeal isthmus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5"/>
          <p:cNvSpPr txBox="1"/>
          <p:nvPr/>
        </p:nvSpPr>
        <p:spPr>
          <a:xfrm>
            <a:off x="2133600" y="304799"/>
            <a:ext cx="4953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Font typeface="Arial"/>
              <a:buNone/>
            </a:pPr>
            <a:r>
              <a:rPr lang="en-US" sz="3600" b="1" i="0" u="none" strike="noStrike" dirty="0" err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Passavant’s</a:t>
            </a:r>
            <a:r>
              <a:rPr lang="en-US" sz="36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 ridge</a:t>
            </a:r>
            <a:endParaRPr dirty="0"/>
          </a:p>
        </p:txBody>
      </p:sp>
      <p:pic>
        <p:nvPicPr>
          <p:cNvPr id="317" name="Google Shape;317;p3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423303" y="981594"/>
            <a:ext cx="3630450" cy="5566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7"/>
          <p:cNvSpPr txBox="1">
            <a:spLocks noGrp="1"/>
          </p:cNvSpPr>
          <p:nvPr>
            <p:ph type="body" idx="1"/>
          </p:nvPr>
        </p:nvSpPr>
        <p:spPr>
          <a:xfrm>
            <a:off x="277586" y="2057400"/>
            <a:ext cx="3984699" cy="425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800"/>
              <a:buNone/>
            </a:pPr>
            <a:r>
              <a:rPr lang="en-US" b="1" i="0" u="none" strike="noStrike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Arterial supply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Greater and lesser palatine branches of maxillary artery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Ascending palatine branch of facial artery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Palatine branches of ascending pharyngeal artery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37"/>
          <p:cNvSpPr txBox="1"/>
          <p:nvPr/>
        </p:nvSpPr>
        <p:spPr>
          <a:xfrm>
            <a:off x="2133600" y="133496"/>
            <a:ext cx="57912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600" b="1" i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Blood </a:t>
            </a:r>
            <a:r>
              <a:rPr lang="en-US" sz="3600" b="1" i="0" u="none" strike="noStrik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Supply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30" name="Google Shape;330;p37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198459" y="902936"/>
            <a:ext cx="3802848" cy="5542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>
            <a:spLocks noGrp="1"/>
          </p:cNvSpPr>
          <p:nvPr>
            <p:ph type="body" idx="1"/>
          </p:nvPr>
        </p:nvSpPr>
        <p:spPr>
          <a:xfrm>
            <a:off x="199103" y="816077"/>
            <a:ext cx="4372897" cy="5758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orms portion between nasal and oral cavities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2400"/>
              <a:buNone/>
            </a:pPr>
            <a:r>
              <a:rPr lang="en-US" sz="2400" b="0" i="0" u="none" strike="noStrike" dirty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Bony Formation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Anterior two-thirds by </a:t>
            </a:r>
            <a:r>
              <a:rPr lang="en-US" sz="2400" b="0" i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palatine processes of maxillae </a:t>
            </a:r>
            <a:endParaRPr dirty="0">
              <a:solidFill>
                <a:srgbClr val="FF000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Posterior one-third by </a:t>
            </a:r>
            <a:r>
              <a:rPr lang="en-US" sz="2400" b="0" i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horizontal plate of palatine bone</a:t>
            </a:r>
            <a:endParaRPr dirty="0">
              <a:solidFill>
                <a:srgbClr val="FF000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Sutures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hows </a:t>
            </a:r>
            <a:r>
              <a:rPr lang="en-US" sz="2400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cruciform suture 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consists of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intermaxillary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interpalatine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palatomaxillary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sutures</a:t>
            </a:r>
            <a:endParaRPr dirty="0"/>
          </a:p>
        </p:txBody>
      </p:sp>
      <p:sp>
        <p:nvSpPr>
          <p:cNvPr id="112" name="Google Shape;112;p4"/>
          <p:cNvSpPr txBox="1"/>
          <p:nvPr/>
        </p:nvSpPr>
        <p:spPr>
          <a:xfrm>
            <a:off x="2590800" y="123763"/>
            <a:ext cx="323986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32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HARD PALATE</a:t>
            </a:r>
            <a:endParaRPr dirty="0"/>
          </a:p>
        </p:txBody>
      </p:sp>
      <p:pic>
        <p:nvPicPr>
          <p:cNvPr id="113" name="Google Shape;113;p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114801" y="1579588"/>
            <a:ext cx="4928596" cy="3449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8"/>
          <p:cNvSpPr txBox="1">
            <a:spLocks noGrp="1"/>
          </p:cNvSpPr>
          <p:nvPr>
            <p:ph type="body" idx="1"/>
          </p:nvPr>
        </p:nvSpPr>
        <p:spPr>
          <a:xfrm>
            <a:off x="277585" y="1066800"/>
            <a:ext cx="4838356" cy="5471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 i="0" u="none" strike="noStrike" dirty="0" err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Veinous</a:t>
            </a:r>
            <a:r>
              <a:rPr lang="en-US" sz="2400" b="1" i="0" u="none" strike="noStrike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 drainage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rom soft palate drain into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Pharyngeal venous plexus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Pterygoid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venous plexus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 i="0" u="none" strike="noStrike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Lymphatic drainage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rom soft palate drain into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Retropharyngeal nodes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Upper deep cervical nodes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8"/>
          <p:cNvSpPr txBox="1"/>
          <p:nvPr/>
        </p:nvSpPr>
        <p:spPr>
          <a:xfrm>
            <a:off x="1213761" y="133495"/>
            <a:ext cx="671104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2800"/>
              <a:buFont typeface="Arial"/>
              <a:buNone/>
            </a:pPr>
            <a:r>
              <a:rPr lang="en-US" sz="2800" b="1" i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Blood Supply and Lymphatic Drainage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37" name="Google Shape;337;p38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437785" y="902936"/>
            <a:ext cx="3637613" cy="5301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46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981200" y="0"/>
            <a:ext cx="48768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9"/>
          <p:cNvSpPr txBox="1">
            <a:spLocks noGrp="1"/>
          </p:cNvSpPr>
          <p:nvPr>
            <p:ph type="body" idx="1"/>
          </p:nvPr>
        </p:nvSpPr>
        <p:spPr>
          <a:xfrm>
            <a:off x="288472" y="1219200"/>
            <a:ext cx="8590058" cy="5348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spcBef>
                <a:spcPts val="0"/>
              </a:spcBef>
              <a:buClr>
                <a:srgbClr val="000000"/>
              </a:buClr>
              <a:buSzPts val="2800"/>
              <a:buNone/>
            </a:pPr>
            <a:r>
              <a:rPr lang="en-US" sz="2400" i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Embryological basis</a:t>
            </a:r>
            <a:endParaRPr lang="en-US" sz="2400" dirty="0" smtClean="0"/>
          </a:p>
          <a:p>
            <a:pPr marL="228600" lvl="0" indent="-228600" algn="just">
              <a:spcBef>
                <a:spcPts val="0"/>
              </a:spcBef>
              <a:buClr>
                <a:srgbClr val="000000"/>
              </a:buClr>
              <a:buSzPts val="2800"/>
              <a:buChar char="•"/>
            </a:pPr>
            <a:r>
              <a:rPr lang="en-US" sz="24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Nonfusion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median and lateral palatine processes, and nasal septum results in cleft palate</a:t>
            </a:r>
            <a:endParaRPr lang="en-US" sz="2400" b="0" i="1" u="none" strike="noStrike" dirty="0" smtClean="0">
              <a:solidFill>
                <a:srgbClr val="9A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2400"/>
              <a:buChar char="•"/>
            </a:pPr>
            <a:endParaRPr lang="en-US" sz="2400" i="1" dirty="0" smtClean="0">
              <a:solidFill>
                <a:srgbClr val="9A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2400"/>
              <a:buChar char="•"/>
            </a:pPr>
            <a:r>
              <a:rPr lang="en-US" sz="2400" b="0" i="1" u="none" strike="noStrike" dirty="0" smtClean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Unilateral </a:t>
            </a:r>
            <a:r>
              <a:rPr lang="en-US" sz="2400" b="0" i="1" u="none" strike="noStrike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complete cleft palate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esults due to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nonfusion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one lateral palatine process of maxilla with median palatine process of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premaxilla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also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nonfusion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two lateral palatine processes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lways associated with harelip on same side of defect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2400"/>
              <a:buChar char="•"/>
            </a:pPr>
            <a:r>
              <a:rPr lang="en-US" sz="2400" b="0" i="1" u="none" strike="noStrike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Bilateral complete cleft palate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esults due to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nonfusion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both lateral palatine process of maxilla and median  palatine process of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premaxilla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2400"/>
              <a:buChar char="•"/>
            </a:pPr>
            <a:r>
              <a:rPr lang="en-US" sz="2400" b="0" i="0" u="none" strike="noStrike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Incomplete cleft palate 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 be cleft of hard and soft palate or only cleft of soft palate or uvula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Treatment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Cleft palate can be corrected surgically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49"/>
          <p:cNvSpPr txBox="1"/>
          <p:nvPr/>
        </p:nvSpPr>
        <p:spPr>
          <a:xfrm>
            <a:off x="3184397" y="304800"/>
            <a:ext cx="2987803" cy="26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Font typeface="Arial"/>
              <a:buNone/>
            </a:pPr>
            <a:r>
              <a:rPr lang="en-US" sz="3600" b="1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Cleft </a:t>
            </a:r>
            <a:r>
              <a:rPr lang="en-US" sz="3600" b="1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 palate</a:t>
            </a:r>
            <a:endParaRPr sz="3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50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90955" y="1445342"/>
            <a:ext cx="8838093" cy="4001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CLEFT PALATE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304800" y="609600"/>
          <a:ext cx="8534400" cy="6248400"/>
        </p:xfrm>
        <a:graphic>
          <a:graphicData uri="http://schemas.openxmlformats.org/presentationml/2006/ole">
            <p:oleObj spid="_x0000_s7170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51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905000" y="0"/>
            <a:ext cx="4952999" cy="792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CLEFT   PALATE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457200" y="742950"/>
          <a:ext cx="8305800" cy="5829300"/>
        </p:xfrm>
        <a:graphic>
          <a:graphicData uri="http://schemas.openxmlformats.org/presentationml/2006/ole">
            <p:oleObj spid="_x0000_s8194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</a:rPr>
              <a:t>THANK  YOU</a:t>
            </a:r>
            <a:endParaRPr lang="en-IN" sz="5400" b="1" dirty="0">
              <a:solidFill>
                <a:srgbClr val="7030A0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788452"/>
            <a:ext cx="8798390" cy="589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791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000" b="1" dirty="0" smtClean="0">
                <a:solidFill>
                  <a:srgbClr val="C00000"/>
                </a:solidFill>
                <a:latin typeface="Arial Black" pitchFamily="34" charset="0"/>
              </a:rPr>
              <a:t>THE TONSIL</a:t>
            </a:r>
          </a:p>
          <a:p>
            <a:pPr algn="ctr">
              <a:buNone/>
            </a:pPr>
            <a:r>
              <a:rPr lang="en-US" sz="4000" b="1" dirty="0" smtClean="0">
                <a:solidFill>
                  <a:srgbClr val="00B050"/>
                </a:solidFill>
                <a:latin typeface="Arial Black" pitchFamily="34" charset="0"/>
              </a:rPr>
              <a:t>(PALATINE TONSIL)</a:t>
            </a:r>
            <a:endParaRPr lang="en-IN" sz="40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1267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0" y="0"/>
          <a:ext cx="9144000" cy="6705600"/>
        </p:xfrm>
        <a:graphic>
          <a:graphicData uri="http://schemas.openxmlformats.org/presentationml/2006/ole">
            <p:oleObj spid="_x0000_s9218" name="Slide" r:id="rId3" imgW="5143458" imgH="3428869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152400" y="114300"/>
          <a:ext cx="8991600" cy="6743700"/>
        </p:xfrm>
        <a:graphic>
          <a:graphicData uri="http://schemas.openxmlformats.org/presentationml/2006/ole">
            <p:oleObj spid="_x0000_s12290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3314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4338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152400" y="114300"/>
          <a:ext cx="8991600" cy="6743700"/>
        </p:xfrm>
        <a:graphic>
          <a:graphicData uri="http://schemas.openxmlformats.org/presentationml/2006/ole">
            <p:oleObj spid="_x0000_s15362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228600" y="76200"/>
          <a:ext cx="8636000" cy="6477000"/>
        </p:xfrm>
        <a:graphic>
          <a:graphicData uri="http://schemas.openxmlformats.org/presentationml/2006/ole">
            <p:oleObj spid="_x0000_s16386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228600" y="171450"/>
          <a:ext cx="8610600" cy="6457950"/>
        </p:xfrm>
        <a:graphic>
          <a:graphicData uri="http://schemas.openxmlformats.org/presentationml/2006/ole">
            <p:oleObj spid="_x0000_s17410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</a:rPr>
              <a:t>THANK  YOU</a:t>
            </a:r>
            <a:endParaRPr lang="en-IN" sz="5400" b="1" dirty="0">
              <a:solidFill>
                <a:srgbClr val="7030A0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788452"/>
            <a:ext cx="8798390" cy="589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KUMBH SNAN</a:t>
            </a:r>
            <a:endParaRPr lang="en-IN" b="1" dirty="0">
              <a:solidFill>
                <a:srgbClr val="7030A0"/>
              </a:solidFill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190" y="933510"/>
            <a:ext cx="8460610" cy="5814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152400" y="114300"/>
          <a:ext cx="8991600" cy="6743700"/>
        </p:xfrm>
        <a:graphic>
          <a:graphicData uri="http://schemas.openxmlformats.org/presentationml/2006/ole">
            <p:oleObj spid="_x0000_s39938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-1"/>
            <a:ext cx="6857999" cy="72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871618"/>
            <a:ext cx="9144000" cy="4843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>
            <a:spLocks noGrp="1"/>
          </p:cNvSpPr>
          <p:nvPr>
            <p:ph type="body" idx="1"/>
          </p:nvPr>
        </p:nvSpPr>
        <p:spPr>
          <a:xfrm>
            <a:off x="199104" y="893204"/>
            <a:ext cx="4148819" cy="559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1" u="none" strike="noStrik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1. Incisive </a:t>
            </a:r>
            <a:r>
              <a:rPr lang="en-US" b="1" u="none" strike="noStrik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foramen (</a:t>
            </a:r>
            <a:r>
              <a:rPr lang="en-US" b="1" u="none" strike="noStrike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fossa</a:t>
            </a:r>
            <a:r>
              <a:rPr lang="en-US" b="1" u="none" strike="noStrik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):</a:t>
            </a:r>
            <a:endParaRPr dirty="0">
              <a:solidFill>
                <a:srgbClr val="0070C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Incisive canal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At bottom of t incisive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fossa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opening of incisive canal, one on each </a:t>
            </a:r>
            <a:r>
              <a:rPr lang="en-US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side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endParaRPr lang="en-US" b="0" i="0" u="none" strike="noStrik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dirty="0" smtClean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2. Greater Palatine Foramen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endParaRPr lang="en-US" dirty="0" smtClean="0">
              <a:solidFill>
                <a:srgbClr val="0070C0"/>
              </a:solidFill>
              <a:latin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dirty="0" smtClean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3. Lesser Palatine Foramen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33" name="Google Shape;133;p7"/>
          <p:cNvSpPr txBox="1"/>
          <p:nvPr/>
        </p:nvSpPr>
        <p:spPr>
          <a:xfrm>
            <a:off x="1828800" y="123762"/>
            <a:ext cx="6324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Font typeface="Arial"/>
              <a:buNone/>
            </a:pPr>
            <a:r>
              <a:rPr lang="en-US" sz="3600" b="1" i="0" u="none" strike="noStrike" dirty="0">
                <a:solidFill>
                  <a:srgbClr val="FF0000"/>
                </a:solidFill>
                <a:latin typeface="Arial Black" pitchFamily="34" charset="0"/>
                <a:ea typeface="Arial"/>
                <a:cs typeface="Arial"/>
                <a:sym typeface="Arial"/>
              </a:rPr>
              <a:t>Foramina of Hard Plate</a:t>
            </a:r>
            <a:endParaRPr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34" name="Google Shape;134;p7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572000" y="1048364"/>
            <a:ext cx="4475725" cy="4978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985157" y="328549"/>
            <a:ext cx="7173686" cy="6200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 txBox="1"/>
          <p:nvPr/>
        </p:nvSpPr>
        <p:spPr>
          <a:xfrm>
            <a:off x="386443" y="217493"/>
            <a:ext cx="865414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600" b="1" i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Blood </a:t>
            </a:r>
            <a:r>
              <a:rPr lang="en-US" sz="3600" b="1" i="0" u="none" strike="noStrik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Supply 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68" name="Google Shape;168;p12"/>
          <p:cNvSpPr txBox="1"/>
          <p:nvPr/>
        </p:nvSpPr>
        <p:spPr>
          <a:xfrm>
            <a:off x="103414" y="1664041"/>
            <a:ext cx="8826735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Arterial supply</a:t>
            </a:r>
            <a:endParaRPr/>
          </a:p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Greater palatine branches </a:t>
            </a: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third part of maxillary artery</a:t>
            </a:r>
            <a:endParaRPr/>
          </a:p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Lesser palatine branches </a:t>
            </a: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greater palatine artery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Venous drainage</a:t>
            </a:r>
            <a:endParaRPr/>
          </a:p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Veins of hard palate accompany arteries and drain into pterygoid venous plexus</a:t>
            </a:r>
            <a:endParaRPr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</TotalTime>
  <Words>1061</Words>
  <Application>Microsoft Office PowerPoint</Application>
  <PresentationFormat>On-screen Show (4:3)</PresentationFormat>
  <Paragraphs>153</Paragraphs>
  <Slides>48</Slides>
  <Notes>26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Flow</vt:lpstr>
      <vt:lpstr>Slide</vt:lpstr>
      <vt:lpstr>GROSS ANATOMY palate  &amp; the  tonsil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Oral Cavity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CLEFT PALATE</vt:lpstr>
      <vt:lpstr>Slide 35</vt:lpstr>
      <vt:lpstr>CLEFT   PALATE</vt:lpstr>
      <vt:lpstr>THANK  YOU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THANK  YOU</vt:lpstr>
      <vt:lpstr>KUMBH SNAN</vt:lpstr>
      <vt:lpstr>Slide 48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GROSS ANATOMY palate  &amp; the  tonsil</dc:title>
  <dc:creator>DELL</dc:creator>
  <cp:lastModifiedBy>DELL</cp:lastModifiedBy>
  <cp:revision>37</cp:revision>
  <dcterms:created xsi:type="dcterms:W3CDTF">2006-08-16T00:00:00Z</dcterms:created>
  <dcterms:modified xsi:type="dcterms:W3CDTF">2025-08-07T09:44:21Z</dcterms:modified>
</cp:coreProperties>
</file>