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7" r:id="rId2"/>
    <p:sldId id="323" r:id="rId3"/>
    <p:sldId id="332" r:id="rId4"/>
    <p:sldId id="258" r:id="rId5"/>
    <p:sldId id="260" r:id="rId6"/>
    <p:sldId id="308" r:id="rId7"/>
    <p:sldId id="310" r:id="rId8"/>
    <p:sldId id="311" r:id="rId9"/>
    <p:sldId id="309" r:id="rId10"/>
    <p:sldId id="333" r:id="rId11"/>
    <p:sldId id="326" r:id="rId12"/>
    <p:sldId id="327" r:id="rId13"/>
    <p:sldId id="334" r:id="rId14"/>
    <p:sldId id="259" r:id="rId15"/>
    <p:sldId id="291" r:id="rId16"/>
    <p:sldId id="320" r:id="rId17"/>
    <p:sldId id="331" r:id="rId18"/>
    <p:sldId id="321" r:id="rId19"/>
    <p:sldId id="328" r:id="rId20"/>
    <p:sldId id="295" r:id="rId21"/>
    <p:sldId id="324" r:id="rId22"/>
    <p:sldId id="263" r:id="rId23"/>
    <p:sldId id="297" r:id="rId24"/>
    <p:sldId id="298" r:id="rId25"/>
    <p:sldId id="299" r:id="rId26"/>
    <p:sldId id="300" r:id="rId27"/>
    <p:sldId id="301" r:id="rId28"/>
    <p:sldId id="305" r:id="rId29"/>
    <p:sldId id="296" r:id="rId30"/>
    <p:sldId id="330" r:id="rId31"/>
    <p:sldId id="276" r:id="rId32"/>
    <p:sldId id="277" r:id="rId33"/>
    <p:sldId id="279" r:id="rId34"/>
    <p:sldId id="317" r:id="rId35"/>
    <p:sldId id="316" r:id="rId36"/>
    <p:sldId id="262" r:id="rId37"/>
    <p:sldId id="337" r:id="rId38"/>
    <p:sldId id="338" r:id="rId39"/>
    <p:sldId id="339" r:id="rId40"/>
    <p:sldId id="280" r:id="rId41"/>
    <p:sldId id="312" r:id="rId42"/>
    <p:sldId id="329" r:id="rId43"/>
    <p:sldId id="313" r:id="rId44"/>
    <p:sldId id="293" r:id="rId45"/>
    <p:sldId id="322" r:id="rId46"/>
    <p:sldId id="281" r:id="rId47"/>
    <p:sldId id="314" r:id="rId48"/>
    <p:sldId id="318" r:id="rId49"/>
    <p:sldId id="294" r:id="rId50"/>
    <p:sldId id="315" r:id="rId51"/>
    <p:sldId id="335" r:id="rId52"/>
    <p:sldId id="264" r:id="rId53"/>
    <p:sldId id="283" r:id="rId54"/>
    <p:sldId id="285" r:id="rId55"/>
    <p:sldId id="302" r:id="rId56"/>
    <p:sldId id="303" r:id="rId57"/>
    <p:sldId id="287" r:id="rId58"/>
    <p:sldId id="265" r:id="rId59"/>
    <p:sldId id="292" r:id="rId60"/>
    <p:sldId id="288" r:id="rId61"/>
    <p:sldId id="267" r:id="rId62"/>
    <p:sldId id="325" r:id="rId63"/>
    <p:sldId id="336" r:id="rId64"/>
    <p:sldId id="271" r:id="rId65"/>
    <p:sldId id="273" r:id="rId66"/>
    <p:sldId id="275" r:id="rId67"/>
    <p:sldId id="319" r:id="rId68"/>
    <p:sldId id="306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854A0-3FF7-4D80-AAA6-CA90C3F6953B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6645E-64AD-489E-9DC5-3B051DF4D52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EAF62D-4F05-4B8A-8E11-FD0F00586BFD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2BB140-75FF-4474-A249-95C1B8EE3619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5509DB-8456-4B9B-BCA0-6F1A58710463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BB4A19-2351-444F-8EE6-A7A19E9A0200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0DC912-495C-47D0-B4A7-5F764E102B86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E5890E-0F4D-44C1-8A35-3C936DD2BDF3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32EA52-1A2F-496C-9F7F-0927F0C03B04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AA1FA1-0AC0-43CA-BFCB-DED1FEC9E143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E46BBE-44ED-4DD5-8D40-A6C56BBC166B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C31CA-0D43-4D2D-BF3F-58FA697A8221}" type="slidenum">
              <a:rPr lang="en-US"/>
              <a:pPr/>
              <a:t>62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B45B1-B637-48D9-8765-AAC00DD81D18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D53D88-AF7B-4C8A-A20E-B463B2396042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AD10EB-BAF4-4ED2-837E-817108A370D2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9E2A4E-03FA-45A5-9C1F-109D6FC6DF1C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3B805-8F35-4F08-AFB9-CAF109FCEF46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F4D4B-DD0C-4EA1-AA05-1A37F41D38DB}" type="slidenum">
              <a:rPr lang="en-US"/>
              <a:pPr/>
              <a:t>17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64BC4-1E15-461A-AEC1-377199E1C91C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02993-66EB-47EE-ABE3-FC4910CCCF05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F7931-E365-4E11-AC9F-195ED887F756}" type="slidenum">
              <a:rPr lang="en-US"/>
              <a:pPr/>
              <a:t>21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en-IE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4CBF6-2337-40AB-9374-E3D27CF574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1AB9D1D-7797-4B7F-BD7C-4B6AB353DEF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25-Nov-21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100" b="1" dirty="0" smtClean="0">
                <a:solidFill>
                  <a:srgbClr val="7030A0"/>
                </a:solidFill>
                <a:latin typeface="Arial Black" pitchFamily="34" charset="0"/>
              </a:rPr>
              <a:t>GROSS ANATOMY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u="sng" dirty="0" smtClean="0">
                <a:solidFill>
                  <a:srgbClr val="C00000"/>
                </a:solidFill>
                <a:latin typeface="Algerian" pitchFamily="82" charset="0"/>
              </a:rPr>
              <a:t>FACE</a:t>
            </a:r>
            <a:endParaRPr lang="en-IN" sz="4000" b="1" u="sng" dirty="0">
              <a:solidFill>
                <a:srgbClr val="C00000"/>
              </a:solidFill>
              <a:latin typeface="Algerian" pitchFamily="82" charset="0"/>
            </a:endParaRPr>
          </a:p>
        </p:txBody>
      </p:sp>
      <p:pic>
        <p:nvPicPr>
          <p:cNvPr id="9" name="Picture 2" descr="D:\digital_content\chapt13\art_library\color_art_library\13_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4648201"/>
            <a:ext cx="4495800" cy="170672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DR. PRAVEEN KURREY                                                    ASSOCIATE  PROFESSOR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DEPT. OF  ANATOMY                                                                      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PT. J.N.M.M.C. RAIPUR</a:t>
            </a:r>
            <a:endParaRPr lang="en-IN" b="1" dirty="0" smtClean="0">
              <a:solidFill>
                <a:srgbClr val="00B050"/>
              </a:solidFill>
            </a:endParaRPr>
          </a:p>
          <a:p>
            <a:endParaRPr lang="en-IN" dirty="0"/>
          </a:p>
        </p:txBody>
      </p:sp>
      <p:pic>
        <p:nvPicPr>
          <p:cNvPr id="6" name="Picture 3" descr="Diagram of the chest showing the location of lymph node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133600"/>
            <a:ext cx="4267200" cy="4114800"/>
          </a:xfrm>
          <a:prstGeom prst="rect">
            <a:avLst/>
          </a:prstGeom>
          <a:noFill/>
        </p:spPr>
      </p:pic>
      <p:pic>
        <p:nvPicPr>
          <p:cNvPr id="7" name="Picture 2" descr="C:\Users\DELL\Desktop\Veins of Upper limb\Veins_of_Upper_arm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9599" y="2302814"/>
            <a:ext cx="4038601" cy="3869386"/>
          </a:xfrm>
          <a:prstGeom prst="rect">
            <a:avLst/>
          </a:prstGeom>
          <a:noFill/>
        </p:spPr>
      </p:pic>
      <p:pic>
        <p:nvPicPr>
          <p:cNvPr id="43009" name="Picture 1" descr="C:\Users\DELL\Desktop\Radial nerve\image_thumb6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209800"/>
            <a:ext cx="4147678" cy="4000500"/>
          </a:xfrm>
          <a:prstGeom prst="rect">
            <a:avLst/>
          </a:prstGeom>
          <a:noFill/>
        </p:spPr>
      </p:pic>
      <p:pic>
        <p:nvPicPr>
          <p:cNvPr id="25602" name="Picture 2" descr="C:\Users\DELL\Desktop\Pleura &amp; Lungs.,\pleural-effus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133600"/>
            <a:ext cx="4267200" cy="4240611"/>
          </a:xfrm>
          <a:prstGeom prst="rect">
            <a:avLst/>
          </a:prstGeom>
          <a:noFill/>
        </p:spPr>
      </p:pic>
      <p:pic>
        <p:nvPicPr>
          <p:cNvPr id="1026" name="Picture 2" descr="C:\Users\DELL\Desktop\heart.,\Anatomy_Heart_Tieswork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866" y="2133600"/>
            <a:ext cx="4150226" cy="38862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21336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A50021"/>
                </a:solidFill>
              </a:rPr>
              <a:t>Facial muscle</a:t>
            </a:r>
            <a:r>
              <a:rPr lang="en-US" smtClean="0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Called muscle of facial expression and lie in superficial fascia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hlink"/>
                </a:solidFill>
              </a:rPr>
              <a:t>Embryologically</a:t>
            </a:r>
            <a:r>
              <a:rPr lang="en-US" sz="2800" smtClean="0"/>
              <a:t> they develop from mesoderm </a:t>
            </a:r>
            <a:r>
              <a:rPr lang="en-US" sz="2800" smtClean="0">
                <a:solidFill>
                  <a:schemeClr val="hlink"/>
                </a:solidFill>
              </a:rPr>
              <a:t>of 2</a:t>
            </a:r>
            <a:r>
              <a:rPr lang="en-US" sz="2800" baseline="30000" smtClean="0">
                <a:solidFill>
                  <a:schemeClr val="hlink"/>
                </a:solidFill>
              </a:rPr>
              <a:t>nd</a:t>
            </a:r>
            <a:r>
              <a:rPr lang="en-US" sz="2800" smtClean="0"/>
              <a:t> branchial arch, therefore supplied by </a:t>
            </a:r>
            <a:r>
              <a:rPr lang="en-US" sz="2800" smtClean="0">
                <a:solidFill>
                  <a:schemeClr val="hlink"/>
                </a:solidFill>
              </a:rPr>
              <a:t>facial  nerve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MUSCLES  OF  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A.  MUSCLES OF  SCALP – </a:t>
            </a:r>
            <a:r>
              <a:rPr lang="en-US" dirty="0" err="1" smtClean="0"/>
              <a:t>Occipitofrontalis</a:t>
            </a:r>
            <a:endParaRPr lang="en-US" dirty="0" smtClean="0"/>
          </a:p>
          <a:p>
            <a:pPr marL="514350" indent="-514350">
              <a:buAutoNum type="alphaUcPeriod" startAt="2"/>
            </a:pPr>
            <a:r>
              <a:rPr lang="en-US" dirty="0" smtClean="0"/>
              <a:t>MUSCLES AROUND  EAR 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Auricularis</a:t>
            </a:r>
            <a:r>
              <a:rPr lang="en-US" dirty="0" smtClean="0"/>
              <a:t> anterior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Auricularis</a:t>
            </a:r>
            <a:r>
              <a:rPr lang="en-US" dirty="0" smtClean="0"/>
              <a:t> Posterior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Auricularis</a:t>
            </a:r>
            <a:r>
              <a:rPr lang="en-US" dirty="0" smtClean="0"/>
              <a:t> superior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lphaUcPeriod" startAt="3"/>
            </a:pPr>
            <a:r>
              <a:rPr lang="en-US" dirty="0" smtClean="0"/>
              <a:t>MUSCLES  AROUND  ORBIT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Orbicularis</a:t>
            </a:r>
            <a:r>
              <a:rPr lang="en-US" dirty="0" smtClean="0"/>
              <a:t> </a:t>
            </a:r>
            <a:r>
              <a:rPr lang="en-US" dirty="0" err="1" smtClean="0"/>
              <a:t>Occuli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err="1" smtClean="0"/>
              <a:t>Levator</a:t>
            </a:r>
            <a:r>
              <a:rPr lang="en-US" dirty="0" smtClean="0"/>
              <a:t>  </a:t>
            </a:r>
            <a:r>
              <a:rPr lang="en-US" dirty="0" err="1" smtClean="0"/>
              <a:t>palpebrae</a:t>
            </a:r>
            <a:r>
              <a:rPr lang="en-US" dirty="0" smtClean="0"/>
              <a:t> </a:t>
            </a:r>
            <a:r>
              <a:rPr lang="en-US" dirty="0" err="1" smtClean="0"/>
              <a:t>superioris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err="1" smtClean="0"/>
              <a:t>Corrugator</a:t>
            </a:r>
            <a:r>
              <a:rPr lang="en-US" dirty="0" smtClean="0"/>
              <a:t> </a:t>
            </a:r>
            <a:r>
              <a:rPr lang="en-US" dirty="0" err="1" smtClean="0"/>
              <a:t>supercilli</a:t>
            </a: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CN" dirty="0" smtClean="0"/>
              <a:t>MUSCLES  AROUND  MOUTH</a:t>
            </a:r>
          </a:p>
          <a:p>
            <a:pPr lvl="1"/>
            <a:r>
              <a:rPr lang="en-US" altLang="zh-CN" dirty="0" err="1" smtClean="0"/>
              <a:t>Orbicularis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oris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Levator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labii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superioris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Zygomaticus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Risorius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Depressor </a:t>
            </a:r>
            <a:r>
              <a:rPr lang="en-US" altLang="zh-CN" dirty="0" err="1" smtClean="0"/>
              <a:t>anguli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oris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Levator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anguli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oris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Depressor </a:t>
            </a:r>
            <a:r>
              <a:rPr lang="en-US" altLang="zh-CN" dirty="0" err="1" smtClean="0"/>
              <a:t>labii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inferioris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Buccinator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Mentalis</a:t>
            </a:r>
            <a:r>
              <a:rPr lang="en-US" altLang="zh-CN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solidFill>
                  <a:srgbClr val="A50021"/>
                </a:solidFill>
              </a:rPr>
              <a:t>Orbicularis oculi</a:t>
            </a:r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3 parts-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hlink"/>
                </a:solidFill>
              </a:rPr>
              <a:t>Orbital part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Originate from medial part of medial palpebral ligament and form concentric rings, return to point of origin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    Action –closes the lids tightly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hlink"/>
                </a:solidFill>
              </a:rPr>
              <a:t> Palpebral part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solidFill>
                  <a:schemeClr val="hlink"/>
                </a:solidFill>
              </a:rPr>
              <a:t>O</a:t>
            </a:r>
            <a:r>
              <a:rPr lang="en-US" sz="1800" smtClean="0"/>
              <a:t>riginate from lateral part of medial palpebral ligament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Insert into lateral palpebral raphe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     Action-closes the lids gently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hlink"/>
                </a:solidFill>
              </a:rPr>
              <a:t>Lacrimal part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solidFill>
                  <a:schemeClr val="hlink"/>
                </a:solidFill>
              </a:rPr>
              <a:t>O</a:t>
            </a:r>
            <a:r>
              <a:rPr lang="en-US" sz="1800" smtClean="0"/>
              <a:t>riginate from lacrimal fascia&amp; lacrimal bone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Insert into upper &amp;lower tarsi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     Action-dilate lacrimal sac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3026"/>
            <a:ext cx="7772400" cy="675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anmu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631"/>
            <a:ext cx="9144000" cy="678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2007-05-27_00-13-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78213" y="0"/>
            <a:ext cx="5665787" cy="6858000"/>
          </a:xfrm>
          <a:prstGeom prst="rect">
            <a:avLst/>
          </a:prstGeom>
          <a:noFill/>
        </p:spPr>
      </p:pic>
      <p:sp>
        <p:nvSpPr>
          <p:cNvPr id="358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3313113" cy="4679950"/>
          </a:xfrm>
        </p:spPr>
        <p:txBody>
          <a:bodyPr/>
          <a:lstStyle/>
          <a:p>
            <a:r>
              <a:rPr lang="en-US" altLang="zh-CN"/>
              <a:t>Orbicularis oris</a:t>
            </a:r>
          </a:p>
          <a:p>
            <a:r>
              <a:rPr lang="en-US" altLang="zh-CN"/>
              <a:t>Levator labii superioris</a:t>
            </a:r>
          </a:p>
          <a:p>
            <a:r>
              <a:rPr lang="en-US" altLang="zh-CN"/>
              <a:t>Zygomaticus</a:t>
            </a:r>
          </a:p>
          <a:p>
            <a:r>
              <a:rPr lang="en-US" altLang="zh-CN"/>
              <a:t>Risorius</a:t>
            </a:r>
          </a:p>
          <a:p>
            <a:r>
              <a:rPr lang="en-US" altLang="zh-CN"/>
              <a:t>Depressor anguli oris</a:t>
            </a: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2916238" y="1484313"/>
            <a:ext cx="3960812" cy="3600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2627313" y="3068638"/>
            <a:ext cx="2881312" cy="1152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3132138" y="3644900"/>
            <a:ext cx="1944687" cy="12239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2195513" y="4221163"/>
            <a:ext cx="2881312" cy="12239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2627313" y="5300663"/>
            <a:ext cx="2665412" cy="720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  <p:bldP spid="35849" grpId="0" animBg="1"/>
      <p:bldP spid="35850" grpId="0" animBg="1"/>
      <p:bldP spid="35851" grpId="0" animBg="1"/>
      <p:bldP spid="358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911350" cy="344488"/>
          </a:xfrm>
          <a:noFill/>
        </p:spPr>
        <p:txBody>
          <a:bodyPr lIns="91429" tIns="45715" rIns="91429" bIns="45715">
            <a:normAutofit fontScale="90000"/>
          </a:bodyPr>
          <a:lstStyle/>
          <a:p>
            <a:pPr algn="l"/>
            <a:r>
              <a:rPr lang="en-US" sz="1900"/>
              <a:t>Fig. 9.25a</a:t>
            </a:r>
            <a:endParaRPr lang="en-US" sz="4100"/>
          </a:p>
        </p:txBody>
      </p:sp>
      <p:pic>
        <p:nvPicPr>
          <p:cNvPr id="25603" name="Picture 3" descr="shi25707_09_2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600" y="617538"/>
            <a:ext cx="51720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1219200" y="6324600"/>
            <a:ext cx="61785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800">
                <a:latin typeface="+mj-lt"/>
                <a:ea typeface="+mn-ea"/>
                <a:cs typeface="Arial" pitchFamily="34" charset="2"/>
              </a:rPr>
              <a:t>Copyright © The McGraw-Hill Companies, Inc. Permission required for reproduction or display.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315200" y="914400"/>
            <a:ext cx="1343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/>
              <a:t>Epicranial</a:t>
            </a:r>
          </a:p>
          <a:p>
            <a:pPr eaLnBrk="1" hangingPunct="1"/>
            <a:r>
              <a:rPr lang="en-US" sz="1700" b="1"/>
              <a:t> aponeurosis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5278438" y="1004888"/>
            <a:ext cx="18176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Freeform 7"/>
          <p:cNvSpPr>
            <a:spLocks/>
          </p:cNvSpPr>
          <p:nvPr/>
        </p:nvSpPr>
        <p:spPr bwMode="auto">
          <a:xfrm>
            <a:off x="1981200" y="990600"/>
            <a:ext cx="4038600" cy="914400"/>
          </a:xfrm>
          <a:custGeom>
            <a:avLst/>
            <a:gdLst>
              <a:gd name="T0" fmla="*/ 2700 w 2700"/>
              <a:gd name="T1" fmla="*/ 294 h 294"/>
              <a:gd name="T2" fmla="*/ 285 w 2700"/>
              <a:gd name="T3" fmla="*/ 0 h 294"/>
              <a:gd name="T4" fmla="*/ 0 w 2700"/>
              <a:gd name="T5" fmla="*/ 0 h 294"/>
              <a:gd name="T6" fmla="*/ 0 60000 65536"/>
              <a:gd name="T7" fmla="*/ 0 60000 65536"/>
              <a:gd name="T8" fmla="*/ 0 60000 65536"/>
              <a:gd name="T9" fmla="*/ 0 w 2700"/>
              <a:gd name="T10" fmla="*/ 0 h 294"/>
              <a:gd name="T11" fmla="*/ 2700 w 2700"/>
              <a:gd name="T12" fmla="*/ 294 h 2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00" h="294">
                <a:moveTo>
                  <a:pt x="2700" y="294"/>
                </a:moveTo>
                <a:lnTo>
                  <a:pt x="285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1393825"/>
            <a:ext cx="11033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/>
              <a:t>Epicranius</a:t>
            </a:r>
          </a:p>
        </p:txBody>
      </p:sp>
      <p:sp>
        <p:nvSpPr>
          <p:cNvPr id="25611" name="Freeform 11"/>
          <p:cNvSpPr>
            <a:spLocks/>
          </p:cNvSpPr>
          <p:nvPr/>
        </p:nvSpPr>
        <p:spPr bwMode="auto">
          <a:xfrm>
            <a:off x="2057400" y="2133600"/>
            <a:ext cx="700088" cy="539750"/>
          </a:xfrm>
          <a:custGeom>
            <a:avLst/>
            <a:gdLst>
              <a:gd name="T0" fmla="*/ 496 w 496"/>
              <a:gd name="T1" fmla="*/ 489 h 489"/>
              <a:gd name="T2" fmla="*/ 207 w 496"/>
              <a:gd name="T3" fmla="*/ 0 h 489"/>
              <a:gd name="T4" fmla="*/ 0 w 496"/>
              <a:gd name="T5" fmla="*/ 0 h 489"/>
              <a:gd name="T6" fmla="*/ 0 60000 65536"/>
              <a:gd name="T7" fmla="*/ 0 60000 65536"/>
              <a:gd name="T8" fmla="*/ 0 60000 65536"/>
              <a:gd name="T9" fmla="*/ 0 w 496"/>
              <a:gd name="T10" fmla="*/ 0 h 489"/>
              <a:gd name="T11" fmla="*/ 496 w 496"/>
              <a:gd name="T12" fmla="*/ 489 h 4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6" h="489">
                <a:moveTo>
                  <a:pt x="496" y="489"/>
                </a:moveTo>
                <a:lnTo>
                  <a:pt x="207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25612" name="Freeform 12"/>
          <p:cNvSpPr>
            <a:spLocks/>
          </p:cNvSpPr>
          <p:nvPr/>
        </p:nvSpPr>
        <p:spPr bwMode="auto">
          <a:xfrm>
            <a:off x="1138238" y="1081088"/>
            <a:ext cx="76200" cy="877887"/>
          </a:xfrm>
          <a:custGeom>
            <a:avLst/>
            <a:gdLst>
              <a:gd name="T0" fmla="*/ 48 w 48"/>
              <a:gd name="T1" fmla="*/ 553 h 553"/>
              <a:gd name="T2" fmla="*/ 0 w 48"/>
              <a:gd name="T3" fmla="*/ 553 h 553"/>
              <a:gd name="T4" fmla="*/ 0 w 48"/>
              <a:gd name="T5" fmla="*/ 0 h 553"/>
              <a:gd name="T6" fmla="*/ 48 w 48"/>
              <a:gd name="T7" fmla="*/ 0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553"/>
              <a:gd name="T14" fmla="*/ 48 w 48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553">
                <a:moveTo>
                  <a:pt x="48" y="553"/>
                </a:moveTo>
                <a:lnTo>
                  <a:pt x="0" y="553"/>
                </a:lnTo>
                <a:lnTo>
                  <a:pt x="0" y="0"/>
                </a:lnTo>
                <a:lnTo>
                  <a:pt x="48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1057275" y="1509713"/>
            <a:ext cx="8096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7315200" y="2286000"/>
            <a:ext cx="170338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/>
              <a:t>Orbicularis oculi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flipH="1">
            <a:off x="6094413" y="2530475"/>
            <a:ext cx="100171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7239000" y="2667000"/>
            <a:ext cx="13319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/>
              <a:t>Zygomaticus</a:t>
            </a:r>
          </a:p>
          <a:p>
            <a:pPr eaLnBrk="1" hangingPunct="1"/>
            <a:r>
              <a:rPr lang="en-US" sz="1700" b="1"/>
              <a:t> major</a:t>
            </a:r>
          </a:p>
        </p:txBody>
      </p:sp>
      <p:sp>
        <p:nvSpPr>
          <p:cNvPr id="25621" name="Freeform 21"/>
          <p:cNvSpPr>
            <a:spLocks/>
          </p:cNvSpPr>
          <p:nvPr/>
        </p:nvSpPr>
        <p:spPr bwMode="auto">
          <a:xfrm>
            <a:off x="5556250" y="2819400"/>
            <a:ext cx="1606550" cy="744538"/>
          </a:xfrm>
          <a:custGeom>
            <a:avLst/>
            <a:gdLst>
              <a:gd name="T0" fmla="*/ 967 w 967"/>
              <a:gd name="T1" fmla="*/ 0 h 399"/>
              <a:gd name="T2" fmla="*/ 901 w 967"/>
              <a:gd name="T3" fmla="*/ 0 h 399"/>
              <a:gd name="T4" fmla="*/ 0 w 967"/>
              <a:gd name="T5" fmla="*/ 399 h 399"/>
              <a:gd name="T6" fmla="*/ 0 60000 65536"/>
              <a:gd name="T7" fmla="*/ 0 60000 65536"/>
              <a:gd name="T8" fmla="*/ 0 60000 65536"/>
              <a:gd name="T9" fmla="*/ 0 w 967"/>
              <a:gd name="T10" fmla="*/ 0 h 399"/>
              <a:gd name="T11" fmla="*/ 967 w 967"/>
              <a:gd name="T12" fmla="*/ 399 h 3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7" h="399">
                <a:moveTo>
                  <a:pt x="967" y="0"/>
                </a:moveTo>
                <a:lnTo>
                  <a:pt x="901" y="0"/>
                </a:lnTo>
                <a:lnTo>
                  <a:pt x="0" y="399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7315200" y="3352800"/>
            <a:ext cx="13319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/>
              <a:t>Zygomaticus</a:t>
            </a:r>
          </a:p>
          <a:p>
            <a:pPr eaLnBrk="1" hangingPunct="1"/>
            <a:r>
              <a:rPr lang="en-US" sz="1700" b="1"/>
              <a:t> minor</a:t>
            </a:r>
          </a:p>
        </p:txBody>
      </p:sp>
      <p:sp>
        <p:nvSpPr>
          <p:cNvPr id="25623" name="Freeform 23"/>
          <p:cNvSpPr>
            <a:spLocks/>
          </p:cNvSpPr>
          <p:nvPr/>
        </p:nvSpPr>
        <p:spPr bwMode="auto">
          <a:xfrm>
            <a:off x="6027738" y="3581400"/>
            <a:ext cx="1135062" cy="136525"/>
          </a:xfrm>
          <a:custGeom>
            <a:avLst/>
            <a:gdLst>
              <a:gd name="T0" fmla="*/ 670 w 670"/>
              <a:gd name="T1" fmla="*/ 0 h 283"/>
              <a:gd name="T2" fmla="*/ 604 w 670"/>
              <a:gd name="T3" fmla="*/ 0 h 283"/>
              <a:gd name="T4" fmla="*/ 0 w 670"/>
              <a:gd name="T5" fmla="*/ 283 h 283"/>
              <a:gd name="T6" fmla="*/ 0 60000 65536"/>
              <a:gd name="T7" fmla="*/ 0 60000 65536"/>
              <a:gd name="T8" fmla="*/ 0 60000 65536"/>
              <a:gd name="T9" fmla="*/ 0 w 670"/>
              <a:gd name="T10" fmla="*/ 0 h 283"/>
              <a:gd name="T11" fmla="*/ 670 w 670"/>
              <a:gd name="T12" fmla="*/ 283 h 2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0" h="283">
                <a:moveTo>
                  <a:pt x="670" y="0"/>
                </a:moveTo>
                <a:lnTo>
                  <a:pt x="604" y="0"/>
                </a:lnTo>
                <a:lnTo>
                  <a:pt x="0" y="28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609600" y="4800600"/>
            <a:ext cx="11271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/>
              <a:t>Buccinator</a:t>
            </a: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 flipV="1">
            <a:off x="1828800" y="4100513"/>
            <a:ext cx="3684588" cy="776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7315200" y="4335463"/>
            <a:ext cx="15954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/>
              <a:t>Orbicularis oris</a:t>
            </a:r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 flipH="1">
            <a:off x="6203950" y="4465638"/>
            <a:ext cx="8921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7315200" y="5068888"/>
            <a:ext cx="9477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/>
              <a:t>Platysma</a:t>
            </a:r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 flipH="1">
            <a:off x="5159375" y="5199063"/>
            <a:ext cx="19319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990600" y="838200"/>
            <a:ext cx="858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600" b="1"/>
              <a:t>Frontalis</a:t>
            </a: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914400" y="1981200"/>
            <a:ext cx="10271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600" b="1"/>
              <a:t>Occipitalis</a:t>
            </a:r>
          </a:p>
        </p:txBody>
      </p:sp>
      <p:sp>
        <p:nvSpPr>
          <p:cNvPr id="25633" name="Text Box 33"/>
          <p:cNvSpPr txBox="1">
            <a:spLocks noChangeArrowheads="1"/>
          </p:cNvSpPr>
          <p:nvPr/>
        </p:nvSpPr>
        <p:spPr bwMode="auto">
          <a:xfrm>
            <a:off x="2193925" y="-1588"/>
            <a:ext cx="4789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Muscles of Facial Expression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89138"/>
            <a:ext cx="3025775" cy="3484562"/>
          </a:xfrm>
        </p:spPr>
        <p:txBody>
          <a:bodyPr/>
          <a:lstStyle/>
          <a:p>
            <a:r>
              <a:rPr lang="en-US" altLang="zh-CN"/>
              <a:t>Levator anguli oris</a:t>
            </a:r>
          </a:p>
          <a:p>
            <a:r>
              <a:rPr lang="en-US" altLang="zh-CN"/>
              <a:t>Depressor labii inferioris</a:t>
            </a:r>
          </a:p>
        </p:txBody>
      </p:sp>
      <p:pic>
        <p:nvPicPr>
          <p:cNvPr id="40967" name="Picture 7" descr="2007-05-27_00-46-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776" r="6203"/>
          <a:stretch>
            <a:fillRect/>
          </a:stretch>
        </p:blipFill>
        <p:spPr>
          <a:xfrm>
            <a:off x="3068638" y="260350"/>
            <a:ext cx="6075362" cy="6299200"/>
          </a:xfrm>
        </p:spPr>
      </p:pic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2771775" y="2781300"/>
            <a:ext cx="1655763" cy="1871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2700338" y="3429000"/>
            <a:ext cx="1439862" cy="2447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781300"/>
            <a:ext cx="3025775" cy="1511300"/>
          </a:xfrm>
        </p:spPr>
        <p:txBody>
          <a:bodyPr/>
          <a:lstStyle/>
          <a:p>
            <a:r>
              <a:rPr lang="en-US" altLang="zh-CN"/>
              <a:t>Buccinator</a:t>
            </a:r>
          </a:p>
          <a:p>
            <a:r>
              <a:rPr lang="en-US" altLang="zh-CN"/>
              <a:t>Mentalis </a:t>
            </a:r>
          </a:p>
        </p:txBody>
      </p:sp>
      <p:pic>
        <p:nvPicPr>
          <p:cNvPr id="43011" name="Picture 3" descr="2007-05-27_00-46-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776" r="6203"/>
          <a:stretch>
            <a:fillRect/>
          </a:stretch>
        </p:blipFill>
        <p:spPr>
          <a:xfrm>
            <a:off x="3068638" y="260350"/>
            <a:ext cx="6075362" cy="6299200"/>
          </a:xfrm>
        </p:spPr>
      </p:pic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2700338" y="3141663"/>
            <a:ext cx="2519362" cy="2159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2339975" y="3644900"/>
            <a:ext cx="1368425" cy="2305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FACE – Symbol of Your Inner Heart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5" descr="MONALIS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7747" y="1935163"/>
            <a:ext cx="3328505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6198"/>
            <a:ext cx="6477000" cy="749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71" name="Picture 27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050" y="217488"/>
            <a:ext cx="747395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70373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Laughing &amp; Smiling Muscle</a:t>
            </a:r>
            <a:endParaRPr lang="en-IN" dirty="0"/>
          </a:p>
        </p:txBody>
      </p:sp>
      <p:pic>
        <p:nvPicPr>
          <p:cNvPr id="50178" name="Picture 2" descr="C:\Users\DELL\Desktop\Face class\filepicker-iufdm5K1TeyO60UgFkOF_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1973"/>
            <a:ext cx="4038600" cy="3011691"/>
          </a:xfrm>
          <a:prstGeom prst="rect">
            <a:avLst/>
          </a:prstGeom>
          <a:noFill/>
        </p:spPr>
      </p:pic>
      <p:pic>
        <p:nvPicPr>
          <p:cNvPr id="50179" name="Picture 3" descr="C:\Users\DELL\Desktop\Face class\baby-smi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2524919"/>
            <a:ext cx="3810000" cy="322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Anger</a:t>
            </a:r>
            <a:endParaRPr lang="en-IN" dirty="0"/>
          </a:p>
        </p:txBody>
      </p:sp>
      <p:pic>
        <p:nvPicPr>
          <p:cNvPr id="51202" name="Picture 2" descr="C:\Users\DELL\Desktop\Face class\Keep-smiling-keep-smiling-8001329-386-4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342504"/>
            <a:ext cx="4030692" cy="5012259"/>
          </a:xfrm>
          <a:prstGeom prst="rect">
            <a:avLst/>
          </a:prstGeom>
          <a:noFill/>
        </p:spPr>
      </p:pic>
      <p:pic>
        <p:nvPicPr>
          <p:cNvPr id="51203" name="Picture 3" descr="C:\Users\DELL\Desktop\Face class\angry-bab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68350"/>
            <a:ext cx="4038600" cy="4566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Sadness</a:t>
            </a:r>
            <a:endParaRPr lang="en-IN" dirty="0"/>
          </a:p>
        </p:txBody>
      </p:sp>
      <p:pic>
        <p:nvPicPr>
          <p:cNvPr id="52226" name="Picture 2" descr="C:\Users\DELL\Desktop\Face class\sca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0619"/>
            <a:ext cx="3771900" cy="5029200"/>
          </a:xfrm>
          <a:prstGeom prst="rect">
            <a:avLst/>
          </a:prstGeom>
          <a:noFill/>
        </p:spPr>
      </p:pic>
      <p:pic>
        <p:nvPicPr>
          <p:cNvPr id="52227" name="Picture 3" descr="C:\Users\DELL\Desktop\Face class\Newborn-Baby-Very-S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981200"/>
            <a:ext cx="4894792" cy="3671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Surprise</a:t>
            </a:r>
            <a:endParaRPr lang="en-IN" dirty="0"/>
          </a:p>
        </p:txBody>
      </p:sp>
      <p:pic>
        <p:nvPicPr>
          <p:cNvPr id="53250" name="Picture 2" descr="C:\Users\DELL\Desktop\Face class\Cute-baby-surprise_1600x12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8944"/>
            <a:ext cx="5257800" cy="3943350"/>
          </a:xfrm>
          <a:prstGeom prst="rect">
            <a:avLst/>
          </a:prstGeom>
          <a:noFill/>
        </p:spPr>
      </p:pic>
      <p:pic>
        <p:nvPicPr>
          <p:cNvPr id="53251" name="Picture 3" descr="C:\Users\DELL\Desktop\Face class\baby-christmas-surpri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12438"/>
            <a:ext cx="3124200" cy="4680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Horror, Terror</a:t>
            </a:r>
            <a:endParaRPr lang="en-IN" dirty="0"/>
          </a:p>
        </p:txBody>
      </p:sp>
      <p:pic>
        <p:nvPicPr>
          <p:cNvPr id="54274" name="Picture 2" descr="C:\Users\DELL\Desktop\Face class\Reaper-evil-skull-horror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99" y="2362201"/>
            <a:ext cx="4239365" cy="3390664"/>
          </a:xfrm>
          <a:prstGeom prst="rect">
            <a:avLst/>
          </a:prstGeom>
          <a:noFill/>
        </p:spPr>
      </p:pic>
      <p:pic>
        <p:nvPicPr>
          <p:cNvPr id="54275" name="Picture 3" descr="C:\Users\DELL\Desktop\Face class\Hell-Baby-ima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16" y="2438400"/>
            <a:ext cx="4436884" cy="3118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Black eye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 descr="black 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762500" cy="3581400"/>
          </a:xfrm>
          <a:prstGeom prst="rect">
            <a:avLst/>
          </a:prstGeom>
          <a:noFill/>
        </p:spPr>
      </p:pic>
      <p:pic>
        <p:nvPicPr>
          <p:cNvPr id="49157" name="Picture 5" descr="20030209%20Gord%20Black%20Ey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19200"/>
            <a:ext cx="3819525" cy="537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Continued  -- PART  2</a:t>
            </a:r>
            <a:endParaRPr lang="en-IN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5351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B0F0"/>
                </a:solidFill>
              </a:rPr>
              <a:t>Face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>
                <a:solidFill>
                  <a:srgbClr val="A50021"/>
                </a:solidFill>
              </a:rPr>
              <a:t>Boundaries</a:t>
            </a:r>
          </a:p>
          <a:p>
            <a:pPr eaLnBrk="1" hangingPunct="1"/>
            <a:r>
              <a:rPr lang="en-US" smtClean="0"/>
              <a:t>Extends superiorly to the hair line, inferiorly to the chin and base of mandible, and on each side to auricle</a:t>
            </a:r>
          </a:p>
          <a:p>
            <a:pPr eaLnBrk="1" hangingPunct="1"/>
            <a:r>
              <a:rPr lang="en-US" smtClean="0"/>
              <a:t>Forehead is common to both scalp and face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NERVE SUPPLY  OF  FACE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14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MOTOR </a:t>
            </a:r>
            <a:r>
              <a:rPr lang="en-US" dirty="0" smtClean="0">
                <a:solidFill>
                  <a:srgbClr val="C00000"/>
                </a:solidFill>
              </a:rPr>
              <a:t>-</a:t>
            </a:r>
            <a:r>
              <a:rPr lang="en-US" dirty="0" smtClean="0"/>
              <a:t>-  Facial nerve – 5 Branches</a:t>
            </a:r>
          </a:p>
          <a:p>
            <a:pPr>
              <a:buNone/>
            </a:pPr>
            <a:r>
              <a:rPr lang="en-US" dirty="0" smtClean="0"/>
              <a:t>                      1. Temporal </a:t>
            </a:r>
          </a:p>
          <a:p>
            <a:pPr>
              <a:buNone/>
            </a:pPr>
            <a:r>
              <a:rPr lang="en-US" dirty="0" smtClean="0"/>
              <a:t>                     2. </a:t>
            </a:r>
            <a:r>
              <a:rPr lang="en-US" dirty="0" err="1" smtClean="0"/>
              <a:t>Zygomatic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3. </a:t>
            </a:r>
            <a:r>
              <a:rPr lang="en-US" dirty="0" err="1" smtClean="0"/>
              <a:t>Buccal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4. Marginal </a:t>
            </a:r>
            <a:r>
              <a:rPr lang="en-US" dirty="0" err="1" smtClean="0"/>
              <a:t>Mandibular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5. Cervical</a:t>
            </a:r>
          </a:p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SENSORY</a:t>
            </a:r>
            <a:r>
              <a:rPr lang="en-US" b="1" dirty="0" smtClean="0"/>
              <a:t> </a:t>
            </a:r>
            <a:r>
              <a:rPr lang="en-US" dirty="0" smtClean="0"/>
              <a:t>--  Trigeminal nerve and its 3 branches</a:t>
            </a:r>
          </a:p>
          <a:p>
            <a:pPr>
              <a:buNone/>
            </a:pPr>
            <a:r>
              <a:rPr lang="en-US" dirty="0" smtClean="0"/>
              <a:t>                       1. Ophthalmic</a:t>
            </a:r>
          </a:p>
          <a:p>
            <a:pPr>
              <a:buNone/>
            </a:pPr>
            <a:r>
              <a:rPr lang="en-US" dirty="0" smtClean="0"/>
              <a:t>                       2. Maxillary </a:t>
            </a:r>
          </a:p>
          <a:p>
            <a:pPr>
              <a:buNone/>
            </a:pPr>
            <a:r>
              <a:rPr lang="en-US" dirty="0" smtClean="0"/>
              <a:t>                       3.  </a:t>
            </a:r>
            <a:r>
              <a:rPr lang="en-US" dirty="0" err="1" smtClean="0"/>
              <a:t>Mandiular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04925"/>
            <a:ext cx="4524375" cy="4535488"/>
          </a:xfrm>
        </p:spPr>
        <p:txBody>
          <a:bodyPr/>
          <a:lstStyle/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Stroke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Upper motor neurone of facial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Forehead is spared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Can wrinkle forehead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Bilaterally innervated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All muscles of one side paralysed if it is a lower motor neurone e.g. Bell’s palsy  </a:t>
            </a:r>
          </a:p>
          <a:p>
            <a:pPr eaLnBrk="1" hangingPunct="1">
              <a:lnSpc>
                <a:spcPct val="90000"/>
              </a:lnSpc>
            </a:pPr>
            <a:endParaRPr lang="en-GB" sz="2800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7651" name="Picture 1035" descr="hand 7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92688" y="1268413"/>
            <a:ext cx="3540125" cy="4357687"/>
          </a:xfrm>
          <a:noFill/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" y="46038"/>
            <a:ext cx="91059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Facial Nerve</a:t>
            </a:r>
          </a:p>
        </p:txBody>
      </p:sp>
      <p:grpSp>
        <p:nvGrpSpPr>
          <p:cNvPr id="2" name="Groep 6"/>
          <p:cNvGrpSpPr>
            <a:grpSpLocks/>
          </p:cNvGrpSpPr>
          <p:nvPr/>
        </p:nvGrpSpPr>
        <p:grpSpPr bwMode="auto">
          <a:xfrm>
            <a:off x="8243888" y="115888"/>
            <a:ext cx="704850" cy="865187"/>
            <a:chOff x="7380288" y="203200"/>
            <a:chExt cx="1080144" cy="1354138"/>
          </a:xfrm>
        </p:grpSpPr>
        <p:graphicFrame>
          <p:nvGraphicFramePr>
            <p:cNvPr id="27654" name="Object 2"/>
            <p:cNvGraphicFramePr>
              <a:graphicFrameLocks noChangeAspect="1"/>
            </p:cNvGraphicFramePr>
            <p:nvPr/>
          </p:nvGraphicFramePr>
          <p:xfrm>
            <a:off x="7524750" y="549275"/>
            <a:ext cx="835025" cy="1008063"/>
          </p:xfrm>
          <a:graphic>
            <a:graphicData uri="http://schemas.openxmlformats.org/presentationml/2006/ole">
              <p:oleObj spid="_x0000_s3074" name="Photo Editor Photo" r:id="rId4" imgW="714286" imgH="809738" progId="">
                <p:embed/>
              </p:oleObj>
            </a:graphicData>
          </a:graphic>
        </p:graphicFrame>
        <p:sp>
          <p:nvSpPr>
            <p:cNvPr id="27655" name="Text Box 5"/>
            <p:cNvSpPr txBox="1">
              <a:spLocks noChangeArrowheads="1"/>
            </p:cNvSpPr>
            <p:nvPr/>
          </p:nvSpPr>
          <p:spPr bwMode="auto">
            <a:xfrm>
              <a:off x="7380288" y="203200"/>
              <a:ext cx="1080144" cy="28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IE" sz="800" b="1"/>
                <a:t> MOB TCD</a:t>
              </a:r>
              <a:endParaRPr lang="en-GB" sz="800" b="1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IN" b="1" dirty="0" smtClean="0">
                <a:solidFill>
                  <a:srgbClr val="FFC000"/>
                </a:solidFill>
              </a:rPr>
              <a:t>FACIAL  NERVE – 5 BRANCHES</a:t>
            </a:r>
            <a:endParaRPr lang="en-IN" b="1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DELL\Desktop\Face class\Facial nerv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359" y="1935163"/>
            <a:ext cx="5723281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Tahoma" pitchFamily="34" charset="0"/>
              </a:rPr>
              <a:t>Parotid Gland:</a:t>
            </a:r>
            <a:r>
              <a:rPr lang="en-US" sz="3600" b="1" dirty="0" smtClean="0">
                <a:latin typeface="Tahoma" pitchFamily="34" charset="0"/>
              </a:rPr>
              <a:t> </a:t>
            </a:r>
            <a:r>
              <a:rPr lang="en-US" sz="2800" b="1" dirty="0" smtClean="0">
                <a:latin typeface="Tahoma" pitchFamily="34" charset="0"/>
              </a:rPr>
              <a:t>Relationship to the facial nerve</a:t>
            </a:r>
          </a:p>
        </p:txBody>
      </p:sp>
      <p:pic>
        <p:nvPicPr>
          <p:cNvPr id="24579" name="Picture 3" descr="Face_22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0"/>
            <a:ext cx="40036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Face_14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905000"/>
            <a:ext cx="3721100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B050"/>
                </a:solidFill>
                <a:latin typeface="Tahoma" pitchFamily="34" charset="0"/>
              </a:rPr>
              <a:t>Facial nerve: Deep and superficial course</a:t>
            </a:r>
          </a:p>
        </p:txBody>
      </p:sp>
      <p:pic>
        <p:nvPicPr>
          <p:cNvPr id="25603" name="Picture 3" descr="Face_23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329238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 smtClean="0">
                <a:solidFill>
                  <a:srgbClr val="00B050"/>
                </a:solidFill>
              </a:rPr>
              <a:t>SENSORY SUPPLY OF FACE</a:t>
            </a:r>
            <a:endParaRPr lang="en-IN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Ophthalmic division</a:t>
            </a:r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Supratrochlear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Supraorbital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Lacrimal</a:t>
            </a:r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Infratrochlear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External nasal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Maxillary nerve</a:t>
            </a:r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Infraorbital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Zygomaticofacial</a:t>
            </a:r>
            <a:r>
              <a:rPr lang="en-US" sz="1800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zygomaticotemporal</a:t>
            </a: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000" dirty="0" err="1" smtClean="0">
                <a:solidFill>
                  <a:srgbClr val="7030A0"/>
                </a:solidFill>
              </a:rPr>
              <a:t>Mandibular</a:t>
            </a:r>
            <a:r>
              <a:rPr lang="en-US" sz="2000" dirty="0" smtClean="0">
                <a:solidFill>
                  <a:srgbClr val="7030A0"/>
                </a:solidFill>
              </a:rPr>
              <a:t> nerve</a:t>
            </a:r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Auriculotemporal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Buccal</a:t>
            </a:r>
            <a:r>
              <a:rPr lang="en-US" sz="1800" dirty="0" smtClean="0"/>
              <a:t> nerve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Mental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b="1" i="1" u="sng" smtClean="0">
                <a:solidFill>
                  <a:srgbClr val="FF3399"/>
                </a:solidFill>
                <a:latin typeface="Algerian" pitchFamily="82" charset="0"/>
              </a:rPr>
              <a:t>Ophthalmic nerve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sz="4000" b="1" smtClean="0">
                <a:solidFill>
                  <a:srgbClr val="0000FF"/>
                </a:solidFill>
                <a:latin typeface="Baskerville Old Face" pitchFamily="18" charset="0"/>
              </a:rPr>
              <a:t>Supraorbital &amp; supratrochlear nerves…...forehead &amp; upper eyelid.</a:t>
            </a:r>
          </a:p>
          <a:p>
            <a:pPr algn="l" rtl="0" eaLnBrk="1" hangingPunct="1"/>
            <a:r>
              <a:rPr lang="en-US" sz="4000" b="1" smtClean="0">
                <a:solidFill>
                  <a:srgbClr val="0000FF"/>
                </a:solidFill>
                <a:latin typeface="Baskerville Old Face" pitchFamily="18" charset="0"/>
              </a:rPr>
              <a:t>Lacrimal nerve…lateral part of upper eyelid</a:t>
            </a:r>
          </a:p>
          <a:p>
            <a:pPr algn="l" rtl="0" eaLnBrk="1" hangingPunct="1"/>
            <a:r>
              <a:rPr lang="en-US" sz="4000" b="1" smtClean="0">
                <a:solidFill>
                  <a:srgbClr val="0000FF"/>
                </a:solidFill>
                <a:latin typeface="Baskerville Old Face" pitchFamily="18" charset="0"/>
              </a:rPr>
              <a:t>Infratrochlear nerve…lower eyelid .</a:t>
            </a:r>
          </a:p>
          <a:p>
            <a:pPr algn="l" rtl="0" eaLnBrk="1" hangingPunct="1"/>
            <a:r>
              <a:rPr lang="en-US" sz="4000" b="1" smtClean="0">
                <a:solidFill>
                  <a:srgbClr val="0000FF"/>
                </a:solidFill>
                <a:latin typeface="Baskerville Old Face" pitchFamily="18" charset="0"/>
              </a:rPr>
              <a:t>External nasal…nose till the tip .</a:t>
            </a:r>
          </a:p>
        </p:txBody>
      </p:sp>
      <p:pic>
        <p:nvPicPr>
          <p:cNvPr id="34820" name="Picture 5" descr="smileytongu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5734050"/>
            <a:ext cx="8953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>
              <a:defRPr/>
            </a:pPr>
            <a:r>
              <a:rPr lang="en-US" b="1" i="1" u="sng" smtClean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itchFamily="82" charset="0"/>
              </a:rPr>
              <a:t>Maxillary nerve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sz="3600" b="1" smtClean="0">
                <a:solidFill>
                  <a:srgbClr val="0000FF"/>
                </a:solidFill>
                <a:latin typeface="Baskerville Old Face" pitchFamily="18" charset="0"/>
              </a:rPr>
              <a:t>Infraorbital….palpebral &amp; nasal &amp;labial .</a:t>
            </a:r>
          </a:p>
          <a:p>
            <a:pPr algn="l" rtl="0" eaLnBrk="1" hangingPunct="1"/>
            <a:endParaRPr lang="en-US" sz="3600" b="1" smtClean="0">
              <a:solidFill>
                <a:srgbClr val="0000FF"/>
              </a:solidFill>
              <a:latin typeface="Baskerville Old Face" pitchFamily="18" charset="0"/>
            </a:endParaRPr>
          </a:p>
          <a:p>
            <a:pPr algn="l" rtl="0" eaLnBrk="1" hangingPunct="1"/>
            <a:r>
              <a:rPr lang="en-US" sz="3600" b="1" smtClean="0">
                <a:solidFill>
                  <a:srgbClr val="0000FF"/>
                </a:solidFill>
                <a:latin typeface="Baskerville Old Face" pitchFamily="18" charset="0"/>
              </a:rPr>
              <a:t>Zygomaticofacial….skin over zygomatic bone .</a:t>
            </a:r>
          </a:p>
          <a:p>
            <a:pPr algn="l" rtl="0" eaLnBrk="1" hangingPunct="1"/>
            <a:endParaRPr lang="en-US" sz="3600" b="1" smtClean="0">
              <a:solidFill>
                <a:srgbClr val="0000FF"/>
              </a:solidFill>
              <a:latin typeface="Baskerville Old Face" pitchFamily="18" charset="0"/>
            </a:endParaRPr>
          </a:p>
          <a:p>
            <a:pPr algn="l" rtl="0" eaLnBrk="1" hangingPunct="1"/>
            <a:r>
              <a:rPr lang="en-US" sz="3600" b="1" smtClean="0">
                <a:solidFill>
                  <a:srgbClr val="0000FF"/>
                </a:solidFill>
                <a:latin typeface="Baskerville Old Face" pitchFamily="18" charset="0"/>
              </a:rPr>
              <a:t>Zygomaticotemporal….skin of temple.</a:t>
            </a:r>
          </a:p>
        </p:txBody>
      </p:sp>
      <p:pic>
        <p:nvPicPr>
          <p:cNvPr id="35844" name="Picture 4" descr="Animated-HappyFaceJumpingRop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5113" y="5445125"/>
            <a:ext cx="9683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>
              <a:defRPr/>
            </a:pPr>
            <a:r>
              <a:rPr lang="en-US" b="1" i="1" u="sng" smtClean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Mandibular nerve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b="1" smtClean="0">
                <a:solidFill>
                  <a:srgbClr val="0000FF"/>
                </a:solidFill>
                <a:latin typeface="Baskerville Old Face" pitchFamily="18" charset="0"/>
              </a:rPr>
              <a:t>Mental……lower lip&amp;chin</a:t>
            </a:r>
          </a:p>
          <a:p>
            <a:pPr algn="l" rtl="0" eaLnBrk="1" hangingPunct="1"/>
            <a:endParaRPr lang="en-US" b="1" smtClean="0">
              <a:solidFill>
                <a:srgbClr val="0000FF"/>
              </a:solidFill>
              <a:latin typeface="Baskerville Old Face" pitchFamily="18" charset="0"/>
            </a:endParaRPr>
          </a:p>
          <a:p>
            <a:pPr algn="l" rtl="0" eaLnBrk="1" hangingPunct="1"/>
            <a:r>
              <a:rPr lang="en-US" b="1" smtClean="0">
                <a:solidFill>
                  <a:srgbClr val="0000FF"/>
                </a:solidFill>
                <a:latin typeface="Baskerville Old Face" pitchFamily="18" charset="0"/>
              </a:rPr>
              <a:t>Buccal….skin over buccinator .</a:t>
            </a:r>
          </a:p>
          <a:p>
            <a:pPr algn="l" rtl="0" eaLnBrk="1" hangingPunct="1"/>
            <a:endParaRPr lang="en-US" b="1" smtClean="0">
              <a:solidFill>
                <a:srgbClr val="0000FF"/>
              </a:solidFill>
              <a:latin typeface="Baskerville Old Face" pitchFamily="18" charset="0"/>
            </a:endParaRPr>
          </a:p>
          <a:p>
            <a:pPr algn="l" rtl="0" eaLnBrk="1" hangingPunct="1"/>
            <a:r>
              <a:rPr lang="en-US" b="1" smtClean="0">
                <a:solidFill>
                  <a:srgbClr val="0000FF"/>
                </a:solidFill>
                <a:latin typeface="Baskerville Old Face" pitchFamily="18" charset="0"/>
              </a:rPr>
              <a:t>Auriculotemporal…skin over auricle&amp;temple .</a:t>
            </a:r>
          </a:p>
        </p:txBody>
      </p:sp>
      <p:pic>
        <p:nvPicPr>
          <p:cNvPr id="36868" name="Picture 4" descr="funny_facescalvinanhobbsanimatedav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850" y="4733925"/>
            <a:ext cx="1835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6400"/>
            <a:ext cx="6096000" cy="6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Face class\Gray78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66903"/>
            <a:ext cx="8882974" cy="6262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609600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ahoma" pitchFamily="34" charset="0"/>
              </a:rPr>
              <a:t>Cutaneous</a:t>
            </a:r>
            <a:r>
              <a:rPr lang="en-US" sz="3600" b="1" dirty="0" smtClean="0">
                <a:solidFill>
                  <a:srgbClr val="7030A0"/>
                </a:solidFill>
                <a:latin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ahoma" pitchFamily="34" charset="0"/>
              </a:rPr>
              <a:t>innervation</a:t>
            </a:r>
            <a:r>
              <a:rPr lang="en-US" sz="3600" b="1" dirty="0" smtClean="0">
                <a:solidFill>
                  <a:srgbClr val="7030A0"/>
                </a:solidFill>
                <a:latin typeface="Tahoma" pitchFamily="34" charset="0"/>
              </a:rPr>
              <a:t> of the face</a:t>
            </a:r>
          </a:p>
        </p:txBody>
      </p:sp>
      <p:pic>
        <p:nvPicPr>
          <p:cNvPr id="17411" name="Picture 3" descr="Face_15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38200"/>
            <a:ext cx="366553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Face_15_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209800"/>
            <a:ext cx="31623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600" dirty="0" smtClean="0">
                <a:solidFill>
                  <a:srgbClr val="FF0000"/>
                </a:solidFill>
                <a:latin typeface="Arial Black" pitchFamily="34" charset="0"/>
              </a:rPr>
              <a:t>PART  --  III</a:t>
            </a:r>
            <a:endParaRPr lang="en-US" sz="6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</a:rPr>
              <a:t>Blood supply to the face</a:t>
            </a:r>
          </a:p>
        </p:txBody>
      </p:sp>
      <p:pic>
        <p:nvPicPr>
          <p:cNvPr id="18435" name="Picture 3" descr="Face_16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346392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Face_16_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71600"/>
            <a:ext cx="3208338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3048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  <a:latin typeface="Tahoma" pitchFamily="34" charset="0"/>
              </a:rPr>
              <a:t>Facial artery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419600" y="5715000"/>
            <a:ext cx="3962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  <a:latin typeface="Tahoma" pitchFamily="34" charset="0"/>
              </a:rPr>
              <a:t>Transverse facial a.</a:t>
            </a:r>
            <a:r>
              <a:rPr lang="en-US">
                <a:latin typeface="Tahoma" pitchFamily="34" charset="0"/>
              </a:rPr>
              <a:t>      (</a:t>
            </a:r>
            <a:r>
              <a:rPr lang="en-US" sz="2000">
                <a:latin typeface="Tahoma" pitchFamily="34" charset="0"/>
              </a:rPr>
              <a:t>from the superficial temporal a.)</a:t>
            </a: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895600" y="3505200"/>
            <a:ext cx="762000" cy="2438400"/>
          </a:xfrm>
          <a:custGeom>
            <a:avLst/>
            <a:gdLst>
              <a:gd name="T0" fmla="*/ 457200 w 480"/>
              <a:gd name="T1" fmla="*/ 2438400 h 1536"/>
              <a:gd name="T2" fmla="*/ 762000 w 480"/>
              <a:gd name="T3" fmla="*/ 2438400 h 1536"/>
              <a:gd name="T4" fmla="*/ 0 w 480"/>
              <a:gd name="T5" fmla="*/ 0 h 1536"/>
              <a:gd name="T6" fmla="*/ 0 60000 65536"/>
              <a:gd name="T7" fmla="*/ 0 60000 65536"/>
              <a:gd name="T8" fmla="*/ 0 60000 65536"/>
              <a:gd name="T9" fmla="*/ 0 w 480"/>
              <a:gd name="T10" fmla="*/ 0 h 1536"/>
              <a:gd name="T11" fmla="*/ 480 w 480"/>
              <a:gd name="T12" fmla="*/ 1536 h 1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536">
                <a:moveTo>
                  <a:pt x="288" y="1536"/>
                </a:moveTo>
                <a:lnTo>
                  <a:pt x="480" y="1536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5867400" y="3962400"/>
            <a:ext cx="838200" cy="1828800"/>
          </a:xfrm>
          <a:custGeom>
            <a:avLst/>
            <a:gdLst>
              <a:gd name="T0" fmla="*/ 0 w 528"/>
              <a:gd name="T1" fmla="*/ 1828800 h 1152"/>
              <a:gd name="T2" fmla="*/ 0 w 528"/>
              <a:gd name="T3" fmla="*/ 990600 h 1152"/>
              <a:gd name="T4" fmla="*/ 762000 w 528"/>
              <a:gd name="T5" fmla="*/ 990600 h 1152"/>
              <a:gd name="T6" fmla="*/ 838200 w 528"/>
              <a:gd name="T7" fmla="*/ 0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528"/>
              <a:gd name="T13" fmla="*/ 0 h 1152"/>
              <a:gd name="T14" fmla="*/ 528 w 528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" h="1152">
                <a:moveTo>
                  <a:pt x="0" y="1152"/>
                </a:moveTo>
                <a:lnTo>
                  <a:pt x="0" y="624"/>
                </a:lnTo>
                <a:lnTo>
                  <a:pt x="480" y="624"/>
                </a:lnTo>
                <a:lnTo>
                  <a:pt x="528" y="0"/>
                </a:ln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7325"/>
            <a:ext cx="7391400" cy="673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76251"/>
            <a:ext cx="2971800" cy="895350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</a:rPr>
              <a:t>Facial 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Artery</a:t>
            </a:r>
            <a:endParaRPr lang="en-US" altLang="zh-CN" sz="4000" b="1" dirty="0">
              <a:solidFill>
                <a:srgbClr val="FF0000"/>
              </a:solidFill>
            </a:endParaRPr>
          </a:p>
        </p:txBody>
      </p:sp>
      <p:pic>
        <p:nvPicPr>
          <p:cNvPr id="34823" name="Picture 7" descr="2007-05-27_00-54-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6238" y="260350"/>
            <a:ext cx="6084887" cy="5375275"/>
          </a:xfrm>
          <a:prstGeom prst="rect">
            <a:avLst/>
          </a:prstGeom>
          <a:noFill/>
        </p:spPr>
      </p:pic>
      <p:sp>
        <p:nvSpPr>
          <p:cNvPr id="3482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2736850" cy="3844925"/>
          </a:xfrm>
        </p:spPr>
        <p:txBody>
          <a:bodyPr/>
          <a:lstStyle/>
          <a:p>
            <a:r>
              <a:rPr lang="en-US" altLang="zh-CN"/>
              <a:t>Angular a.</a:t>
            </a:r>
          </a:p>
          <a:p>
            <a:r>
              <a:rPr lang="en-US" altLang="zh-CN"/>
              <a:t>Lateral nasal a.</a:t>
            </a:r>
          </a:p>
          <a:p>
            <a:r>
              <a:rPr lang="en-US" altLang="zh-CN"/>
              <a:t>Superior labial a.</a:t>
            </a:r>
          </a:p>
          <a:p>
            <a:r>
              <a:rPr lang="en-US" altLang="zh-CN"/>
              <a:t>Inferior labial a.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4932363" y="5988050"/>
            <a:ext cx="3671887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altLang="zh-CN" sz="320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External carotid a.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2555875" y="549275"/>
            <a:ext cx="1439863" cy="13668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2195513" y="1052513"/>
            <a:ext cx="1728787" cy="1944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 flipV="1">
            <a:off x="2195513" y="2060575"/>
            <a:ext cx="1655762" cy="2016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 flipV="1">
            <a:off x="2268538" y="2997200"/>
            <a:ext cx="1366837" cy="20875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dirty="0" smtClean="0">
                <a:cs typeface="Trebuchet MS" pitchFamily="34" charset="0"/>
              </a:rPr>
              <a:t>Blood flow to the face</a:t>
            </a:r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938685"/>
            <a:ext cx="7543800" cy="582909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8175" y="1773238"/>
            <a:ext cx="187166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Verdana" pitchFamily="34" charset="0"/>
              </a:rPr>
              <a:t>Small arteries to the hair follicles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8175" y="2724150"/>
            <a:ext cx="1655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Verdana" pitchFamily="34" charset="0"/>
              </a:rPr>
              <a:t>Temporal branch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51050" y="4292600"/>
            <a:ext cx="1116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Verdana" pitchFamily="34" charset="0"/>
              </a:rPr>
              <a:t>Facial branch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79613" y="5011738"/>
            <a:ext cx="1584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Verdana" pitchFamily="34" charset="0"/>
              </a:rPr>
              <a:t>External carotid artery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27763" y="3057525"/>
            <a:ext cx="1512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Verdana" pitchFamily="34" charset="0"/>
              </a:rPr>
              <a:t>Occipital branch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84888" y="3830638"/>
            <a:ext cx="1511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Verdana" pitchFamily="34" charset="0"/>
              </a:rPr>
              <a:t>Internal carotid artery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84888" y="4938713"/>
            <a:ext cx="1511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Verdana" pitchFamily="34" charset="0"/>
              </a:rPr>
              <a:t>Common carotid artery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  <a:latin typeface="Tahoma" pitchFamily="34" charset="0"/>
              </a:rPr>
              <a:t>Venous drainage of the face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000" y="5791200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  <a:latin typeface="Tahoma" pitchFamily="34" charset="0"/>
              </a:rPr>
              <a:t>Facial vein</a:t>
            </a:r>
            <a:r>
              <a:rPr lang="en-US">
                <a:latin typeface="Tahoma" pitchFamily="34" charset="0"/>
              </a:rPr>
              <a:t> = A tributary of the internal jugular vein</a:t>
            </a:r>
          </a:p>
        </p:txBody>
      </p:sp>
      <p:pic>
        <p:nvPicPr>
          <p:cNvPr id="19460" name="Picture 7" descr="Face_17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3463925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Face_17_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447800"/>
            <a:ext cx="438785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Smiley Face 5"/>
          <p:cNvSpPr>
            <a:spLocks noChangeArrowheads="1"/>
          </p:cNvSpPr>
          <p:nvPr/>
        </p:nvSpPr>
        <p:spPr bwMode="auto">
          <a:xfrm>
            <a:off x="8382000" y="5943600"/>
            <a:ext cx="381000" cy="381000"/>
          </a:xfrm>
          <a:prstGeom prst="smileyFace">
            <a:avLst>
              <a:gd name="adj" fmla="val 4653"/>
            </a:avLst>
          </a:prstGeom>
          <a:noFill/>
          <a:ln w="28575" algn="ctr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ace_25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14400"/>
            <a:ext cx="3940175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029200" y="2133600"/>
            <a:ext cx="3810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B0F0"/>
                </a:solidFill>
                <a:latin typeface="Tahoma" pitchFamily="34" charset="0"/>
              </a:rPr>
              <a:t>Retromandibular vein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48200" y="381000"/>
            <a:ext cx="28194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7030A0"/>
                </a:solidFill>
                <a:latin typeface="Tahoma" pitchFamily="34" charset="0"/>
              </a:rPr>
              <a:t>Superficial temporal vein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239000" y="457200"/>
            <a:ext cx="18288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7030A0"/>
                </a:solidFill>
                <a:latin typeface="Tahoma" pitchFamily="34" charset="0"/>
              </a:rPr>
              <a:t>Maxillary vein</a:t>
            </a: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5943600" y="1219200"/>
            <a:ext cx="685800" cy="990600"/>
          </a:xfrm>
          <a:prstGeom prst="line">
            <a:avLst/>
          </a:prstGeom>
          <a:noFill/>
          <a:ln w="34925">
            <a:solidFill>
              <a:srgbClr val="00B0F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7239000" y="1219200"/>
            <a:ext cx="609600" cy="914400"/>
          </a:xfrm>
          <a:prstGeom prst="line">
            <a:avLst/>
          </a:prstGeom>
          <a:noFill/>
          <a:ln w="34925">
            <a:solidFill>
              <a:srgbClr val="00B0F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6172200" y="2590800"/>
            <a:ext cx="457200" cy="685800"/>
          </a:xfrm>
          <a:prstGeom prst="line">
            <a:avLst/>
          </a:prstGeom>
          <a:noFill/>
          <a:ln w="34925">
            <a:solidFill>
              <a:srgbClr val="00B0F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6934200" y="2590800"/>
            <a:ext cx="457200" cy="762000"/>
          </a:xfrm>
          <a:prstGeom prst="line">
            <a:avLst/>
          </a:prstGeom>
          <a:noFill/>
          <a:ln w="34925">
            <a:solidFill>
              <a:srgbClr val="00B0F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4572000" y="3352800"/>
            <a:ext cx="2438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Posterior division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934200" y="3352800"/>
            <a:ext cx="17526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Anterior division</a:t>
            </a:r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5357813" y="4191000"/>
            <a:ext cx="433387" cy="1038225"/>
          </a:xfrm>
          <a:custGeom>
            <a:avLst/>
            <a:gdLst>
              <a:gd name="T0" fmla="*/ 433387 w 273"/>
              <a:gd name="T1" fmla="*/ 0 h 654"/>
              <a:gd name="T2" fmla="*/ 0 w 273"/>
              <a:gd name="T3" fmla="*/ 1038225 h 654"/>
              <a:gd name="T4" fmla="*/ 0 60000 65536"/>
              <a:gd name="T5" fmla="*/ 0 60000 65536"/>
              <a:gd name="T6" fmla="*/ 0 w 273"/>
              <a:gd name="T7" fmla="*/ 0 h 654"/>
              <a:gd name="T8" fmla="*/ 273 w 273"/>
              <a:gd name="T9" fmla="*/ 654 h 6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3" h="654">
                <a:moveTo>
                  <a:pt x="273" y="0"/>
                </a:moveTo>
                <a:lnTo>
                  <a:pt x="0" y="654"/>
                </a:lnTo>
              </a:path>
            </a:pathLst>
          </a:custGeom>
          <a:noFill/>
          <a:ln w="34925">
            <a:solidFill>
              <a:srgbClr val="00B0F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7620000" y="4343400"/>
            <a:ext cx="166688" cy="671513"/>
          </a:xfrm>
          <a:custGeom>
            <a:avLst/>
            <a:gdLst>
              <a:gd name="T0" fmla="*/ 0 w 105"/>
              <a:gd name="T1" fmla="*/ 0 h 423"/>
              <a:gd name="T2" fmla="*/ 166688 w 105"/>
              <a:gd name="T3" fmla="*/ 671513 h 423"/>
              <a:gd name="T4" fmla="*/ 0 60000 65536"/>
              <a:gd name="T5" fmla="*/ 0 60000 65536"/>
              <a:gd name="T6" fmla="*/ 0 w 105"/>
              <a:gd name="T7" fmla="*/ 0 h 423"/>
              <a:gd name="T8" fmla="*/ 105 w 105"/>
              <a:gd name="T9" fmla="*/ 423 h 4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5" h="423">
                <a:moveTo>
                  <a:pt x="0" y="0"/>
                </a:moveTo>
                <a:lnTo>
                  <a:pt x="105" y="423"/>
                </a:lnTo>
              </a:path>
            </a:pathLst>
          </a:custGeom>
          <a:noFill/>
          <a:ln w="34925">
            <a:solidFill>
              <a:srgbClr val="00B0F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419600" y="5334000"/>
            <a:ext cx="21336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Joins </a:t>
            </a:r>
            <a:r>
              <a:rPr lang="en-US" sz="2000">
                <a:solidFill>
                  <a:schemeClr val="accent1"/>
                </a:solidFill>
                <a:latin typeface="Tahoma" pitchFamily="34" charset="0"/>
              </a:rPr>
              <a:t>posterior auricular v.</a:t>
            </a:r>
            <a:r>
              <a:rPr lang="en-US" sz="2000">
                <a:latin typeface="Tahoma" pitchFamily="34" charset="0"/>
              </a:rPr>
              <a:t> to form </a:t>
            </a:r>
            <a:r>
              <a:rPr lang="en-US" sz="2000">
                <a:solidFill>
                  <a:schemeClr val="accent1"/>
                </a:solidFill>
                <a:latin typeface="Tahoma" pitchFamily="34" charset="0"/>
              </a:rPr>
              <a:t>external jugular v.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6705600" y="5029200"/>
            <a:ext cx="2286000" cy="161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Joins </a:t>
            </a:r>
            <a:r>
              <a:rPr lang="en-US" sz="2000">
                <a:solidFill>
                  <a:schemeClr val="accent1"/>
                </a:solidFill>
                <a:latin typeface="Tahoma" pitchFamily="34" charset="0"/>
              </a:rPr>
              <a:t>facial v.</a:t>
            </a:r>
            <a:r>
              <a:rPr lang="en-US" sz="2000">
                <a:latin typeface="Tahoma" pitchFamily="34" charset="0"/>
              </a:rPr>
              <a:t> to form </a:t>
            </a:r>
            <a:r>
              <a:rPr lang="en-US" sz="2000">
                <a:solidFill>
                  <a:schemeClr val="accent1"/>
                </a:solidFill>
                <a:latin typeface="Tahoma" pitchFamily="34" charset="0"/>
              </a:rPr>
              <a:t>common facial v.</a:t>
            </a:r>
            <a:r>
              <a:rPr lang="en-US" sz="2000">
                <a:latin typeface="Tahoma" pitchFamily="34" charset="0"/>
              </a:rPr>
              <a:t> </a:t>
            </a:r>
            <a:r>
              <a:rPr lang="en-US" sz="2000">
                <a:latin typeface="Tahoma" pitchFamily="34" charset="0"/>
                <a:sym typeface="Wingdings" pitchFamily="2" charset="2"/>
              </a:rPr>
              <a:t> A tributary of the </a:t>
            </a:r>
            <a:r>
              <a:rPr lang="en-US" sz="2000">
                <a:solidFill>
                  <a:schemeClr val="accent1"/>
                </a:solidFill>
                <a:latin typeface="Tahoma" pitchFamily="34" charset="0"/>
                <a:sym typeface="Wingdings" pitchFamily="2" charset="2"/>
              </a:rPr>
              <a:t>internal jugular v.</a:t>
            </a:r>
            <a:endParaRPr lang="en-US" sz="2000">
              <a:solidFill>
                <a:schemeClr val="accent1"/>
              </a:solidFill>
              <a:latin typeface="Tahoma" pitchFamily="34" charset="0"/>
            </a:endParaRPr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>
            <a:off x="4343400" y="2286000"/>
            <a:ext cx="762000" cy="0"/>
          </a:xfrm>
          <a:prstGeom prst="line">
            <a:avLst/>
          </a:prstGeom>
          <a:noFill/>
          <a:ln w="889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-12032"/>
            <a:ext cx="5791199" cy="670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>
                <a:solidFill>
                  <a:srgbClr val="A50021"/>
                </a:solidFill>
              </a:rPr>
              <a:t>Skin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/>
              <a:t>Very vascular</a:t>
            </a:r>
          </a:p>
          <a:p>
            <a:r>
              <a:rPr lang="en-US" sz="2800"/>
              <a:t>Due to rich vascularity face blush and blanch</a:t>
            </a:r>
          </a:p>
          <a:p>
            <a:r>
              <a:rPr lang="en-US" sz="2800"/>
              <a:t>Wounds of face bleed profusely but heal rapidly</a:t>
            </a:r>
          </a:p>
          <a:p>
            <a:r>
              <a:rPr lang="en-US" sz="2800"/>
              <a:t>Results of plastic surgery are excellent on face</a:t>
            </a:r>
          </a:p>
          <a:p>
            <a:r>
              <a:rPr lang="en-US" sz="2800"/>
              <a:t>Facial skin is rich in sebaceous gland and sweat gland</a:t>
            </a:r>
          </a:p>
          <a:p>
            <a:r>
              <a:rPr lang="en-US" sz="2800"/>
              <a:t>Sebaceous gland keep the skin oily but also cause acne in adult</a:t>
            </a:r>
          </a:p>
          <a:p>
            <a:r>
              <a:rPr lang="en-US" sz="2800"/>
              <a:t>Sweat gland regulate body temperature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5181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ahoma" pitchFamily="34" charset="0"/>
              </a:rPr>
              <a:t>Lymphatic drainage of the face/scalp</a:t>
            </a:r>
          </a:p>
        </p:txBody>
      </p:sp>
      <p:pic>
        <p:nvPicPr>
          <p:cNvPr id="20483" name="Picture 3" descr="Face_19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828800"/>
            <a:ext cx="43783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791200" y="838200"/>
            <a:ext cx="2971800" cy="544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tabLst>
                <a:tab pos="169863" algn="l"/>
              </a:tabLst>
            </a:pPr>
            <a:r>
              <a:rPr lang="en-US">
                <a:latin typeface="Tahoma" pitchFamily="34" charset="0"/>
              </a:rPr>
              <a:t>Vessels carrying lymph from the face pass through nodes arranged like a “collar” around the base of the head.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169863" algn="l"/>
              </a:tabLst>
            </a:pPr>
            <a:r>
              <a:rPr lang="en-US">
                <a:latin typeface="Tahoma" pitchFamily="34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Tahoma" pitchFamily="34" charset="0"/>
              </a:rPr>
              <a:t>Occipital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169863" algn="l"/>
              </a:tabLst>
            </a:pPr>
            <a:r>
              <a:rPr lang="en-US">
                <a:latin typeface="Tahoma" pitchFamily="34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Tahoma" pitchFamily="34" charset="0"/>
              </a:rPr>
              <a:t>Retro-auricular 	(Mastoid)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169863" algn="l"/>
              </a:tabLst>
            </a:pPr>
            <a:r>
              <a:rPr lang="en-US">
                <a:latin typeface="Tahoma" pitchFamily="34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Tahoma" pitchFamily="34" charset="0"/>
              </a:rPr>
              <a:t>Parotid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169863" algn="l"/>
              </a:tabLst>
            </a:pPr>
            <a:r>
              <a:rPr lang="en-US">
                <a:latin typeface="Tahoma" pitchFamily="34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Tahoma" pitchFamily="34" charset="0"/>
              </a:rPr>
              <a:t>Submandibular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169863" algn="l"/>
              </a:tabLst>
            </a:pPr>
            <a:r>
              <a:rPr lang="en-US">
                <a:latin typeface="Tahoma" pitchFamily="34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Tahoma" pitchFamily="34" charset="0"/>
              </a:rPr>
              <a:t>Submental</a:t>
            </a: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4648200" y="2819400"/>
            <a:ext cx="1123950" cy="638175"/>
          </a:xfrm>
          <a:custGeom>
            <a:avLst/>
            <a:gdLst>
              <a:gd name="T0" fmla="*/ 1123950 w 708"/>
              <a:gd name="T1" fmla="*/ 638175 h 402"/>
              <a:gd name="T2" fmla="*/ 0 w 708"/>
              <a:gd name="T3" fmla="*/ 0 h 402"/>
              <a:gd name="T4" fmla="*/ 0 60000 65536"/>
              <a:gd name="T5" fmla="*/ 0 60000 65536"/>
              <a:gd name="T6" fmla="*/ 0 w 708"/>
              <a:gd name="T7" fmla="*/ 0 h 402"/>
              <a:gd name="T8" fmla="*/ 708 w 708"/>
              <a:gd name="T9" fmla="*/ 402 h 4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08" h="402">
                <a:moveTo>
                  <a:pt x="708" y="402"/>
                </a:moveTo>
                <a:lnTo>
                  <a:pt x="0" y="0"/>
                </a:ln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4038600" y="2971800"/>
            <a:ext cx="1719263" cy="957263"/>
          </a:xfrm>
          <a:custGeom>
            <a:avLst/>
            <a:gdLst>
              <a:gd name="T0" fmla="*/ 1719263 w 1083"/>
              <a:gd name="T1" fmla="*/ 957263 h 603"/>
              <a:gd name="T2" fmla="*/ 0 w 1083"/>
              <a:gd name="T3" fmla="*/ 0 h 603"/>
              <a:gd name="T4" fmla="*/ 0 60000 65536"/>
              <a:gd name="T5" fmla="*/ 0 60000 65536"/>
              <a:gd name="T6" fmla="*/ 0 w 1083"/>
              <a:gd name="T7" fmla="*/ 0 h 603"/>
              <a:gd name="T8" fmla="*/ 1083 w 1083"/>
              <a:gd name="T9" fmla="*/ 603 h 60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83" h="603">
                <a:moveTo>
                  <a:pt x="1083" y="603"/>
                </a:moveTo>
                <a:lnTo>
                  <a:pt x="0" y="0"/>
                </a:ln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Freeform 11"/>
          <p:cNvSpPr>
            <a:spLocks/>
          </p:cNvSpPr>
          <p:nvPr/>
        </p:nvSpPr>
        <p:spPr bwMode="auto">
          <a:xfrm>
            <a:off x="3429000" y="3733800"/>
            <a:ext cx="2357438" cy="1209675"/>
          </a:xfrm>
          <a:custGeom>
            <a:avLst/>
            <a:gdLst>
              <a:gd name="T0" fmla="*/ 2357438 w 1485"/>
              <a:gd name="T1" fmla="*/ 1209675 h 762"/>
              <a:gd name="T2" fmla="*/ 428625 w 1485"/>
              <a:gd name="T3" fmla="*/ 1081088 h 762"/>
              <a:gd name="T4" fmla="*/ 0 w 1485"/>
              <a:gd name="T5" fmla="*/ 0 h 762"/>
              <a:gd name="T6" fmla="*/ 0 60000 65536"/>
              <a:gd name="T7" fmla="*/ 0 60000 65536"/>
              <a:gd name="T8" fmla="*/ 0 60000 65536"/>
              <a:gd name="T9" fmla="*/ 0 w 1485"/>
              <a:gd name="T10" fmla="*/ 0 h 762"/>
              <a:gd name="T11" fmla="*/ 1485 w 1485"/>
              <a:gd name="T12" fmla="*/ 762 h 7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5" h="762">
                <a:moveTo>
                  <a:pt x="1485" y="762"/>
                </a:moveTo>
                <a:lnTo>
                  <a:pt x="270" y="681"/>
                </a:lnTo>
                <a:lnTo>
                  <a:pt x="0" y="0"/>
                </a:ln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Freeform 12"/>
          <p:cNvSpPr>
            <a:spLocks/>
          </p:cNvSpPr>
          <p:nvPr/>
        </p:nvSpPr>
        <p:spPr bwMode="auto">
          <a:xfrm>
            <a:off x="3505200" y="3048000"/>
            <a:ext cx="1695450" cy="1852613"/>
          </a:xfrm>
          <a:custGeom>
            <a:avLst/>
            <a:gdLst>
              <a:gd name="T0" fmla="*/ 1695450 w 1068"/>
              <a:gd name="T1" fmla="*/ 1852613 h 1167"/>
              <a:gd name="T2" fmla="*/ 0 w 1068"/>
              <a:gd name="T3" fmla="*/ 0 h 1167"/>
              <a:gd name="T4" fmla="*/ 0 60000 65536"/>
              <a:gd name="T5" fmla="*/ 0 60000 65536"/>
              <a:gd name="T6" fmla="*/ 0 w 1068"/>
              <a:gd name="T7" fmla="*/ 0 h 1167"/>
              <a:gd name="T8" fmla="*/ 1068 w 1068"/>
              <a:gd name="T9" fmla="*/ 1167 h 116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68" h="1167">
                <a:moveTo>
                  <a:pt x="1068" y="1167"/>
                </a:moveTo>
                <a:lnTo>
                  <a:pt x="0" y="0"/>
                </a:ln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Freeform 13"/>
          <p:cNvSpPr>
            <a:spLocks/>
          </p:cNvSpPr>
          <p:nvPr/>
        </p:nvSpPr>
        <p:spPr bwMode="auto">
          <a:xfrm>
            <a:off x="2514600" y="4114800"/>
            <a:ext cx="3257550" cy="1385888"/>
          </a:xfrm>
          <a:custGeom>
            <a:avLst/>
            <a:gdLst>
              <a:gd name="T0" fmla="*/ 3257550 w 2052"/>
              <a:gd name="T1" fmla="*/ 1385888 h 873"/>
              <a:gd name="T2" fmla="*/ 985837 w 2052"/>
              <a:gd name="T3" fmla="*/ 1343025 h 873"/>
              <a:gd name="T4" fmla="*/ 0 w 2052"/>
              <a:gd name="T5" fmla="*/ 0 h 873"/>
              <a:gd name="T6" fmla="*/ 0 60000 65536"/>
              <a:gd name="T7" fmla="*/ 0 60000 65536"/>
              <a:gd name="T8" fmla="*/ 0 60000 65536"/>
              <a:gd name="T9" fmla="*/ 0 w 2052"/>
              <a:gd name="T10" fmla="*/ 0 h 873"/>
              <a:gd name="T11" fmla="*/ 2052 w 2052"/>
              <a:gd name="T12" fmla="*/ 873 h 8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2" h="873">
                <a:moveTo>
                  <a:pt x="2052" y="873"/>
                </a:moveTo>
                <a:lnTo>
                  <a:pt x="621" y="846"/>
                </a:lnTo>
                <a:lnTo>
                  <a:pt x="0" y="0"/>
                </a:ln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Freeform 14"/>
          <p:cNvSpPr>
            <a:spLocks/>
          </p:cNvSpPr>
          <p:nvPr/>
        </p:nvSpPr>
        <p:spPr bwMode="auto">
          <a:xfrm>
            <a:off x="1981200" y="4267200"/>
            <a:ext cx="3819525" cy="1762125"/>
          </a:xfrm>
          <a:custGeom>
            <a:avLst/>
            <a:gdLst>
              <a:gd name="T0" fmla="*/ 3819525 w 2406"/>
              <a:gd name="T1" fmla="*/ 1762125 h 1110"/>
              <a:gd name="T2" fmla="*/ 1176337 w 2406"/>
              <a:gd name="T3" fmla="*/ 1576387 h 1110"/>
              <a:gd name="T4" fmla="*/ 0 w 2406"/>
              <a:gd name="T5" fmla="*/ 0 h 1110"/>
              <a:gd name="T6" fmla="*/ 0 60000 65536"/>
              <a:gd name="T7" fmla="*/ 0 60000 65536"/>
              <a:gd name="T8" fmla="*/ 0 60000 65536"/>
              <a:gd name="T9" fmla="*/ 0 w 2406"/>
              <a:gd name="T10" fmla="*/ 0 h 1110"/>
              <a:gd name="T11" fmla="*/ 2406 w 2406"/>
              <a:gd name="T12" fmla="*/ 1110 h 1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6" h="1110">
                <a:moveTo>
                  <a:pt x="2406" y="1110"/>
                </a:moveTo>
                <a:lnTo>
                  <a:pt x="741" y="993"/>
                </a:lnTo>
                <a:lnTo>
                  <a:pt x="0" y="0"/>
                </a:ln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1" name="Smiley Face 10"/>
          <p:cNvSpPr>
            <a:spLocks noChangeArrowheads="1"/>
          </p:cNvSpPr>
          <p:nvPr/>
        </p:nvSpPr>
        <p:spPr bwMode="auto">
          <a:xfrm>
            <a:off x="8382000" y="5943600"/>
            <a:ext cx="381000" cy="381000"/>
          </a:xfrm>
          <a:prstGeom prst="smileyFace">
            <a:avLst>
              <a:gd name="adj" fmla="val 4653"/>
            </a:avLst>
          </a:prstGeom>
          <a:noFill/>
          <a:ln w="28575" algn="ctr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A50021"/>
                </a:solidFill>
              </a:rPr>
              <a:t>Lymphatic drainage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hlink"/>
                </a:solidFill>
              </a:rPr>
              <a:t>3 territories-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hlink"/>
                </a:solidFill>
              </a:rPr>
              <a:t>Upper territories-</a:t>
            </a:r>
            <a:r>
              <a:rPr lang="en-US" sz="2000" smtClean="0"/>
              <a:t> greater part of forehead, lateral ½ of eye lid, conjunctiva, lateral part of cheek and parotid area– preauricular lymph node (parotid)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hlink"/>
                </a:solidFill>
              </a:rPr>
              <a:t>Middle territories-</a:t>
            </a:r>
            <a:r>
              <a:rPr lang="en-US" sz="2000" smtClean="0"/>
              <a:t> median part of forehead, external nose, upper lip, lateral part of lower lip, medial ½ of eye lid, medial part of cheek, greater part of lower jaw– submandibular lymph node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hlink"/>
                </a:solidFill>
              </a:rPr>
              <a:t>Lower territories-</a:t>
            </a:r>
            <a:r>
              <a:rPr lang="en-US" sz="2000" smtClean="0"/>
              <a:t> central part of lower lip, chin– sub mental lymph node</a:t>
            </a:r>
          </a:p>
        </p:txBody>
      </p:sp>
      <p:pic>
        <p:nvPicPr>
          <p:cNvPr id="28676" name="Picture 5" descr="FACE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2362200"/>
            <a:ext cx="3754438" cy="3886200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92D050"/>
                </a:solidFill>
              </a:rPr>
              <a:t>APPLIED  ANATOMY 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Trigeminal neuralgia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Maxillary and </a:t>
            </a:r>
            <a:r>
              <a:rPr lang="en-US" sz="2000" dirty="0" err="1"/>
              <a:t>mandibular</a:t>
            </a:r>
            <a:r>
              <a:rPr lang="en-US" sz="2000" dirty="0"/>
              <a:t> nerve are involved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Excruciating pain in the region of distribution of these nerve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hlink"/>
                </a:solidFill>
              </a:rPr>
              <a:t>In </a:t>
            </a:r>
            <a:r>
              <a:rPr lang="en-US" sz="2400" dirty="0" err="1">
                <a:solidFill>
                  <a:schemeClr val="hlink"/>
                </a:solidFill>
              </a:rPr>
              <a:t>infranuclear</a:t>
            </a:r>
            <a:r>
              <a:rPr lang="en-US" sz="2400" dirty="0">
                <a:solidFill>
                  <a:schemeClr val="hlink"/>
                </a:solidFill>
              </a:rPr>
              <a:t> lesions of facial nerve (</a:t>
            </a:r>
            <a:r>
              <a:rPr lang="en-US" sz="2400" dirty="0" err="1">
                <a:solidFill>
                  <a:schemeClr val="hlink"/>
                </a:solidFill>
              </a:rPr>
              <a:t>eg</a:t>
            </a:r>
            <a:r>
              <a:rPr lang="en-US" sz="2400" dirty="0">
                <a:solidFill>
                  <a:schemeClr val="hlink"/>
                </a:solidFill>
              </a:rPr>
              <a:t>, </a:t>
            </a:r>
            <a:r>
              <a:rPr lang="en-US" sz="2400" b="1" dirty="0">
                <a:solidFill>
                  <a:srgbClr val="0070C0"/>
                </a:solidFill>
              </a:rPr>
              <a:t>bell’s palsy</a:t>
            </a:r>
            <a:r>
              <a:rPr lang="en-US" sz="2400" dirty="0">
                <a:solidFill>
                  <a:schemeClr val="hlink"/>
                </a:solidFill>
              </a:rPr>
              <a:t>)-</a:t>
            </a:r>
            <a:r>
              <a:rPr lang="en-US" sz="2400" dirty="0"/>
              <a:t> whole face is paralyzed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c/f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Affected side is motionless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Loss of wrinkles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Eye cannot be closed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In smiling the mouth is drawn to normal side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During mastication food accumulates in vestibule of mouth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In </a:t>
            </a:r>
            <a:r>
              <a:rPr lang="en-US" sz="2400" dirty="0" err="1"/>
              <a:t>supranuclear</a:t>
            </a:r>
            <a:r>
              <a:rPr lang="en-US" sz="2400" dirty="0"/>
              <a:t> lesions of facial nerve only the lower part of face is paralyzed. The upper part (</a:t>
            </a:r>
            <a:r>
              <a:rPr lang="en-US" sz="2400" dirty="0" err="1"/>
              <a:t>frontalis</a:t>
            </a:r>
            <a:r>
              <a:rPr lang="en-US" sz="2400" dirty="0"/>
              <a:t> &amp;part of </a:t>
            </a:r>
            <a:r>
              <a:rPr lang="en-US" sz="2400" dirty="0" err="1"/>
              <a:t>orbicularis</a:t>
            </a:r>
            <a:r>
              <a:rPr lang="en-US" sz="2400" dirty="0"/>
              <a:t> </a:t>
            </a:r>
            <a:r>
              <a:rPr lang="en-US" sz="2400" dirty="0" err="1"/>
              <a:t>oculi</a:t>
            </a:r>
            <a:r>
              <a:rPr lang="en-US" sz="2400" dirty="0"/>
              <a:t>) escapes due to its bilateral innervation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915400" cy="106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Idiopathic facial palsy (Bell's Palsy)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7924800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i="1" dirty="0">
                <a:solidFill>
                  <a:srgbClr val="FF5050"/>
                </a:solidFill>
              </a:rPr>
              <a:t>Most common cause of facial paralysis</a:t>
            </a:r>
            <a:r>
              <a:rPr lang="en-US" sz="2900" dirty="0"/>
              <a:t> (&gt;50% of case)</a:t>
            </a:r>
          </a:p>
          <a:p>
            <a:pPr>
              <a:lnSpc>
                <a:spcPct val="90000"/>
              </a:lnSpc>
            </a:pPr>
            <a:r>
              <a:rPr lang="th-TH" sz="2900" dirty="0"/>
              <a:t>Most age </a:t>
            </a:r>
            <a:r>
              <a:rPr lang="en-US" sz="2900" dirty="0"/>
              <a:t>25-30</a:t>
            </a:r>
            <a:r>
              <a:rPr lang="th-TH" sz="2900" dirty="0"/>
              <a:t> yrs.</a:t>
            </a:r>
          </a:p>
          <a:p>
            <a:pPr>
              <a:lnSpc>
                <a:spcPct val="90000"/>
              </a:lnSpc>
            </a:pPr>
            <a:r>
              <a:rPr lang="th-TH" sz="2900" dirty="0"/>
              <a:t>Male : Female </a:t>
            </a:r>
            <a:r>
              <a:rPr lang="en-US" sz="2900" dirty="0"/>
              <a:t>= 1 : 1 </a:t>
            </a:r>
            <a:endParaRPr lang="th-TH" sz="2900" dirty="0"/>
          </a:p>
          <a:p>
            <a:pPr>
              <a:lnSpc>
                <a:spcPct val="90000"/>
              </a:lnSpc>
            </a:pPr>
            <a:r>
              <a:rPr lang="en-US" sz="2900" dirty="0"/>
              <a:t>Left side : Right side = 1 : 1</a:t>
            </a:r>
            <a:endParaRPr lang="th-TH" sz="2900" dirty="0"/>
          </a:p>
          <a:p>
            <a:pPr>
              <a:lnSpc>
                <a:spcPct val="90000"/>
              </a:lnSpc>
            </a:pPr>
            <a:r>
              <a:rPr lang="th-TH" sz="2900" dirty="0"/>
              <a:t>Unilateral &gt; bilateral</a:t>
            </a:r>
            <a:endParaRPr lang="en-US" sz="2900" i="1" dirty="0">
              <a:solidFill>
                <a:srgbClr val="3399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900" dirty="0"/>
              <a:t>Increase risk in </a:t>
            </a:r>
          </a:p>
          <a:p>
            <a:pPr lvl="1">
              <a:lnSpc>
                <a:spcPct val="90000"/>
              </a:lnSpc>
            </a:pPr>
            <a:r>
              <a:rPr lang="en-US" sz="2900" dirty="0"/>
              <a:t>pregnancy 3.3 times</a:t>
            </a:r>
            <a:r>
              <a:rPr lang="th-TH" sz="29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900" dirty="0"/>
              <a:t>DM 4.5 times</a:t>
            </a:r>
            <a:r>
              <a:rPr lang="th-TH" sz="29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900" dirty="0"/>
              <a:t>Recurrent rate 10%</a:t>
            </a:r>
            <a:endParaRPr lang="th-TH" sz="2900" dirty="0"/>
          </a:p>
          <a:p>
            <a:pPr>
              <a:lnSpc>
                <a:spcPct val="90000"/>
              </a:lnSpc>
            </a:pPr>
            <a:r>
              <a:rPr lang="en-US" sz="2900" dirty="0"/>
              <a:t>60% have previous URI</a:t>
            </a:r>
            <a:r>
              <a:rPr lang="th-TH" sz="2900" dirty="0"/>
              <a:t> </a:t>
            </a:r>
            <a:endParaRPr lang="en-US" sz="2900" dirty="0"/>
          </a:p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Etiology</a:t>
            </a:r>
            <a:endParaRPr lang="th-TH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5040312"/>
          </a:xfrm>
        </p:spPr>
        <p:txBody>
          <a:bodyPr/>
          <a:lstStyle/>
          <a:p>
            <a:r>
              <a:rPr lang="en-US" sz="3600" dirty="0"/>
              <a:t>Unknown </a:t>
            </a:r>
          </a:p>
          <a:p>
            <a:pPr lvl="1"/>
            <a:r>
              <a:rPr lang="en-US" sz="3200" dirty="0"/>
              <a:t>Microcirculatory failure of </a:t>
            </a:r>
            <a:r>
              <a:rPr lang="en-US" sz="3200" dirty="0" err="1"/>
              <a:t>vasa</a:t>
            </a:r>
            <a:r>
              <a:rPr lang="en-US" sz="3200" dirty="0"/>
              <a:t> </a:t>
            </a:r>
            <a:r>
              <a:rPr lang="en-US" sz="3200" dirty="0" err="1"/>
              <a:t>nervorum</a:t>
            </a:r>
            <a:endParaRPr lang="en-US" sz="3200" dirty="0"/>
          </a:p>
          <a:p>
            <a:pPr lvl="1"/>
            <a:r>
              <a:rPr lang="en-US" sz="3200" dirty="0"/>
              <a:t>Viral infection (HSV)</a:t>
            </a:r>
          </a:p>
          <a:p>
            <a:pPr lvl="1"/>
            <a:r>
              <a:rPr lang="en-US" sz="3200" dirty="0"/>
              <a:t>Ischemic neuropathy</a:t>
            </a:r>
          </a:p>
          <a:p>
            <a:pPr lvl="1"/>
            <a:r>
              <a:rPr lang="en-US" sz="3200" dirty="0"/>
              <a:t>Autoimmune reaction</a:t>
            </a:r>
          </a:p>
          <a:p>
            <a:r>
              <a:rPr lang="en-US" sz="3600" b="1" dirty="0"/>
              <a:t>Entrapment theory</a:t>
            </a:r>
            <a:endParaRPr lang="th-TH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5800"/>
            <a:ext cx="8229600" cy="61722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IN" sz="3100" b="1" u="sng" dirty="0" smtClean="0">
                <a:solidFill>
                  <a:srgbClr val="FF0000"/>
                </a:solidFill>
              </a:rPr>
              <a:t>INFRANUCLEAR LESION OF FACIAL NERVE (BELL’S PALSY)</a:t>
            </a:r>
            <a:endParaRPr lang="en-IN" sz="3100" b="1" dirty="0" smtClean="0">
              <a:solidFill>
                <a:srgbClr val="FF0000"/>
              </a:solidFill>
            </a:endParaRPr>
          </a:p>
          <a:p>
            <a:pPr algn="just"/>
            <a:r>
              <a:rPr lang="en-IN" dirty="0" smtClean="0"/>
              <a:t> </a:t>
            </a:r>
          </a:p>
          <a:p>
            <a:pPr algn="just"/>
            <a:r>
              <a:rPr lang="en-IN" dirty="0" smtClean="0"/>
              <a:t>1.All </a:t>
            </a:r>
            <a:r>
              <a:rPr lang="en-IN" dirty="0" err="1" smtClean="0"/>
              <a:t>tha</a:t>
            </a:r>
            <a:r>
              <a:rPr lang="en-IN" dirty="0" smtClean="0"/>
              <a:t> muscles of same side of face get paralysed so:-</a:t>
            </a:r>
          </a:p>
          <a:p>
            <a:pPr algn="just"/>
            <a:r>
              <a:rPr lang="en-IN" dirty="0" smtClean="0"/>
              <a:t>(a)Face become asymmetrical is drawn towards the normal side</a:t>
            </a:r>
          </a:p>
          <a:p>
            <a:pPr algn="just"/>
            <a:r>
              <a:rPr lang="en-IN" dirty="0" smtClean="0"/>
              <a:t>(b)Affected side is immobile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/>
              <a:t>2.On affected side patient is not able to</a:t>
            </a:r>
          </a:p>
          <a:p>
            <a:pPr algn="just"/>
            <a:r>
              <a:rPr lang="en-IN" dirty="0" smtClean="0"/>
              <a:t>(a)Wrinkle (due to paralysis of </a:t>
            </a:r>
            <a:r>
              <a:rPr lang="en-IN" dirty="0" err="1" smtClean="0"/>
              <a:t>Frontalis</a:t>
            </a:r>
            <a:r>
              <a:rPr lang="en-IN" dirty="0" smtClean="0"/>
              <a:t>)</a:t>
            </a:r>
          </a:p>
          <a:p>
            <a:pPr algn="just"/>
            <a:r>
              <a:rPr lang="en-IN" dirty="0" smtClean="0"/>
              <a:t>(b)Wink (due to paralysis of </a:t>
            </a:r>
            <a:r>
              <a:rPr lang="en-IN" dirty="0" err="1" smtClean="0"/>
              <a:t>Orbicularis</a:t>
            </a:r>
            <a:r>
              <a:rPr lang="en-IN" dirty="0" smtClean="0"/>
              <a:t> </a:t>
            </a:r>
            <a:r>
              <a:rPr lang="en-IN" dirty="0" err="1" smtClean="0"/>
              <a:t>oculi</a:t>
            </a:r>
            <a:r>
              <a:rPr lang="en-IN" dirty="0" smtClean="0"/>
              <a:t>)</a:t>
            </a:r>
          </a:p>
          <a:p>
            <a:pPr algn="just"/>
            <a:r>
              <a:rPr lang="en-IN" dirty="0" smtClean="0"/>
              <a:t>(c)Whistle (due to paralysis of </a:t>
            </a:r>
            <a:r>
              <a:rPr lang="en-IN" dirty="0" err="1" smtClean="0"/>
              <a:t>Buccinator</a:t>
            </a:r>
            <a:r>
              <a:rPr lang="en-IN" dirty="0" smtClean="0"/>
              <a:t>)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/>
              <a:t>3.(a)</a:t>
            </a:r>
            <a:r>
              <a:rPr lang="en-IN" dirty="0" err="1" smtClean="0"/>
              <a:t>Palpebral</a:t>
            </a:r>
            <a:r>
              <a:rPr lang="en-IN" dirty="0" smtClean="0"/>
              <a:t> fissure is wider</a:t>
            </a:r>
          </a:p>
          <a:p>
            <a:pPr algn="just"/>
            <a:r>
              <a:rPr lang="en-IN" dirty="0" smtClean="0"/>
              <a:t>(b)Patient fails to close the eyelids</a:t>
            </a:r>
          </a:p>
          <a:p>
            <a:pPr algn="just"/>
            <a:r>
              <a:rPr lang="en-IN" dirty="0" smtClean="0"/>
              <a:t>(c)Tears roll over the cheek</a:t>
            </a:r>
          </a:p>
          <a:p>
            <a:pPr algn="just"/>
            <a:r>
              <a:rPr lang="en-IN" dirty="0" smtClean="0"/>
              <a:t>(d)Corneal reflex is disturbed and these may give rise to corneal ulceration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/>
              <a:t> </a:t>
            </a:r>
          </a:p>
          <a:p>
            <a:pPr algn="just"/>
            <a:r>
              <a:rPr lang="en-IN" dirty="0" smtClean="0"/>
              <a:t> </a:t>
            </a:r>
          </a:p>
          <a:p>
            <a:pPr algn="just"/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algn="just">
              <a:lnSpc>
                <a:spcPct val="80000"/>
              </a:lnSpc>
            </a:pPr>
            <a:r>
              <a:rPr lang="en-US" sz="3200" dirty="0" smtClean="0"/>
              <a:t>Affected side is motionless</a:t>
            </a:r>
          </a:p>
          <a:p>
            <a:pPr lvl="2" algn="just">
              <a:lnSpc>
                <a:spcPct val="80000"/>
              </a:lnSpc>
            </a:pPr>
            <a:r>
              <a:rPr lang="en-US" sz="3200" dirty="0" smtClean="0"/>
              <a:t>Loss of wrinkles</a:t>
            </a:r>
          </a:p>
          <a:p>
            <a:pPr lvl="2" algn="just">
              <a:lnSpc>
                <a:spcPct val="80000"/>
              </a:lnSpc>
            </a:pPr>
            <a:r>
              <a:rPr lang="en-US" sz="3200" dirty="0" smtClean="0"/>
              <a:t>Eye cannot be closed</a:t>
            </a:r>
          </a:p>
          <a:p>
            <a:pPr lvl="2" algn="just">
              <a:lnSpc>
                <a:spcPct val="80000"/>
              </a:lnSpc>
            </a:pPr>
            <a:r>
              <a:rPr lang="en-US" sz="3200" dirty="0" smtClean="0"/>
              <a:t>In smiling the mouth is drawn to normal side</a:t>
            </a:r>
          </a:p>
          <a:p>
            <a:pPr lvl="2" algn="just">
              <a:lnSpc>
                <a:spcPct val="80000"/>
              </a:lnSpc>
            </a:pPr>
            <a:r>
              <a:rPr lang="en-US" sz="3200" dirty="0" smtClean="0"/>
              <a:t>During mastication food accumulates in vestibule of mouth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3400"/>
            <a:ext cx="8229600" cy="658813"/>
          </a:xfrm>
        </p:spPr>
        <p:txBody>
          <a:bodyPr>
            <a:normAutofit fontScale="90000"/>
          </a:bodyPr>
          <a:lstStyle/>
          <a:p>
            <a:r>
              <a:rPr lang="en-US"/>
              <a:t>Medical treatment</a:t>
            </a:r>
            <a:endParaRPr lang="th-TH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14475"/>
            <a:ext cx="7772400" cy="5114925"/>
          </a:xfrm>
        </p:spPr>
        <p:txBody>
          <a:bodyPr/>
          <a:lstStyle/>
          <a:p>
            <a:r>
              <a:rPr lang="en-US" sz="3600"/>
              <a:t>C</a:t>
            </a:r>
            <a:r>
              <a:rPr lang="th-TH" sz="3600"/>
              <a:t>orticosteroids </a:t>
            </a:r>
            <a:r>
              <a:rPr lang="en-US" sz="3600"/>
              <a:t>: </a:t>
            </a:r>
            <a:endParaRPr lang="th-TH" sz="3600"/>
          </a:p>
          <a:p>
            <a:pPr lvl="1"/>
            <a:r>
              <a:rPr lang="th-TH" sz="3200"/>
              <a:t>prednisolone </a:t>
            </a:r>
            <a:r>
              <a:rPr lang="en-US" sz="3200"/>
              <a:t>1</a:t>
            </a:r>
            <a:r>
              <a:rPr lang="th-TH" sz="3200"/>
              <a:t> </a:t>
            </a:r>
            <a:r>
              <a:rPr lang="en-US" sz="3200"/>
              <a:t>mg/kg/day 7-10 days</a:t>
            </a:r>
            <a:r>
              <a:rPr lang="th-TH" sz="3200"/>
              <a:t> </a:t>
            </a:r>
          </a:p>
          <a:p>
            <a:r>
              <a:rPr lang="en-US" sz="3600"/>
              <a:t>C</a:t>
            </a:r>
            <a:r>
              <a:rPr lang="th-TH" sz="3600"/>
              <a:t>orticosteroids </a:t>
            </a:r>
            <a:r>
              <a:rPr lang="en-US" sz="3600"/>
              <a:t>combine with</a:t>
            </a:r>
            <a:r>
              <a:rPr lang="th-TH" sz="3600"/>
              <a:t> antivir</a:t>
            </a:r>
            <a:r>
              <a:rPr lang="en-US" sz="3600"/>
              <a:t>al drug is better</a:t>
            </a:r>
          </a:p>
          <a:p>
            <a:r>
              <a:rPr lang="en-US" sz="3600"/>
              <a:t>A</a:t>
            </a:r>
            <a:r>
              <a:rPr lang="th-TH" sz="3600"/>
              <a:t>cyclovir </a:t>
            </a:r>
            <a:r>
              <a:rPr lang="en-US" sz="3600"/>
              <a:t>400</a:t>
            </a:r>
            <a:r>
              <a:rPr lang="th-TH" sz="3600"/>
              <a:t> </a:t>
            </a:r>
            <a:r>
              <a:rPr lang="en-US" sz="3600"/>
              <a:t>mg</a:t>
            </a:r>
            <a:r>
              <a:rPr lang="th-TH" sz="3600"/>
              <a:t>  </a:t>
            </a:r>
            <a:r>
              <a:rPr lang="en-US" sz="3600"/>
              <a:t>5</a:t>
            </a:r>
            <a:r>
              <a:rPr lang="th-TH" sz="3600"/>
              <a:t>  </a:t>
            </a:r>
            <a:r>
              <a:rPr lang="en-US" sz="3600"/>
              <a:t>times/day</a:t>
            </a:r>
            <a:r>
              <a:rPr lang="th-TH" sz="3600"/>
              <a:t>  </a:t>
            </a:r>
          </a:p>
          <a:p>
            <a:r>
              <a:rPr lang="en-US" sz="3600"/>
              <a:t>F</a:t>
            </a:r>
            <a:r>
              <a:rPr lang="th-TH" sz="3600"/>
              <a:t>amciclovir </a:t>
            </a:r>
            <a:r>
              <a:rPr lang="en-US" sz="3600"/>
              <a:t>and </a:t>
            </a:r>
            <a:r>
              <a:rPr lang="th-TH" sz="3600"/>
              <a:t>valacyclovir </a:t>
            </a:r>
            <a:r>
              <a:rPr lang="en-US" sz="3600"/>
              <a:t>500</a:t>
            </a:r>
            <a:r>
              <a:rPr lang="th-TH" sz="3600"/>
              <a:t> </a:t>
            </a:r>
            <a:r>
              <a:rPr lang="en-US" sz="3600"/>
              <a:t>mg</a:t>
            </a:r>
            <a:r>
              <a:rPr lang="th-TH" sz="3600"/>
              <a:t> </a:t>
            </a:r>
            <a:r>
              <a:rPr lang="en-US" sz="3600"/>
              <a:t>bid</a:t>
            </a:r>
            <a:endParaRPr lang="th-TH" sz="3600"/>
          </a:p>
          <a:p>
            <a:endParaRPr lang="th-TH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 smtClean="0">
                <a:solidFill>
                  <a:srgbClr val="C00000"/>
                </a:solidFill>
              </a:rPr>
              <a:t>Right sided Bell’s  palsy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facial pals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08825"/>
            <a:ext cx="5181600" cy="6121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Bells_palsy_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"/>
            <a:ext cx="7239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1066800" y="5867400"/>
            <a:ext cx="708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A) Demonstrates inability to raise the left eyebrow or generate wrinkles on the left side of forehead; B) Demonstrates difficulty closing the left eye and inability to raise the left corner of mouth; C) Demonstrates drooping at the left corner of mouth and inability to completely close the left eye. These findings are the result of idiopathic peripheral cranial nerve 7 palsy (Bell's palsy).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 Black" pitchFamily="34" charset="0"/>
              </a:rPr>
              <a:t>Superficial  Fascia of the Face</a:t>
            </a:r>
          </a:p>
        </p:txBody>
      </p:sp>
      <p:pic>
        <p:nvPicPr>
          <p:cNvPr id="7171" name="Picture 3" descr="Face_05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5164138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324600" y="1752600"/>
            <a:ext cx="2438400" cy="436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accent1"/>
                </a:solidFill>
                <a:latin typeface="Tahoma" pitchFamily="34" charset="0"/>
              </a:rPr>
              <a:t>Superficial fascia</a:t>
            </a:r>
            <a:r>
              <a:rPr lang="en-US" sz="2800" dirty="0">
                <a:latin typeface="Tahoma" pitchFamily="34" charset="0"/>
              </a:rPr>
              <a:t> is copious and loose – however, there is no discrete layer of deep fascia of the face except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3600" b="1" dirty="0">
                <a:solidFill>
                  <a:srgbClr val="C00000"/>
                </a:solidFill>
              </a:rPr>
              <a:t>Herpes Zoster Oticus  </a:t>
            </a:r>
            <a:r>
              <a:rPr lang="en-US" sz="3600" b="1" dirty="0">
                <a:solidFill>
                  <a:srgbClr val="C00000"/>
                </a:solidFill>
              </a:rPr>
              <a:t/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(</a:t>
            </a:r>
            <a:r>
              <a:rPr lang="th-TH" sz="3600" b="1" dirty="0">
                <a:solidFill>
                  <a:srgbClr val="C00000"/>
                </a:solidFill>
              </a:rPr>
              <a:t>Ramsay Hunt Syndrome</a:t>
            </a:r>
            <a:r>
              <a:rPr lang="en-US" sz="3600" b="1" dirty="0">
                <a:solidFill>
                  <a:srgbClr val="C00000"/>
                </a:solidFill>
              </a:rPr>
              <a:t>)</a:t>
            </a:r>
            <a:endParaRPr lang="th-TH" sz="3600" b="1" dirty="0">
              <a:solidFill>
                <a:srgbClr val="C0000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3100"/>
              <a:t>3</a:t>
            </a:r>
            <a:r>
              <a:rPr lang="en-US" sz="3100" baseline="30000"/>
              <a:t>rd</a:t>
            </a:r>
            <a:r>
              <a:rPr lang="th-TH" sz="3100"/>
              <a:t> most common of peripheral facial paralysis </a:t>
            </a:r>
            <a:r>
              <a:rPr lang="en-US" sz="3100"/>
              <a:t>(10%)</a:t>
            </a:r>
            <a:endParaRPr lang="th-TH" sz="3100"/>
          </a:p>
          <a:p>
            <a:pPr>
              <a:lnSpc>
                <a:spcPct val="80000"/>
              </a:lnSpc>
            </a:pPr>
            <a:r>
              <a:rPr lang="th-TH" sz="3100"/>
              <a:t>Aged </a:t>
            </a:r>
            <a:r>
              <a:rPr lang="en-US" sz="3100"/>
              <a:t>&gt; 60 yrs.</a:t>
            </a:r>
            <a:r>
              <a:rPr lang="th-TH" sz="3100"/>
              <a:t> or low immune (low CMIR)</a:t>
            </a:r>
          </a:p>
          <a:p>
            <a:pPr>
              <a:lnSpc>
                <a:spcPct val="80000"/>
              </a:lnSpc>
            </a:pPr>
            <a:r>
              <a:rPr lang="th-TH" sz="3100"/>
              <a:t>Virus travels to the dorsal root extramedullary cranial nerve ganglion</a:t>
            </a:r>
          </a:p>
          <a:p>
            <a:pPr>
              <a:lnSpc>
                <a:spcPct val="80000"/>
              </a:lnSpc>
            </a:pPr>
            <a:r>
              <a:rPr lang="en-US" sz="3100">
                <a:cs typeface="Times New Roman" pitchFamily="18" charset="0"/>
              </a:rPr>
              <a:t>Infected of HZV at auricular, external canal or face</a:t>
            </a:r>
            <a:endParaRPr lang="th-TH" sz="3100"/>
          </a:p>
          <a:p>
            <a:pPr>
              <a:lnSpc>
                <a:spcPct val="80000"/>
              </a:lnSpc>
            </a:pPr>
            <a:r>
              <a:rPr lang="en-US" sz="3100"/>
              <a:t>Prodromal symptoms very similar to those seen in Bell's palsy</a:t>
            </a:r>
          </a:p>
          <a:p>
            <a:pPr>
              <a:lnSpc>
                <a:spcPct val="80000"/>
              </a:lnSpc>
            </a:pPr>
            <a:r>
              <a:rPr lang="en-US" sz="3100"/>
              <a:t>but usually more severe</a:t>
            </a:r>
            <a:endParaRPr lang="th-TH" sz="3100"/>
          </a:p>
          <a:p>
            <a:pPr>
              <a:lnSpc>
                <a:spcPct val="80000"/>
              </a:lnSpc>
            </a:pPr>
            <a:endParaRPr lang="th-TH" sz="3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Black Eye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 descr="black 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762500" cy="3581400"/>
          </a:xfrm>
          <a:prstGeom prst="rect">
            <a:avLst/>
          </a:prstGeom>
          <a:noFill/>
        </p:spPr>
      </p:pic>
      <p:pic>
        <p:nvPicPr>
          <p:cNvPr id="49157" name="Picture 5" descr="20030209%20Gord%20Black%20Ey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19200"/>
            <a:ext cx="3819525" cy="537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4" name="Picture 22" descr="Picture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82638"/>
            <a:ext cx="7391400" cy="5694362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DANGEROUS AREA OF FACE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Dangerous area of face-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infections from face mainly from upper lip &amp; nose can go to cavernous sinus through ophthalmic vein and deep facial vein </a:t>
            </a:r>
          </a:p>
        </p:txBody>
      </p:sp>
      <p:sp>
        <p:nvSpPr>
          <p:cNvPr id="3174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9" name="Picture 4" descr="facial danger a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133600"/>
            <a:ext cx="28797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Chronic cauliflower ear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6564" name="Picture 4" descr="wrestler caulifl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981200"/>
            <a:ext cx="2686050" cy="4038600"/>
          </a:xfrm>
          <a:prstGeom prst="rect">
            <a:avLst/>
          </a:prstGeom>
          <a:noFill/>
        </p:spPr>
      </p:pic>
      <p:pic>
        <p:nvPicPr>
          <p:cNvPr id="66565" name="Picture 5" descr="cauliflower ear I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438400"/>
            <a:ext cx="2549525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Nose  Bleed (</a:t>
            </a:r>
            <a:r>
              <a:rPr lang="en-US" b="1" dirty="0" err="1" smtClean="0">
                <a:solidFill>
                  <a:srgbClr val="FF0000"/>
                </a:solidFill>
              </a:rPr>
              <a:t>Epistaxis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660" name="Picture 4" descr="noseble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01693"/>
            <a:ext cx="5257800" cy="5574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113" y="46038"/>
            <a:ext cx="9132887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Horner's Syndrome</a:t>
            </a:r>
          </a:p>
        </p:txBody>
      </p:sp>
      <p:sp>
        <p:nvSpPr>
          <p:cNvPr id="19459" name="Rectangle 2057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3878262" cy="4114800"/>
          </a:xfrm>
        </p:spPr>
        <p:txBody>
          <a:bodyPr/>
          <a:lstStyle/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Ptosis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Drooping eyelid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Meiosis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Constricted pupil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Anhydrosis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Lack of sweating</a:t>
            </a:r>
          </a:p>
          <a:p>
            <a:pPr eaLnBrk="1" hangingPunct="1"/>
            <a:r>
              <a:rPr lang="en-GB" smtClean="0">
                <a:latin typeface="Arial" pitchFamily="34" charset="0"/>
                <a:ea typeface="ＭＳ Ｐゴシック" pitchFamily="34" charset="-128"/>
              </a:rPr>
              <a:t>Enopthalmos</a:t>
            </a:r>
          </a:p>
          <a:p>
            <a:pPr eaLnBrk="1" hangingPunct="1"/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9460" name="Picture 2066" descr="Horners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6575" y="1341438"/>
            <a:ext cx="4248150" cy="3743325"/>
          </a:xfrm>
          <a:noFill/>
        </p:spPr>
      </p:pic>
      <p:grpSp>
        <p:nvGrpSpPr>
          <p:cNvPr id="2" name="Groep 6"/>
          <p:cNvGrpSpPr>
            <a:grpSpLocks/>
          </p:cNvGrpSpPr>
          <p:nvPr/>
        </p:nvGrpSpPr>
        <p:grpSpPr bwMode="auto">
          <a:xfrm>
            <a:off x="8243888" y="115888"/>
            <a:ext cx="704850" cy="865187"/>
            <a:chOff x="7380288" y="203200"/>
            <a:chExt cx="1080144" cy="1354138"/>
          </a:xfrm>
        </p:grpSpPr>
        <p:graphicFrame>
          <p:nvGraphicFramePr>
            <p:cNvPr id="19462" name="Object 2"/>
            <p:cNvGraphicFramePr>
              <a:graphicFrameLocks noChangeAspect="1"/>
            </p:cNvGraphicFramePr>
            <p:nvPr/>
          </p:nvGraphicFramePr>
          <p:xfrm>
            <a:off x="7524750" y="549275"/>
            <a:ext cx="835025" cy="1008063"/>
          </p:xfrm>
          <a:graphic>
            <a:graphicData uri="http://schemas.openxmlformats.org/presentationml/2006/ole">
              <p:oleObj spid="_x0000_s2050" name="Photo Editor Photo" r:id="rId4" imgW="714286" imgH="809738" progId="">
                <p:embed/>
              </p:oleObj>
            </a:graphicData>
          </a:graphic>
        </p:graphicFrame>
        <p:sp>
          <p:nvSpPr>
            <p:cNvPr id="19463" name="Text Box 5"/>
            <p:cNvSpPr txBox="1">
              <a:spLocks noChangeArrowheads="1"/>
            </p:cNvSpPr>
            <p:nvPr/>
          </p:nvSpPr>
          <p:spPr bwMode="auto">
            <a:xfrm>
              <a:off x="7380288" y="203200"/>
              <a:ext cx="1080144" cy="28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IE" sz="800" b="1"/>
                <a:t> MOB TCD</a:t>
              </a:r>
              <a:endParaRPr lang="en-GB" sz="800" b="1"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667512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</a:rPr>
              <a:t>What matters most is how you see yourself …</a:t>
            </a:r>
          </a:p>
        </p:txBody>
      </p:sp>
      <p:pic>
        <p:nvPicPr>
          <p:cNvPr id="41987" name="Picture 3" descr="Face_41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81163"/>
            <a:ext cx="3692525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Bodoni MT Black" pitchFamily="18" charset="0"/>
              </a:rPr>
              <a:t>THANK  YOU</a:t>
            </a:r>
            <a:endParaRPr lang="en-IN" b="1" dirty="0">
              <a:solidFill>
                <a:srgbClr val="FF0000"/>
              </a:solidFill>
              <a:latin typeface="Bodoni MT Black" pitchFamily="18" charset="0"/>
            </a:endParaRPr>
          </a:p>
        </p:txBody>
      </p:sp>
      <p:pic>
        <p:nvPicPr>
          <p:cNvPr id="55298" name="Picture 2" descr="C:\My Documents\..Praveen MY CLASS 2011\.Head and Neck\Face class\smile-quotes-graphics-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43882"/>
            <a:ext cx="4952999" cy="4952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err="1" smtClean="0">
                <a:latin typeface="Tahoma" pitchFamily="34" charset="0"/>
              </a:rPr>
              <a:t>Buccal</a:t>
            </a:r>
            <a:r>
              <a:rPr lang="en-US" sz="3600" b="0" dirty="0" smtClean="0">
                <a:latin typeface="Tahoma" pitchFamily="34" charset="0"/>
              </a:rPr>
              <a:t> fat pad &amp; </a:t>
            </a:r>
            <a:r>
              <a:rPr lang="en-US" sz="3600" b="0" dirty="0" err="1" smtClean="0">
                <a:latin typeface="Tahoma" pitchFamily="34" charset="0"/>
              </a:rPr>
              <a:t>Buccinator</a:t>
            </a:r>
            <a:r>
              <a:rPr lang="en-US" sz="3600" b="0" dirty="0" smtClean="0">
                <a:latin typeface="Tahoma" pitchFamily="34" charset="0"/>
              </a:rPr>
              <a:t> muscle</a:t>
            </a:r>
          </a:p>
        </p:txBody>
      </p:sp>
      <p:pic>
        <p:nvPicPr>
          <p:cNvPr id="15363" name="Picture 3" descr="Face_13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75" y="2128838"/>
            <a:ext cx="3463925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Face_13_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133600"/>
            <a:ext cx="3711575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1828800" y="1524000"/>
            <a:ext cx="304800" cy="2819400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5410200" y="1524000"/>
            <a:ext cx="481013" cy="2814638"/>
          </a:xfrm>
          <a:custGeom>
            <a:avLst/>
            <a:gdLst>
              <a:gd name="T0" fmla="*/ 0 w 303"/>
              <a:gd name="T1" fmla="*/ 0 h 1773"/>
              <a:gd name="T2" fmla="*/ 481013 w 303"/>
              <a:gd name="T3" fmla="*/ 2814638 h 1773"/>
              <a:gd name="T4" fmla="*/ 0 60000 65536"/>
              <a:gd name="T5" fmla="*/ 0 60000 65536"/>
              <a:gd name="T6" fmla="*/ 0 w 303"/>
              <a:gd name="T7" fmla="*/ 0 h 1773"/>
              <a:gd name="T8" fmla="*/ 303 w 303"/>
              <a:gd name="T9" fmla="*/ 1773 h 17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3" h="1773">
                <a:moveTo>
                  <a:pt x="0" y="0"/>
                </a:moveTo>
                <a:lnTo>
                  <a:pt x="303" y="1773"/>
                </a:lnTo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4267200" cy="11430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Arial Rounded MT Bold" pitchFamily="34" charset="0"/>
              </a:rPr>
              <a:t>Buccal</a:t>
            </a:r>
            <a:r>
              <a:rPr lang="en-US" sz="3600" b="1" dirty="0" smtClean="0">
                <a:solidFill>
                  <a:srgbClr val="00B050"/>
                </a:solidFill>
                <a:latin typeface="Arial Rounded MT Bold" pitchFamily="34" charset="0"/>
              </a:rPr>
              <a:t> fat pad</a:t>
            </a:r>
          </a:p>
        </p:txBody>
      </p:sp>
      <p:pic>
        <p:nvPicPr>
          <p:cNvPr id="16387" name="Picture 3" descr="j01851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5016500"/>
            <a:ext cx="2293937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pre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0738" y="1371600"/>
            <a:ext cx="2074862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0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0538" y="1371600"/>
            <a:ext cx="2074862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Face_13_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524000"/>
            <a:ext cx="311785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Freeform 7"/>
          <p:cNvSpPr>
            <a:spLocks/>
          </p:cNvSpPr>
          <p:nvPr/>
        </p:nvSpPr>
        <p:spPr bwMode="auto">
          <a:xfrm>
            <a:off x="1600200" y="914400"/>
            <a:ext cx="2667000" cy="2590800"/>
          </a:xfrm>
          <a:custGeom>
            <a:avLst/>
            <a:gdLst>
              <a:gd name="T0" fmla="*/ 2438400 w 1680"/>
              <a:gd name="T1" fmla="*/ 0 h 1632"/>
              <a:gd name="T2" fmla="*/ 2667000 w 1680"/>
              <a:gd name="T3" fmla="*/ 0 h 1632"/>
              <a:gd name="T4" fmla="*/ 2667000 w 1680"/>
              <a:gd name="T5" fmla="*/ 762000 h 1632"/>
              <a:gd name="T6" fmla="*/ 0 w 1680"/>
              <a:gd name="T7" fmla="*/ 2590800 h 1632"/>
              <a:gd name="T8" fmla="*/ 0 60000 65536"/>
              <a:gd name="T9" fmla="*/ 0 60000 65536"/>
              <a:gd name="T10" fmla="*/ 0 60000 65536"/>
              <a:gd name="T11" fmla="*/ 0 60000 65536"/>
              <a:gd name="T12" fmla="*/ 0 w 1680"/>
              <a:gd name="T13" fmla="*/ 0 h 1632"/>
              <a:gd name="T14" fmla="*/ 1680 w 1680"/>
              <a:gd name="T15" fmla="*/ 1632 h 16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0" h="1632">
                <a:moveTo>
                  <a:pt x="1536" y="0"/>
                </a:moveTo>
                <a:lnTo>
                  <a:pt x="1680" y="0"/>
                </a:lnTo>
                <a:lnTo>
                  <a:pt x="1680" y="480"/>
                </a:lnTo>
                <a:lnTo>
                  <a:pt x="0" y="1632"/>
                </a:ln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343400" y="5638800"/>
            <a:ext cx="4267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latin typeface="Tahoma" pitchFamily="34" charset="0"/>
              </a:rPr>
              <a:t>Buccal pad reduction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953000" y="4800600"/>
            <a:ext cx="1600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Before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162800" y="4800600"/>
            <a:ext cx="1143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ace_06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3050" y="838200"/>
            <a:ext cx="422275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3429000" cy="4401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Tahoma" pitchFamily="34" charset="0"/>
              </a:rPr>
              <a:t>Deep fascia </a:t>
            </a:r>
            <a:r>
              <a:rPr lang="en-US" sz="2800" dirty="0" smtClean="0">
                <a:latin typeface="Tahoma" pitchFamily="34" charset="0"/>
              </a:rPr>
              <a:t>is absent in the face except --  </a:t>
            </a:r>
            <a:r>
              <a:rPr lang="en-US" sz="2800" b="1" u="sng" dirty="0">
                <a:solidFill>
                  <a:srgbClr val="00B050"/>
                </a:solidFill>
                <a:latin typeface="Tahoma" pitchFamily="34" charset="0"/>
              </a:rPr>
              <a:t>parotid glands</a:t>
            </a:r>
            <a:r>
              <a:rPr lang="en-US" sz="2800" b="1" dirty="0">
                <a:solidFill>
                  <a:srgbClr val="00B050"/>
                </a:solidFill>
                <a:latin typeface="Tahoma" pitchFamily="34" charset="0"/>
              </a:rPr>
              <a:t> </a:t>
            </a:r>
            <a:r>
              <a:rPr lang="en-US" sz="2800" dirty="0">
                <a:latin typeface="Tahoma" pitchFamily="34" charset="0"/>
              </a:rPr>
              <a:t>and the </a:t>
            </a:r>
            <a:r>
              <a:rPr lang="en-US" sz="2800" b="1" u="sng" dirty="0" err="1">
                <a:solidFill>
                  <a:srgbClr val="00B050"/>
                </a:solidFill>
                <a:latin typeface="Tahoma" pitchFamily="34" charset="0"/>
              </a:rPr>
              <a:t>masseter</a:t>
            </a:r>
            <a:r>
              <a:rPr lang="en-US" sz="2800" b="1" u="sng" dirty="0">
                <a:solidFill>
                  <a:srgbClr val="00B050"/>
                </a:solidFill>
                <a:latin typeface="Tahoma" pitchFamily="34" charset="0"/>
              </a:rPr>
              <a:t> muscles</a:t>
            </a:r>
            <a:r>
              <a:rPr lang="en-US" sz="2800" dirty="0">
                <a:latin typeface="Tahoma" pitchFamily="34" charset="0"/>
              </a:rPr>
              <a:t>. It forms capsules around these structures</a:t>
            </a:r>
            <a:r>
              <a:rPr lang="en-US" sz="2800" dirty="0" smtClean="0">
                <a:latin typeface="Tahoma" pitchFamily="34" charset="0"/>
              </a:rPr>
              <a:t>. –</a:t>
            </a:r>
            <a:r>
              <a:rPr lang="en-US" sz="2800" dirty="0" err="1" smtClean="0">
                <a:solidFill>
                  <a:srgbClr val="FF0000"/>
                </a:solidFill>
                <a:latin typeface="Tahoma" pitchFamily="34" charset="0"/>
              </a:rPr>
              <a:t>Parotidomasseteric</a:t>
            </a:r>
            <a:r>
              <a:rPr lang="en-US" sz="2800" dirty="0" smtClean="0">
                <a:solidFill>
                  <a:srgbClr val="FF0000"/>
                </a:solidFill>
                <a:latin typeface="Tahoma" pitchFamily="34" charset="0"/>
              </a:rPr>
              <a:t> fascia</a:t>
            </a:r>
            <a:endParaRPr lang="en-US" sz="280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3286125" y="2057400"/>
            <a:ext cx="2728913" cy="1857375"/>
          </a:xfrm>
          <a:custGeom>
            <a:avLst/>
            <a:gdLst>
              <a:gd name="T0" fmla="*/ 0 w 1719"/>
              <a:gd name="T1" fmla="*/ 0 h 1170"/>
              <a:gd name="T2" fmla="*/ 2728913 w 1719"/>
              <a:gd name="T3" fmla="*/ 1857375 h 1170"/>
              <a:gd name="T4" fmla="*/ 0 60000 65536"/>
              <a:gd name="T5" fmla="*/ 0 60000 65536"/>
              <a:gd name="T6" fmla="*/ 0 w 1719"/>
              <a:gd name="T7" fmla="*/ 0 h 1170"/>
              <a:gd name="T8" fmla="*/ 1719 w 1719"/>
              <a:gd name="T9" fmla="*/ 1170 h 11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19" h="1170">
                <a:moveTo>
                  <a:pt x="0" y="0"/>
                </a:moveTo>
                <a:lnTo>
                  <a:pt x="1719" y="1170"/>
                </a:ln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81000" y="5410200"/>
            <a:ext cx="320040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1"/>
                </a:solidFill>
                <a:latin typeface="Tahoma" pitchFamily="34" charset="0"/>
              </a:rPr>
              <a:t>The other regions of the face have much subcutaneous tissue, but no deep fascia.</a:t>
            </a:r>
          </a:p>
        </p:txBody>
      </p:sp>
      <p:sp>
        <p:nvSpPr>
          <p:cNvPr id="8198" name="Freeform 7"/>
          <p:cNvSpPr>
            <a:spLocks/>
          </p:cNvSpPr>
          <p:nvPr/>
        </p:nvSpPr>
        <p:spPr bwMode="auto">
          <a:xfrm>
            <a:off x="3657600" y="4191000"/>
            <a:ext cx="3657600" cy="1485900"/>
          </a:xfrm>
          <a:custGeom>
            <a:avLst/>
            <a:gdLst>
              <a:gd name="T0" fmla="*/ 0 w 2304"/>
              <a:gd name="T1" fmla="*/ 1143000 h 936"/>
              <a:gd name="T2" fmla="*/ 2438400 w 2304"/>
              <a:gd name="T3" fmla="*/ 1295400 h 936"/>
              <a:gd name="T4" fmla="*/ 3657600 w 2304"/>
              <a:gd name="T5" fmla="*/ 0 h 936"/>
              <a:gd name="T6" fmla="*/ 0 60000 65536"/>
              <a:gd name="T7" fmla="*/ 0 60000 65536"/>
              <a:gd name="T8" fmla="*/ 0 60000 65536"/>
              <a:gd name="T9" fmla="*/ 0 w 2304"/>
              <a:gd name="T10" fmla="*/ 0 h 936"/>
              <a:gd name="T11" fmla="*/ 2304 w 2304"/>
              <a:gd name="T12" fmla="*/ 936 h 9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4" h="936">
                <a:moveTo>
                  <a:pt x="0" y="720"/>
                </a:moveTo>
                <a:cubicBezTo>
                  <a:pt x="576" y="828"/>
                  <a:pt x="1152" y="936"/>
                  <a:pt x="1536" y="816"/>
                </a:cubicBezTo>
                <a:cubicBezTo>
                  <a:pt x="1920" y="696"/>
                  <a:pt x="2112" y="348"/>
                  <a:pt x="2304" y="0"/>
                </a:cubicBezTo>
              </a:path>
            </a:pathLst>
          </a:custGeom>
          <a:noFill/>
          <a:ln w="31750">
            <a:solidFill>
              <a:schemeClr val="accent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9" name="Freeform 8"/>
          <p:cNvSpPr>
            <a:spLocks/>
          </p:cNvSpPr>
          <p:nvPr/>
        </p:nvSpPr>
        <p:spPr bwMode="auto">
          <a:xfrm>
            <a:off x="3505200" y="4953000"/>
            <a:ext cx="3886200" cy="1295400"/>
          </a:xfrm>
          <a:custGeom>
            <a:avLst/>
            <a:gdLst>
              <a:gd name="T0" fmla="*/ 0 w 2448"/>
              <a:gd name="T1" fmla="*/ 457200 h 816"/>
              <a:gd name="T2" fmla="*/ 2590800 w 2448"/>
              <a:gd name="T3" fmla="*/ 1219200 h 816"/>
              <a:gd name="T4" fmla="*/ 3886200 w 2448"/>
              <a:gd name="T5" fmla="*/ 0 h 816"/>
              <a:gd name="T6" fmla="*/ 0 60000 65536"/>
              <a:gd name="T7" fmla="*/ 0 60000 65536"/>
              <a:gd name="T8" fmla="*/ 0 60000 65536"/>
              <a:gd name="T9" fmla="*/ 0 w 2448"/>
              <a:gd name="T10" fmla="*/ 0 h 816"/>
              <a:gd name="T11" fmla="*/ 2448 w 2448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8" h="816">
                <a:moveTo>
                  <a:pt x="0" y="288"/>
                </a:moveTo>
                <a:cubicBezTo>
                  <a:pt x="612" y="552"/>
                  <a:pt x="1224" y="816"/>
                  <a:pt x="1632" y="768"/>
                </a:cubicBezTo>
                <a:cubicBezTo>
                  <a:pt x="2040" y="720"/>
                  <a:pt x="2244" y="360"/>
                  <a:pt x="2448" y="0"/>
                </a:cubicBezTo>
              </a:path>
            </a:pathLst>
          </a:custGeom>
          <a:noFill/>
          <a:ln w="31750">
            <a:solidFill>
              <a:schemeClr val="accent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0" name="Freeform 9"/>
          <p:cNvSpPr>
            <a:spLocks/>
          </p:cNvSpPr>
          <p:nvPr/>
        </p:nvSpPr>
        <p:spPr bwMode="auto">
          <a:xfrm>
            <a:off x="3581400" y="2971800"/>
            <a:ext cx="2895600" cy="1600200"/>
          </a:xfrm>
          <a:custGeom>
            <a:avLst/>
            <a:gdLst>
              <a:gd name="T0" fmla="*/ 0 w 1824"/>
              <a:gd name="T1" fmla="*/ 0 h 1008"/>
              <a:gd name="T2" fmla="*/ 1752600 w 1824"/>
              <a:gd name="T3" fmla="*/ 1600200 h 1008"/>
              <a:gd name="T4" fmla="*/ 2895600 w 1824"/>
              <a:gd name="T5" fmla="*/ 1447800 h 1008"/>
              <a:gd name="T6" fmla="*/ 0 60000 65536"/>
              <a:gd name="T7" fmla="*/ 0 60000 65536"/>
              <a:gd name="T8" fmla="*/ 0 60000 65536"/>
              <a:gd name="T9" fmla="*/ 0 w 1824"/>
              <a:gd name="T10" fmla="*/ 0 h 1008"/>
              <a:gd name="T11" fmla="*/ 1824 w 1824"/>
              <a:gd name="T12" fmla="*/ 1008 h 1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4" h="1008">
                <a:moveTo>
                  <a:pt x="0" y="0"/>
                </a:moveTo>
                <a:lnTo>
                  <a:pt x="1104" y="1008"/>
                </a:lnTo>
                <a:lnTo>
                  <a:pt x="1824" y="912"/>
                </a:ln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05000" y="3810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DEEP  FASCIA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ECT_ORDER" val="3"/>
  <p:tag name="ALT" val="Diagram of the chest showing the location of lymph nodes"/>
  <p:tag name="ALT_NULL" val="0"/>
  <p:tag name="LONGDESC_NULL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219</TotalTime>
  <Words>1331</Words>
  <Application>Microsoft Office PowerPoint</Application>
  <PresentationFormat>On-screen Show (4:3)</PresentationFormat>
  <Paragraphs>294</Paragraphs>
  <Slides>68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Flow</vt:lpstr>
      <vt:lpstr>Photo Editor Photo</vt:lpstr>
      <vt:lpstr>GROSS ANATOMY FACE</vt:lpstr>
      <vt:lpstr>FACE – Symbol of Your Inner Heart</vt:lpstr>
      <vt:lpstr>Face</vt:lpstr>
      <vt:lpstr>Slide 4</vt:lpstr>
      <vt:lpstr>Skin</vt:lpstr>
      <vt:lpstr>Superficial  Fascia of the Face</vt:lpstr>
      <vt:lpstr>Buccal fat pad &amp; Buccinator muscle</vt:lpstr>
      <vt:lpstr>Buccal fat pad</vt:lpstr>
      <vt:lpstr>Slide 9</vt:lpstr>
      <vt:lpstr>Facial muscle </vt:lpstr>
      <vt:lpstr>MUSCLES  OF  FACE</vt:lpstr>
      <vt:lpstr>Slide 12</vt:lpstr>
      <vt:lpstr>Orbicularis oculi </vt:lpstr>
      <vt:lpstr>Slide 14</vt:lpstr>
      <vt:lpstr>Slide 15</vt:lpstr>
      <vt:lpstr>Slide 16</vt:lpstr>
      <vt:lpstr>Fig. 9.25a</vt:lpstr>
      <vt:lpstr>Slide 18</vt:lpstr>
      <vt:lpstr>Slide 19</vt:lpstr>
      <vt:lpstr>Slide 20</vt:lpstr>
      <vt:lpstr>Slide 21</vt:lpstr>
      <vt:lpstr>Slide 22</vt:lpstr>
      <vt:lpstr>Laughing &amp; Smiling Muscle</vt:lpstr>
      <vt:lpstr>Anger</vt:lpstr>
      <vt:lpstr>Sadness</vt:lpstr>
      <vt:lpstr>Surprise</vt:lpstr>
      <vt:lpstr>Horror, Terror</vt:lpstr>
      <vt:lpstr>Black eye</vt:lpstr>
      <vt:lpstr>Continued  -- PART  2</vt:lpstr>
      <vt:lpstr>NERVE SUPPLY  OF  FACE</vt:lpstr>
      <vt:lpstr>Facial Nerve</vt:lpstr>
      <vt:lpstr>FACIAL  NERVE – 5 BRANCHES</vt:lpstr>
      <vt:lpstr>Slide 33</vt:lpstr>
      <vt:lpstr>Parotid Gland: Relationship to the facial nerve</vt:lpstr>
      <vt:lpstr>Facial nerve: Deep and superficial course</vt:lpstr>
      <vt:lpstr>SENSORY SUPPLY OF FACE</vt:lpstr>
      <vt:lpstr>Ophthalmic nerve</vt:lpstr>
      <vt:lpstr>Maxillary nerve</vt:lpstr>
      <vt:lpstr>Mandibular nerve</vt:lpstr>
      <vt:lpstr>Slide 40</vt:lpstr>
      <vt:lpstr>Cutaneous innervation of the face</vt:lpstr>
      <vt:lpstr>Slide 42</vt:lpstr>
      <vt:lpstr>Blood supply to the face</vt:lpstr>
      <vt:lpstr>Slide 44</vt:lpstr>
      <vt:lpstr>Facial Artery</vt:lpstr>
      <vt:lpstr>Blood flow to the face</vt:lpstr>
      <vt:lpstr>Venous drainage of the face</vt:lpstr>
      <vt:lpstr>Slide 48</vt:lpstr>
      <vt:lpstr>Slide 49</vt:lpstr>
      <vt:lpstr>Lymphatic drainage of the face/scalp</vt:lpstr>
      <vt:lpstr>Lymphatic drainage</vt:lpstr>
      <vt:lpstr>APPLIED  ANATOMY </vt:lpstr>
      <vt:lpstr>Idiopathic facial palsy (Bell's Palsy)  </vt:lpstr>
      <vt:lpstr>Etiology</vt:lpstr>
      <vt:lpstr>Slide 55</vt:lpstr>
      <vt:lpstr>Slide 56</vt:lpstr>
      <vt:lpstr>Medical treatment</vt:lpstr>
      <vt:lpstr>Right sided Bell’s  palsy</vt:lpstr>
      <vt:lpstr>Slide 59</vt:lpstr>
      <vt:lpstr>Herpes Zoster Oticus   (Ramsay Hunt Syndrome)</vt:lpstr>
      <vt:lpstr>Black Eye</vt:lpstr>
      <vt:lpstr>DANGEROUS AREA OF FACE</vt:lpstr>
      <vt:lpstr>Slide 63</vt:lpstr>
      <vt:lpstr>Chronic cauliflower ear</vt:lpstr>
      <vt:lpstr>Nose  Bleed (Epistaxis)</vt:lpstr>
      <vt:lpstr>Horner's Syndrome</vt:lpstr>
      <vt:lpstr>What matters most is how you see yourself …</vt:lpstr>
      <vt:lpstr>THANK 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GROSS ANATOMY FACE</dc:title>
  <dc:creator>DELL</dc:creator>
  <cp:lastModifiedBy>DELL</cp:lastModifiedBy>
  <cp:revision>52</cp:revision>
  <dcterms:created xsi:type="dcterms:W3CDTF">2006-08-16T00:00:00Z</dcterms:created>
  <dcterms:modified xsi:type="dcterms:W3CDTF">2021-11-25T16:00:38Z</dcterms:modified>
</cp:coreProperties>
</file>