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1" r:id="rId3"/>
    <p:sldId id="262" r:id="rId4"/>
    <p:sldId id="260" r:id="rId5"/>
    <p:sldId id="257" r:id="rId6"/>
    <p:sldId id="258" r:id="rId7"/>
    <p:sldId id="269" r:id="rId8"/>
    <p:sldId id="263" r:id="rId9"/>
    <p:sldId id="265" r:id="rId10"/>
    <p:sldId id="264" r:id="rId11"/>
    <p:sldId id="270" r:id="rId12"/>
    <p:sldId id="272" r:id="rId13"/>
    <p:sldId id="268" r:id="rId14"/>
    <p:sldId id="271" r:id="rId15"/>
    <p:sldId id="259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  <a:t>    </a:t>
            </a:r>
            <a:r>
              <a:rPr lang="en-US" sz="5400" b="1" u="sng" dirty="0" smtClean="0">
                <a:solidFill>
                  <a:srgbClr val="FF0000"/>
                </a:solidFill>
                <a:latin typeface="Algerian" pitchFamily="82" charset="0"/>
              </a:rPr>
              <a:t>MUSCLES  OF  ANTERIOR ABDOMINAL  WALL</a:t>
            </a:r>
            <a:endParaRPr lang="en-IN" sz="5400" b="1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4724400"/>
            <a:ext cx="4495800" cy="16305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Dr. Praveen Kumar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Kurrey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MBBS, MS, BCME, BCBR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Professor Anatomy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Muscle ofAAW\1306454476-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553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1"/>
            <a:ext cx="7238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Muscles in Lateral view</a:t>
            </a:r>
            <a:endParaRPr lang="en-IN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1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Pyramidalis</a:t>
            </a:r>
            <a:r>
              <a:rPr lang="en-US" b="1" dirty="0" smtClean="0"/>
              <a:t> Muscle</a:t>
            </a:r>
            <a:endParaRPr lang="en-IN" b="1" dirty="0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Cremaster</a:t>
            </a:r>
            <a:r>
              <a:rPr lang="en-US" b="1" dirty="0" smtClean="0">
                <a:solidFill>
                  <a:srgbClr val="C00000"/>
                </a:solidFill>
              </a:rPr>
              <a:t> Muscle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152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1538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Abdominal Regions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Divided into 9 regions by two pairs of planes: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Vertical Planes: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	Left and right lateral planes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		=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midclavicular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planes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Horizontal Planes: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	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Transpyloric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plane: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		Midway between jugular notch and 			pubic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symphysis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(between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xiphoid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and 			umbilicus).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	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Intertubercular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plane:</a:t>
            </a:r>
          </a:p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			Through tubercles of iliac crests.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324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Layers of abdominal wall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1.Skin</a:t>
            </a:r>
          </a:p>
          <a:p>
            <a:r>
              <a:rPr lang="en-US" dirty="0" smtClean="0"/>
              <a:t>2.Superficial Fascia</a:t>
            </a:r>
          </a:p>
          <a:p>
            <a:r>
              <a:rPr lang="en-US" dirty="0" smtClean="0"/>
              <a:t>    a)Fatty superficial layer - Camper’s fascia</a:t>
            </a:r>
          </a:p>
          <a:p>
            <a:r>
              <a:rPr lang="en-US" dirty="0" smtClean="0"/>
              <a:t>    b)Membranous deep layer - </a:t>
            </a:r>
            <a:r>
              <a:rPr lang="en-US" dirty="0" err="1" smtClean="0"/>
              <a:t>Scarpa’s</a:t>
            </a:r>
            <a:r>
              <a:rPr lang="en-US" dirty="0" smtClean="0"/>
              <a:t> fascia</a:t>
            </a:r>
          </a:p>
          <a:p>
            <a:r>
              <a:rPr lang="en-US" dirty="0" smtClean="0"/>
              <a:t>3.External oblique muscle</a:t>
            </a:r>
          </a:p>
          <a:p>
            <a:r>
              <a:rPr lang="en-US" dirty="0" smtClean="0"/>
              <a:t>4.Internal oblique muscle</a:t>
            </a:r>
          </a:p>
          <a:p>
            <a:r>
              <a:rPr lang="en-US" dirty="0" smtClean="0"/>
              <a:t>5.Transversus </a:t>
            </a:r>
            <a:r>
              <a:rPr lang="en-US" dirty="0" err="1" smtClean="0"/>
              <a:t>abdominis</a:t>
            </a:r>
            <a:r>
              <a:rPr lang="en-US" dirty="0" smtClean="0"/>
              <a:t> muscle</a:t>
            </a:r>
          </a:p>
          <a:p>
            <a:r>
              <a:rPr lang="en-US" dirty="0" smtClean="0"/>
              <a:t>6.Extraperitonial connective tissue</a:t>
            </a:r>
          </a:p>
          <a:p>
            <a:r>
              <a:rPr lang="en-US" dirty="0" smtClean="0"/>
              <a:t>7.fascia </a:t>
            </a:r>
            <a:r>
              <a:rPr lang="en-US" dirty="0" err="1" smtClean="0"/>
              <a:t>Transversalis</a:t>
            </a:r>
            <a:endParaRPr lang="en-US" dirty="0" smtClean="0"/>
          </a:p>
          <a:p>
            <a:r>
              <a:rPr lang="en-US" dirty="0" smtClean="0"/>
              <a:t>8.Parietal Peritoneum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2209800"/>
            <a:ext cx="5863441" cy="4389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1" name="Picture 3" descr="11-11ab_abdominalwall_1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2181" b="31091"/>
          <a:stretch>
            <a:fillRect/>
          </a:stretch>
        </p:blipFill>
        <p:spPr bwMode="auto">
          <a:xfrm>
            <a:off x="130175" y="1"/>
            <a:ext cx="9013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External </a:t>
            </a:r>
            <a:r>
              <a:rPr lang="en-US" b="1" dirty="0" err="1" smtClean="0"/>
              <a:t>Obliques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O: lower 8 ribs		I: </a:t>
            </a:r>
            <a:r>
              <a:rPr lang="en-US" dirty="0" err="1" smtClean="0"/>
              <a:t>aponeurosis</a:t>
            </a:r>
            <a:r>
              <a:rPr lang="en-US" dirty="0" smtClean="0"/>
              <a:t> to </a:t>
            </a:r>
            <a:r>
              <a:rPr lang="en-US" dirty="0" err="1" smtClean="0"/>
              <a:t>linea</a:t>
            </a:r>
            <a:r>
              <a:rPr lang="en-US" dirty="0" smtClean="0"/>
              <a:t> alba</a:t>
            </a:r>
          </a:p>
          <a:p>
            <a:pPr>
              <a:buNone/>
            </a:pPr>
            <a:r>
              <a:rPr lang="en-US" dirty="0" smtClean="0"/>
              <a:t>Function: Flex trunk, compress </a:t>
            </a:r>
            <a:r>
              <a:rPr lang="en-US" dirty="0" err="1" smtClean="0"/>
              <a:t>abd</a:t>
            </a:r>
            <a:r>
              <a:rPr lang="en-US" dirty="0" smtClean="0"/>
              <a:t>. wall (together)		     Rotate trunk (separate sides)</a:t>
            </a:r>
          </a:p>
          <a:p>
            <a:pPr>
              <a:buNone/>
            </a:pPr>
            <a:r>
              <a:rPr lang="en-US" b="1" dirty="0" smtClean="0"/>
              <a:t>Internal </a:t>
            </a:r>
            <a:r>
              <a:rPr lang="en-US" b="1" dirty="0" err="1" smtClean="0"/>
              <a:t>Obliques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O: Lumbar fascia, iliac crest, inguinal ligament</a:t>
            </a:r>
          </a:p>
          <a:p>
            <a:pPr>
              <a:buNone/>
            </a:pPr>
            <a:r>
              <a:rPr lang="en-US" dirty="0" smtClean="0"/>
              <a:t>I: Linea alba, pubic crest, last 3-4 ribs, costal margin</a:t>
            </a:r>
          </a:p>
          <a:p>
            <a:pPr>
              <a:buNone/>
            </a:pPr>
            <a:r>
              <a:rPr lang="en-US" dirty="0" smtClean="0"/>
              <a:t>Function: Same as External </a:t>
            </a:r>
            <a:r>
              <a:rPr lang="en-US" dirty="0" err="1" smtClean="0"/>
              <a:t>obliques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Transversus</a:t>
            </a:r>
            <a:r>
              <a:rPr lang="en-US" b="1" dirty="0" smtClean="0"/>
              <a:t> </a:t>
            </a:r>
            <a:r>
              <a:rPr lang="en-US" b="1" dirty="0" err="1" smtClean="0"/>
              <a:t>Abdominis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O:same as Internals, plus last 6 ribs</a:t>
            </a:r>
          </a:p>
          <a:p>
            <a:pPr>
              <a:buNone/>
            </a:pPr>
            <a:r>
              <a:rPr lang="en-US" dirty="0" smtClean="0"/>
              <a:t>I: </a:t>
            </a:r>
            <a:r>
              <a:rPr lang="en-US" dirty="0" err="1" smtClean="0"/>
              <a:t>Xiphoid</a:t>
            </a:r>
            <a:r>
              <a:rPr lang="en-US" dirty="0" smtClean="0"/>
              <a:t> process, costal cart. 5-7</a:t>
            </a:r>
          </a:p>
          <a:p>
            <a:pPr>
              <a:buNone/>
            </a:pPr>
            <a:r>
              <a:rPr lang="en-US" dirty="0" smtClean="0"/>
              <a:t>Function: Compress abdomen</a:t>
            </a:r>
          </a:p>
          <a:p>
            <a:pPr>
              <a:buNone/>
            </a:pPr>
            <a:r>
              <a:rPr lang="en-US" b="1" dirty="0" smtClean="0"/>
              <a:t>Rectus </a:t>
            </a:r>
            <a:r>
              <a:rPr lang="en-US" b="1" dirty="0" err="1" smtClean="0"/>
              <a:t>Abdominis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O: Pubic crest, pubic </a:t>
            </a:r>
            <a:r>
              <a:rPr lang="en-US" dirty="0" err="1" smtClean="0"/>
              <a:t>symphysis</a:t>
            </a:r>
            <a:r>
              <a:rPr lang="en-US" dirty="0" smtClean="0"/>
              <a:t>	I: </a:t>
            </a:r>
            <a:r>
              <a:rPr lang="en-US" dirty="0" err="1" smtClean="0"/>
              <a:t>Xiphoid</a:t>
            </a:r>
            <a:r>
              <a:rPr lang="en-US" dirty="0" smtClean="0"/>
              <a:t>, cost cart 5-7</a:t>
            </a:r>
          </a:p>
          <a:p>
            <a:pPr>
              <a:buNone/>
            </a:pPr>
            <a:r>
              <a:rPr lang="en-US" dirty="0" smtClean="0"/>
              <a:t>Function: Flex, rotate trunk, compress abdomen, fix ribs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56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84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    MUSCLES  OF  ANTERIOR ABDOMINAL  WALL</vt:lpstr>
      <vt:lpstr>Abdominal Regions </vt:lpstr>
      <vt:lpstr>Slide 3</vt:lpstr>
      <vt:lpstr>Layers of abdominal wall </vt:lpstr>
      <vt:lpstr>Slide 5</vt:lpstr>
      <vt:lpstr>Slide 6</vt:lpstr>
      <vt:lpstr>Slide 7</vt:lpstr>
      <vt:lpstr>Slide 8</vt:lpstr>
      <vt:lpstr>Slide 9</vt:lpstr>
      <vt:lpstr>Slide 10</vt:lpstr>
      <vt:lpstr>Slide 11</vt:lpstr>
      <vt:lpstr>Muscles in Lateral view</vt:lpstr>
      <vt:lpstr>Pyramidalis Muscle</vt:lpstr>
      <vt:lpstr>Cremaster Muscle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Anterior Abdominal Wall</dc:title>
  <dc:creator>DELL</dc:creator>
  <cp:lastModifiedBy>DELL</cp:lastModifiedBy>
  <cp:revision>10</cp:revision>
  <dcterms:created xsi:type="dcterms:W3CDTF">2006-08-16T00:00:00Z</dcterms:created>
  <dcterms:modified xsi:type="dcterms:W3CDTF">2025-08-07T08:10:05Z</dcterms:modified>
</cp:coreProperties>
</file>