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5"/>
  </p:notesMasterIdLst>
  <p:sldIdLst>
    <p:sldId id="269" r:id="rId2"/>
    <p:sldId id="323" r:id="rId3"/>
    <p:sldId id="261" r:id="rId4"/>
    <p:sldId id="310" r:id="rId5"/>
    <p:sldId id="317" r:id="rId6"/>
    <p:sldId id="318" r:id="rId7"/>
    <p:sldId id="258" r:id="rId8"/>
    <p:sldId id="313" r:id="rId9"/>
    <p:sldId id="314" r:id="rId10"/>
    <p:sldId id="265" r:id="rId11"/>
    <p:sldId id="280" r:id="rId12"/>
    <p:sldId id="316" r:id="rId13"/>
    <p:sldId id="282" r:id="rId14"/>
    <p:sldId id="284" r:id="rId15"/>
    <p:sldId id="319" r:id="rId16"/>
    <p:sldId id="286" r:id="rId17"/>
    <p:sldId id="260" r:id="rId18"/>
    <p:sldId id="322" r:id="rId19"/>
    <p:sldId id="321" r:id="rId20"/>
    <p:sldId id="315" r:id="rId21"/>
    <p:sldId id="289" r:id="rId22"/>
    <p:sldId id="324" r:id="rId23"/>
    <p:sldId id="290" r:id="rId24"/>
    <p:sldId id="293" r:id="rId25"/>
    <p:sldId id="327" r:id="rId26"/>
    <p:sldId id="300" r:id="rId27"/>
    <p:sldId id="267" r:id="rId28"/>
    <p:sldId id="312" r:id="rId29"/>
    <p:sldId id="309" r:id="rId30"/>
    <p:sldId id="305" r:id="rId31"/>
    <p:sldId id="273" r:id="rId32"/>
    <p:sldId id="297" r:id="rId33"/>
    <p:sldId id="298" r:id="rId34"/>
    <p:sldId id="294" r:id="rId35"/>
    <p:sldId id="326" r:id="rId36"/>
    <p:sldId id="302" r:id="rId37"/>
    <p:sldId id="275" r:id="rId38"/>
    <p:sldId id="328" r:id="rId39"/>
    <p:sldId id="329" r:id="rId40"/>
    <p:sldId id="277" r:id="rId41"/>
    <p:sldId id="266" r:id="rId42"/>
    <p:sldId id="304" r:id="rId43"/>
    <p:sldId id="279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23FE6-3E41-4975-95C8-8B5A02E9BF07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6AE6-2D26-4B30-A0FC-99D3FE697A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E6AE6-2D26-4B30-A0FC-99D3FE697A2E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C96B0FE-B640-414A-A29D-D679542A77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6DF107A-F387-4C4B-B91F-0780015FF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63B2013-C197-425C-AC2F-4FAC2055D6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340F463-4A79-4AD1-BC85-205EAB9C38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28-Jul-25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914400" y="285750"/>
            <a:ext cx="8229600" cy="22288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400" b="1" dirty="0" smtClean="0">
                <a:solidFill>
                  <a:srgbClr val="7030A0"/>
                </a:solidFill>
                <a:latin typeface="Algerian" pitchFamily="82" charset="0"/>
              </a:rPr>
              <a:t>GROSS  ANATOMY</a:t>
            </a:r>
            <a:r>
              <a:rPr lang="en-US" b="1" dirty="0" smtClean="0">
                <a:solidFill>
                  <a:srgbClr val="7030A0"/>
                </a:solidFill>
                <a:latin typeface="Algerian" pitchFamily="82" charset="0"/>
              </a:rPr>
              <a:t/>
            </a:r>
            <a:br>
              <a:rPr lang="en-US" b="1" dirty="0" smtClean="0">
                <a:solidFill>
                  <a:srgbClr val="7030A0"/>
                </a:solidFill>
                <a:latin typeface="Algerian" pitchFamily="82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FRONT  OF  forearm</a:t>
            </a:r>
            <a:b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</a:br>
            <a:endParaRPr lang="en-IN" sz="40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5123" name="Content Placeholder 6"/>
          <p:cNvSpPr>
            <a:spLocks noGrp="1"/>
          </p:cNvSpPr>
          <p:nvPr>
            <p:ph sz="half" idx="4294967295"/>
          </p:nvPr>
        </p:nvSpPr>
        <p:spPr>
          <a:xfrm>
            <a:off x="4038600" y="4648200"/>
            <a:ext cx="5105400" cy="17526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DR. PRAVEEN KURREY</a:t>
            </a:r>
          </a:p>
          <a:p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PROFESSOR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ANATOMY</a:t>
            </a:r>
            <a:endParaRPr lang="en-US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MBBS, MS, BCME,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BCBR</a:t>
            </a:r>
            <a:endParaRPr lang="en-US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" y="381000"/>
            <a:ext cx="830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839200" y="381000"/>
            <a:ext cx="76200" cy="609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304800" y="381000"/>
            <a:ext cx="76200" cy="624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81000" y="6629400"/>
            <a:ext cx="853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PREDLO~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1" y="2209800"/>
            <a:ext cx="162303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15" name="Object 31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2057400" y="1447800"/>
          <a:ext cx="3543300" cy="5029200"/>
        </p:xfrm>
        <a:graphic>
          <a:graphicData uri="http://schemas.openxmlformats.org/presentationml/2006/ole">
            <p:oleObj spid="_x0000_s1026" name="Image" r:id="rId3" imgW="3561905" imgH="5057143" progId="">
              <p:embed/>
            </p:oleObj>
          </a:graphicData>
        </a:graphic>
      </p:graphicFrame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Anterior Compartment Forearm</a:t>
            </a: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4876800" y="32766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4343400" y="2971800"/>
            <a:ext cx="1066800" cy="3195638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4419600" y="1524000"/>
            <a:ext cx="1066800" cy="1004888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 flipV="1">
            <a:off x="4191000" y="3733800"/>
            <a:ext cx="8382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3962400" y="3124200"/>
            <a:ext cx="914400" cy="7620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3886200" y="2438400"/>
            <a:ext cx="1371600" cy="15240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4876800" y="2895600"/>
            <a:ext cx="28956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6FF"/>
                </a:solidFill>
              </a:rPr>
              <a:t>Flexor Carpi Radialis</a:t>
            </a: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304800" y="4191000"/>
            <a:ext cx="26670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Flexor Retinaculum</a:t>
            </a:r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 flipV="1">
            <a:off x="2971800" y="4495800"/>
            <a:ext cx="609600" cy="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09" name="Text Box 25"/>
          <p:cNvSpPr txBox="1">
            <a:spLocks noChangeArrowheads="1"/>
          </p:cNvSpPr>
          <p:nvPr/>
        </p:nvSpPr>
        <p:spPr bwMode="auto">
          <a:xfrm>
            <a:off x="4572000" y="1219200"/>
            <a:ext cx="25908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Medial Epicondyle</a:t>
            </a:r>
          </a:p>
        </p:txBody>
      </p:sp>
      <p:sp>
        <p:nvSpPr>
          <p:cNvPr id="16410" name="Oval 26"/>
          <p:cNvSpPr>
            <a:spLocks noChangeArrowheads="1"/>
          </p:cNvSpPr>
          <p:nvPr/>
        </p:nvSpPr>
        <p:spPr bwMode="auto">
          <a:xfrm>
            <a:off x="3962400" y="1828800"/>
            <a:ext cx="5334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411" name="Line 27"/>
          <p:cNvSpPr>
            <a:spLocks noChangeShapeType="1"/>
          </p:cNvSpPr>
          <p:nvPr/>
        </p:nvSpPr>
        <p:spPr bwMode="auto">
          <a:xfrm flipH="1">
            <a:off x="4419600" y="1676400"/>
            <a:ext cx="8382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12" name="Text Box 28"/>
          <p:cNvSpPr txBox="1">
            <a:spLocks noChangeArrowheads="1"/>
          </p:cNvSpPr>
          <p:nvPr/>
        </p:nvSpPr>
        <p:spPr bwMode="auto">
          <a:xfrm>
            <a:off x="5181600" y="6026150"/>
            <a:ext cx="3962400" cy="831850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Flexor Digitorum Superficialis is deep to other flexors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7239000" y="838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302</a:t>
            </a: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2209800" y="1524000"/>
            <a:ext cx="1219200" cy="2647950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4800600" y="3657600"/>
            <a:ext cx="28956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Flexor Carpi Ulnaris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762000" y="1905000"/>
            <a:ext cx="20574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9900"/>
                </a:solidFill>
              </a:rPr>
              <a:t>Brachioradialis</a:t>
            </a:r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2590800" y="2286000"/>
            <a:ext cx="838200" cy="3810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5181600" y="2286000"/>
            <a:ext cx="22098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9900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990099"/>
                </a:solidFill>
              </a:rPr>
              <a:t>Pronator Teres</a:t>
            </a:r>
          </a:p>
        </p:txBody>
      </p:sp>
      <p:sp>
        <p:nvSpPr>
          <p:cNvPr id="16416" name="Text Box 32"/>
          <p:cNvSpPr txBox="1">
            <a:spLocks noChangeArrowheads="1"/>
          </p:cNvSpPr>
          <p:nvPr/>
        </p:nvSpPr>
        <p:spPr bwMode="auto">
          <a:xfrm>
            <a:off x="0" y="63246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Anterior 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Pronator</a:t>
            </a:r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b="1" dirty="0" err="1" smtClean="0"/>
              <a:t>Teres</a:t>
            </a:r>
            <a:endParaRPr lang="en-US" b="1" dirty="0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5720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Origin: common flexor tendon at medial </a:t>
            </a:r>
            <a:r>
              <a:rPr lang="en-US" sz="2400" dirty="0" err="1"/>
              <a:t>epicondyle</a:t>
            </a:r>
            <a:r>
              <a:rPr lang="en-US" sz="2400" dirty="0"/>
              <a:t> and medial </a:t>
            </a:r>
            <a:r>
              <a:rPr lang="en-US" sz="2400" dirty="0" err="1"/>
              <a:t>coronoid</a:t>
            </a:r>
            <a:r>
              <a:rPr lang="en-US" sz="2400" dirty="0"/>
              <a:t> process</a:t>
            </a:r>
          </a:p>
          <a:p>
            <a:r>
              <a:rPr lang="en-US" sz="2400" dirty="0"/>
              <a:t>Insertion: lateral surface of radial shaft</a:t>
            </a:r>
          </a:p>
          <a:p>
            <a:r>
              <a:rPr lang="en-US" sz="2400" dirty="0" err="1"/>
              <a:t>Innervation</a:t>
            </a:r>
            <a:r>
              <a:rPr lang="en-US" sz="2400" dirty="0"/>
              <a:t>: median nerve</a:t>
            </a:r>
          </a:p>
          <a:p>
            <a:r>
              <a:rPr lang="en-US" sz="2400" dirty="0"/>
              <a:t>Action: forearm </a:t>
            </a:r>
            <a:r>
              <a:rPr lang="en-US" sz="2400" dirty="0" err="1"/>
              <a:t>pronation</a:t>
            </a:r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 smtClean="0"/>
              <a:t>Between 2 heads passes – Median nerve</a:t>
            </a:r>
            <a:endParaRPr lang="en-US" sz="2400" dirty="0"/>
          </a:p>
        </p:txBody>
      </p:sp>
      <p:pic>
        <p:nvPicPr>
          <p:cNvPr id="143365" name="Picture 5" descr="pronator tere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11775" y="1981200"/>
            <a:ext cx="2482850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dirty="0" smtClean="0"/>
              <a:t>Flexor Carpi </a:t>
            </a:r>
            <a:r>
              <a:rPr lang="en-US" b="1" dirty="0" err="1" smtClean="0"/>
              <a:t>Radialis</a:t>
            </a:r>
            <a:endParaRPr lang="en-US" b="1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Origin: common flexor tendon at medial epicondyle</a:t>
            </a:r>
          </a:p>
          <a:p>
            <a:pPr eaLnBrk="1" hangingPunct="1"/>
            <a:r>
              <a:rPr lang="en-US" sz="2400" smtClean="0"/>
              <a:t>Insertion: base of 2</a:t>
            </a:r>
            <a:r>
              <a:rPr lang="en-US" sz="2400" baseline="30000" smtClean="0"/>
              <a:t>nd</a:t>
            </a:r>
            <a:r>
              <a:rPr lang="en-US" sz="2400" smtClean="0"/>
              <a:t> and 3</a:t>
            </a:r>
            <a:r>
              <a:rPr lang="en-US" sz="2400" baseline="30000" smtClean="0"/>
              <a:t>rd</a:t>
            </a:r>
            <a:r>
              <a:rPr lang="en-US" sz="2400" smtClean="0"/>
              <a:t> metacarpals</a:t>
            </a:r>
          </a:p>
          <a:p>
            <a:pPr eaLnBrk="1" hangingPunct="1"/>
            <a:r>
              <a:rPr lang="en-US" sz="2400" smtClean="0"/>
              <a:t>Innervation: median nerve</a:t>
            </a:r>
          </a:p>
          <a:p>
            <a:pPr eaLnBrk="1" hangingPunct="1"/>
            <a:r>
              <a:rPr lang="en-US" sz="2400" smtClean="0"/>
              <a:t>Action: flexes and abducst/radial deviate the wrist</a:t>
            </a:r>
          </a:p>
        </p:txBody>
      </p:sp>
      <p:pic>
        <p:nvPicPr>
          <p:cNvPr id="28676" name="Picture 5" descr="flexor carpi radiali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46725" y="1981200"/>
            <a:ext cx="2012950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Palmaris  </a:t>
            </a:r>
            <a:r>
              <a:rPr lang="en-US" b="1" dirty="0" err="1">
                <a:solidFill>
                  <a:srgbClr val="FF0000"/>
                </a:solidFill>
              </a:rPr>
              <a:t>Longus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038600" cy="44196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Present in approximately </a:t>
            </a:r>
            <a:r>
              <a:rPr lang="en-US" sz="2400" dirty="0" smtClean="0"/>
              <a:t>90</a:t>
            </a:r>
            <a:r>
              <a:rPr lang="en-US" sz="2400" dirty="0"/>
              <a:t>% of population</a:t>
            </a:r>
          </a:p>
          <a:p>
            <a:r>
              <a:rPr lang="en-US" sz="2400" dirty="0"/>
              <a:t>Origin: common flexor tendon at medial </a:t>
            </a:r>
            <a:r>
              <a:rPr lang="en-US" sz="2400" dirty="0" err="1"/>
              <a:t>epicondyle</a:t>
            </a:r>
            <a:endParaRPr lang="en-US" sz="2400" dirty="0"/>
          </a:p>
          <a:p>
            <a:r>
              <a:rPr lang="en-US" sz="2400" dirty="0"/>
              <a:t>Insertion: </a:t>
            </a:r>
            <a:r>
              <a:rPr lang="en-US" sz="2400" dirty="0" smtClean="0"/>
              <a:t>Flexor </a:t>
            </a:r>
            <a:r>
              <a:rPr lang="en-US" sz="2400" dirty="0" err="1" smtClean="0"/>
              <a:t>Retinaculum</a:t>
            </a:r>
            <a:r>
              <a:rPr lang="en-US" sz="2400" dirty="0" smtClean="0"/>
              <a:t>, </a:t>
            </a:r>
            <a:r>
              <a:rPr lang="en-US" sz="2400" dirty="0" err="1" smtClean="0"/>
              <a:t>palmar</a:t>
            </a:r>
            <a:r>
              <a:rPr lang="en-US" sz="2400" dirty="0" smtClean="0"/>
              <a:t> </a:t>
            </a:r>
            <a:r>
              <a:rPr lang="en-US" sz="2400" dirty="0" err="1" smtClean="0"/>
              <a:t>aponeurosis</a:t>
            </a:r>
            <a:endParaRPr lang="en-US" sz="2400" dirty="0" smtClean="0"/>
          </a:p>
          <a:p>
            <a:r>
              <a:rPr lang="en-US" sz="2400" dirty="0" smtClean="0"/>
              <a:t>Nerve supply : Median nerve</a:t>
            </a:r>
            <a:endParaRPr lang="en-US" sz="2400" dirty="0"/>
          </a:p>
          <a:p>
            <a:r>
              <a:rPr lang="en-US" sz="2400" dirty="0"/>
              <a:t>Action: flexes wrist and tenses </a:t>
            </a:r>
            <a:r>
              <a:rPr lang="en-US" sz="2400" dirty="0" err="1"/>
              <a:t>palmar</a:t>
            </a:r>
            <a:r>
              <a:rPr lang="en-US" sz="2400" dirty="0"/>
              <a:t> </a:t>
            </a:r>
            <a:r>
              <a:rPr lang="en-US" sz="2400" dirty="0" err="1"/>
              <a:t>aponeurosis</a:t>
            </a:r>
            <a:endParaRPr lang="en-US" sz="2400" dirty="0"/>
          </a:p>
        </p:txBody>
      </p:sp>
      <p:pic>
        <p:nvPicPr>
          <p:cNvPr id="148487" name="Picture 7" descr="palmaris longu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2438400"/>
            <a:ext cx="1143000" cy="3276600"/>
          </a:xfrm>
          <a:noFill/>
          <a:ln/>
        </p:spPr>
      </p:pic>
      <p:pic>
        <p:nvPicPr>
          <p:cNvPr id="148489" name="Picture 9" descr="palmaris longus test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400800" y="2438400"/>
            <a:ext cx="1630363" cy="3276600"/>
          </a:xfrm>
          <a:noFill/>
          <a:ln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Flexor Carpi </a:t>
            </a:r>
            <a:r>
              <a:rPr lang="en-US" b="1" dirty="0" err="1">
                <a:solidFill>
                  <a:srgbClr val="7030A0"/>
                </a:solidFill>
              </a:rPr>
              <a:t>Ulnaris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45411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4648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Origin: common flexor tendon at medial </a:t>
            </a:r>
            <a:r>
              <a:rPr lang="en-US" sz="2400" dirty="0" err="1"/>
              <a:t>epicondyle</a:t>
            </a:r>
            <a:r>
              <a:rPr lang="en-US" sz="2400" dirty="0"/>
              <a:t> </a:t>
            </a:r>
            <a:r>
              <a:rPr lang="en-US" sz="2400" dirty="0" smtClean="0"/>
              <a:t>, Medial margin of </a:t>
            </a:r>
            <a:r>
              <a:rPr lang="en-US" sz="2400" dirty="0" err="1" smtClean="0"/>
              <a:t>olecranon</a:t>
            </a:r>
            <a:r>
              <a:rPr lang="en-US" sz="2400" dirty="0" smtClean="0"/>
              <a:t> process and </a:t>
            </a:r>
            <a:r>
              <a:rPr lang="en-US" sz="2400" dirty="0"/>
              <a:t>proximal 2/3 of posterior ulnar border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Insertion: </a:t>
            </a:r>
            <a:r>
              <a:rPr lang="en-US" sz="2400" dirty="0" err="1"/>
              <a:t>pisiform</a:t>
            </a:r>
            <a:r>
              <a:rPr lang="en-US" sz="2400" dirty="0"/>
              <a:t>, </a:t>
            </a:r>
            <a:r>
              <a:rPr lang="en-US" sz="2400" dirty="0" err="1"/>
              <a:t>hamate</a:t>
            </a:r>
            <a:r>
              <a:rPr lang="en-US" sz="2400" dirty="0"/>
              <a:t> and 5</a:t>
            </a:r>
            <a:r>
              <a:rPr lang="en-US" sz="2400" baseline="30000" dirty="0"/>
              <a:t>th</a:t>
            </a:r>
            <a:r>
              <a:rPr lang="en-US" sz="2400" dirty="0"/>
              <a:t> metacarpal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Innervation</a:t>
            </a:r>
            <a:r>
              <a:rPr lang="en-US" sz="2400" dirty="0"/>
              <a:t>: ulnar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Action: flexes and adducts/ulnar deviate the wrist</a:t>
            </a:r>
          </a:p>
        </p:txBody>
      </p:sp>
      <p:pic>
        <p:nvPicPr>
          <p:cNvPr id="145413" name="Picture 1029" descr="flexor carpi ulnari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35600" y="1981200"/>
            <a:ext cx="2233613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Between 2 heads passes – Ulnar nerve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Pissohamate</a:t>
            </a:r>
            <a:r>
              <a:rPr lang="en-US" dirty="0" smtClean="0"/>
              <a:t> and 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Pissometacarpal</a:t>
            </a:r>
            <a:r>
              <a:rPr lang="en-US" dirty="0" smtClean="0"/>
              <a:t> ligaments are true </a:t>
            </a:r>
            <a:r>
              <a:rPr lang="en-US" dirty="0" err="1" smtClean="0"/>
              <a:t>insersion</a:t>
            </a:r>
            <a:r>
              <a:rPr lang="en-US" dirty="0" smtClean="0"/>
              <a:t> of FCU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Pissiform</a:t>
            </a:r>
            <a:r>
              <a:rPr lang="en-US" dirty="0" smtClean="0"/>
              <a:t>, a </a:t>
            </a:r>
            <a:r>
              <a:rPr lang="en-US" dirty="0" err="1" smtClean="0"/>
              <a:t>sesamoid</a:t>
            </a:r>
            <a:r>
              <a:rPr lang="en-US" dirty="0" smtClean="0"/>
              <a:t> bone  develops in the tendon of FCU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Flexor </a:t>
            </a:r>
            <a:r>
              <a:rPr lang="en-US" b="1" dirty="0" err="1">
                <a:solidFill>
                  <a:srgbClr val="00B050"/>
                </a:solidFill>
              </a:rPr>
              <a:t>Digitorum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Superficialis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sz="2400"/>
              <a:t>Origin: common flexor tendon at medial epicondyle, medial aspect of coronoid process and oblique line of radius</a:t>
            </a:r>
          </a:p>
          <a:p>
            <a:pPr>
              <a:lnSpc>
                <a:spcPct val="90000"/>
              </a:lnSpc>
            </a:pPr>
            <a:r>
              <a:rPr lang="en-US" sz="2400"/>
              <a:t>Insertion: sides of middle phalanges of 2</a:t>
            </a:r>
            <a:r>
              <a:rPr lang="en-US" sz="2400" baseline="30000"/>
              <a:t>nd</a:t>
            </a:r>
            <a:r>
              <a:rPr lang="en-US" sz="2400"/>
              <a:t> – 5</a:t>
            </a:r>
            <a:r>
              <a:rPr lang="en-US" sz="2400" baseline="30000"/>
              <a:t>th</a:t>
            </a:r>
            <a:r>
              <a:rPr lang="en-US" sz="2400"/>
              <a:t> digits</a:t>
            </a:r>
          </a:p>
          <a:p>
            <a:pPr>
              <a:lnSpc>
                <a:spcPct val="90000"/>
              </a:lnSpc>
            </a:pPr>
            <a:r>
              <a:rPr lang="en-US" sz="2400"/>
              <a:t>Innervation: median nerve</a:t>
            </a:r>
          </a:p>
          <a:p>
            <a:pPr>
              <a:lnSpc>
                <a:spcPct val="90000"/>
              </a:lnSpc>
            </a:pPr>
            <a:r>
              <a:rPr lang="en-US" sz="2400"/>
              <a:t>Action: flexes PIP joints, assists flexion of MCP and wrist joints</a:t>
            </a:r>
          </a:p>
        </p:txBody>
      </p:sp>
      <p:pic>
        <p:nvPicPr>
          <p:cNvPr id="146437" name="Picture 5" descr="flexor digitorum superficiali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16575" y="1981200"/>
            <a:ext cx="1871663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839200" cy="12192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990000"/>
                </a:solidFill>
              </a:rPr>
              <a:t>Muscles of the Forearm: Anterior Compartment</a:t>
            </a:r>
          </a:p>
        </p:txBody>
      </p:sp>
      <p:pic>
        <p:nvPicPr>
          <p:cNvPr id="315395" name="Picture 3" descr="10-15abc_AntArmMus_bc.jpg                                      00022699Macintosh HD                   ABA78158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19200"/>
            <a:ext cx="7696200" cy="5638800"/>
          </a:xfrm>
          <a:prstGeom prst="rect">
            <a:avLst/>
          </a:prstGeom>
          <a:noFill/>
        </p:spPr>
      </p:pic>
      <p:sp>
        <p:nvSpPr>
          <p:cNvPr id="315396" name="Text Box 4"/>
          <p:cNvSpPr txBox="1">
            <a:spLocks noChangeArrowheads="1"/>
          </p:cNvSpPr>
          <p:nvPr/>
        </p:nvSpPr>
        <p:spPr bwMode="auto">
          <a:xfrm>
            <a:off x="7696200" y="6507163"/>
            <a:ext cx="1219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1200"/>
              <a:t>Figure 10.15b, 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4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Innervation</a:t>
            </a:r>
            <a:r>
              <a:rPr lang="en-US" b="1" dirty="0"/>
              <a:t> of Anterior Compartment-Forearm Muscles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28800"/>
            <a:ext cx="9144000" cy="5029200"/>
          </a:xfrm>
        </p:spPr>
        <p:txBody>
          <a:bodyPr/>
          <a:lstStyle/>
          <a:p>
            <a:r>
              <a:rPr lang="en-US"/>
              <a:t>Superficial Muscles</a:t>
            </a:r>
          </a:p>
          <a:p>
            <a:pPr lvl="1"/>
            <a:r>
              <a:rPr lang="en-US"/>
              <a:t>Flexor digitorum superficialis			Median</a:t>
            </a:r>
          </a:p>
          <a:p>
            <a:pPr lvl="1"/>
            <a:r>
              <a:rPr lang="en-US"/>
              <a:t>Flexor carpi radialis				Median</a:t>
            </a:r>
          </a:p>
          <a:p>
            <a:pPr lvl="1"/>
            <a:r>
              <a:rPr lang="en-US"/>
              <a:t>Pronator teres					Median</a:t>
            </a:r>
          </a:p>
          <a:p>
            <a:pPr lvl="1"/>
            <a:r>
              <a:rPr lang="en-US"/>
              <a:t>Palmaris longus					Median</a:t>
            </a:r>
          </a:p>
          <a:p>
            <a:pPr lvl="1"/>
            <a:r>
              <a:rPr lang="en-US">
                <a:solidFill>
                  <a:srgbClr val="CC0000"/>
                </a:solidFill>
              </a:rPr>
              <a:t>Flexor carpi ulnaris				Ulnar</a:t>
            </a:r>
          </a:p>
          <a:p>
            <a:r>
              <a:rPr lang="en-US"/>
              <a:t>Deep Muscles</a:t>
            </a:r>
          </a:p>
          <a:p>
            <a:pPr lvl="1"/>
            <a:r>
              <a:rPr lang="en-US"/>
              <a:t>Pronator quadratus				Median</a:t>
            </a:r>
          </a:p>
          <a:p>
            <a:pPr lvl="1"/>
            <a:r>
              <a:rPr lang="en-US"/>
              <a:t>Flexor pollicis longus				Median</a:t>
            </a:r>
          </a:p>
          <a:p>
            <a:pPr lvl="1"/>
            <a:r>
              <a:rPr lang="en-US">
                <a:solidFill>
                  <a:srgbClr val="CC0000"/>
                </a:solidFill>
              </a:rPr>
              <a:t>Flexor digitorum profundus</a:t>
            </a:r>
            <a:r>
              <a:rPr lang="en-US"/>
              <a:t>			</a:t>
            </a:r>
            <a:r>
              <a:rPr lang="en-US">
                <a:solidFill>
                  <a:srgbClr val="CC0000"/>
                </a:solidFill>
              </a:rPr>
              <a:t>Ulnar (med 1/2)</a:t>
            </a:r>
            <a:r>
              <a:rPr lang="en-US"/>
              <a:t>              							Median (lat 1/2)</a:t>
            </a:r>
          </a:p>
          <a:p>
            <a:pPr lvl="1">
              <a:buFont typeface="Monotype Sorts" pitchFamily="2" charset="2"/>
              <a:buNone/>
            </a:pPr>
            <a:endParaRPr lang="en-US" sz="2000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914400" y="1447800"/>
            <a:ext cx="1219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Muscle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400800" y="1447800"/>
            <a:ext cx="10668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5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7200" dirty="0" smtClean="0">
                <a:solidFill>
                  <a:srgbClr val="FF0000"/>
                </a:solidFill>
                <a:latin typeface="Algerian" pitchFamily="82" charset="0"/>
              </a:rPr>
              <a:t>PART  --  II</a:t>
            </a:r>
            <a:endParaRPr lang="en-US" sz="7200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CONTENTS  OF  FOEARM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Eight Muscles</a:t>
            </a:r>
          </a:p>
          <a:p>
            <a:pPr marL="514350" indent="-514350">
              <a:buAutoNum type="arabicPeriod"/>
            </a:pPr>
            <a:r>
              <a:rPr lang="en-US" dirty="0" smtClean="0"/>
              <a:t>Two arteries – Radial and Ulnar</a:t>
            </a:r>
          </a:p>
          <a:p>
            <a:pPr marL="514350" indent="-514350">
              <a:buAutoNum type="arabicPeriod"/>
            </a:pPr>
            <a:r>
              <a:rPr lang="en-US" dirty="0" smtClean="0"/>
              <a:t>Three nerves – Median , Ulnar and Radial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flexory hl vrst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549275"/>
            <a:ext cx="1760537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5" descr="flexory cap commu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620713"/>
            <a:ext cx="2052638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9926" name="Text Box 6"/>
          <p:cNvSpPr txBox="1">
            <a:spLocks noChangeArrowheads="1"/>
          </p:cNvSpPr>
          <p:nvPr/>
        </p:nvSpPr>
        <p:spPr bwMode="auto">
          <a:xfrm>
            <a:off x="2679700" y="92075"/>
            <a:ext cx="434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Muscles of the forearm</a:t>
            </a:r>
            <a:endParaRPr lang="cs-CZ">
              <a:solidFill>
                <a:srgbClr val="00FFFF"/>
              </a:solidFill>
            </a:endParaRPr>
          </a:p>
        </p:txBody>
      </p:sp>
      <p:pic>
        <p:nvPicPr>
          <p:cNvPr id="3277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549275"/>
            <a:ext cx="2605087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9928" name="Text Box 8"/>
          <p:cNvSpPr txBox="1">
            <a:spLocks noChangeArrowheads="1"/>
          </p:cNvSpPr>
          <p:nvPr/>
        </p:nvSpPr>
        <p:spPr bwMode="auto">
          <a:xfrm>
            <a:off x="3255963" y="925513"/>
            <a:ext cx="16764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cs-CZ" sz="2800" baseline="30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rd</a:t>
            </a: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layer:</a:t>
            </a:r>
          </a:p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FPL,</a:t>
            </a:r>
          </a:p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FDP</a:t>
            </a:r>
          </a:p>
          <a:p>
            <a:pPr>
              <a:defRPr/>
            </a:pPr>
            <a:endParaRPr lang="cs-CZ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cs-CZ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  <a:r>
              <a:rPr lang="cs-CZ" sz="2800" baseline="30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</a:t>
            </a: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layer:</a:t>
            </a:r>
          </a:p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PQ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Flexor </a:t>
            </a:r>
            <a:r>
              <a:rPr lang="en-US" b="1" dirty="0" err="1">
                <a:solidFill>
                  <a:srgbClr val="FF0000"/>
                </a:solidFill>
              </a:rPr>
              <a:t>Digitorum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Profundus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Origin: </a:t>
            </a:r>
            <a:r>
              <a:rPr lang="en-US" sz="2400" dirty="0" err="1"/>
              <a:t>anteriomedial</a:t>
            </a:r>
            <a:r>
              <a:rPr lang="en-US" sz="2400" dirty="0"/>
              <a:t> </a:t>
            </a:r>
            <a:r>
              <a:rPr lang="en-US" sz="2400" dirty="0" smtClean="0"/>
              <a:t>surface of ulna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Posterior border of ulna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Insertion: bases of distal phalanges (</a:t>
            </a:r>
            <a:r>
              <a:rPr lang="en-US" sz="2400" dirty="0" err="1"/>
              <a:t>anteriorly</a:t>
            </a:r>
            <a:r>
              <a:rPr lang="en-US" sz="2400" dirty="0"/>
              <a:t>) of 2</a:t>
            </a:r>
            <a:r>
              <a:rPr lang="en-US" sz="2400" baseline="30000" dirty="0"/>
              <a:t>nd</a:t>
            </a:r>
            <a:r>
              <a:rPr lang="en-US" sz="2400" dirty="0"/>
              <a:t>-5</a:t>
            </a:r>
            <a:r>
              <a:rPr lang="en-US" sz="2400" baseline="30000" dirty="0"/>
              <a:t>th</a:t>
            </a:r>
            <a:r>
              <a:rPr lang="en-US" sz="2400" dirty="0"/>
              <a:t> digits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Innervation</a:t>
            </a:r>
            <a:r>
              <a:rPr lang="en-US" sz="2400" dirty="0"/>
              <a:t>: 1</a:t>
            </a:r>
            <a:r>
              <a:rPr lang="en-US" sz="2400" baseline="30000" dirty="0"/>
              <a:t>st</a:t>
            </a:r>
            <a:r>
              <a:rPr lang="en-US" sz="2400" dirty="0"/>
              <a:t> and 2</a:t>
            </a:r>
            <a:r>
              <a:rPr lang="en-US" sz="2400" baseline="30000" dirty="0"/>
              <a:t>nd</a:t>
            </a:r>
            <a:r>
              <a:rPr lang="en-US" sz="2400" dirty="0"/>
              <a:t> tendons by anterior </a:t>
            </a:r>
            <a:r>
              <a:rPr lang="en-US" sz="2400" dirty="0" err="1"/>
              <a:t>interosseous</a:t>
            </a:r>
            <a:r>
              <a:rPr lang="en-US" sz="2400" dirty="0"/>
              <a:t> nerve (median nerve), 3</a:t>
            </a:r>
            <a:r>
              <a:rPr lang="en-US" sz="2400" baseline="30000" dirty="0"/>
              <a:t>rd</a:t>
            </a:r>
            <a:r>
              <a:rPr lang="en-US" sz="2400" dirty="0"/>
              <a:t> and 4</a:t>
            </a:r>
            <a:r>
              <a:rPr lang="en-US" sz="2400" baseline="30000" dirty="0"/>
              <a:t>th</a:t>
            </a:r>
            <a:r>
              <a:rPr lang="en-US" sz="2400" dirty="0"/>
              <a:t> tendons by ulnar nerve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Action: flexes DIP joints, assists in flexion of PIP and MCP joints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</p:txBody>
      </p:sp>
      <p:pic>
        <p:nvPicPr>
          <p:cNvPr id="147461" name="Picture 5" descr="flexor digitorum profundu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48325" y="1981200"/>
            <a:ext cx="1809750" cy="41148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C000"/>
                </a:solidFill>
              </a:rPr>
              <a:t>FDP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Most Powerful muscle</a:t>
            </a:r>
          </a:p>
          <a:p>
            <a:pPr marL="514350" indent="-514350">
              <a:buAutoNum type="arabicPeriod"/>
            </a:pPr>
            <a:r>
              <a:rPr lang="en-US" dirty="0" smtClean="0"/>
              <a:t>Most Bulky muscle</a:t>
            </a:r>
          </a:p>
          <a:p>
            <a:pPr marL="514350" indent="-514350">
              <a:buAutoNum type="arabicPeriod"/>
            </a:pPr>
            <a:r>
              <a:rPr lang="en-US" dirty="0" smtClean="0"/>
              <a:t>Chief Gripping muscle</a:t>
            </a:r>
          </a:p>
          <a:p>
            <a:pPr marL="514350" indent="-514350">
              <a:buAutoNum type="arabicPeriod"/>
            </a:pPr>
            <a:r>
              <a:rPr lang="en-US" dirty="0" smtClean="0"/>
              <a:t>Goes up to terminal phalanx</a:t>
            </a:r>
          </a:p>
          <a:p>
            <a:pPr marL="514350" indent="-514350">
              <a:buAutoNum type="arabicPeriod"/>
            </a:pPr>
            <a:r>
              <a:rPr lang="en-US" dirty="0" smtClean="0"/>
              <a:t>Hybrid muscle – Median and Ulnar nerve</a:t>
            </a:r>
          </a:p>
          <a:p>
            <a:pPr marL="514350" indent="-514350">
              <a:buAutoNum type="arabicPeriod"/>
            </a:pPr>
            <a:r>
              <a:rPr lang="en-US" dirty="0" smtClean="0"/>
              <a:t>Act best when wrist is extended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Flexor </a:t>
            </a:r>
            <a:r>
              <a:rPr lang="en-US" b="1" dirty="0" err="1">
                <a:solidFill>
                  <a:srgbClr val="002060"/>
                </a:solidFill>
              </a:rPr>
              <a:t>Pollicus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Longus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0685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Origin: </a:t>
            </a:r>
            <a:r>
              <a:rPr lang="en-US" sz="2400" dirty="0" smtClean="0"/>
              <a:t>upper 3/4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of anterior surface of shaft of </a:t>
            </a:r>
            <a:r>
              <a:rPr lang="en-US" sz="2400" dirty="0"/>
              <a:t>radius</a:t>
            </a:r>
          </a:p>
          <a:p>
            <a:r>
              <a:rPr lang="en-US" sz="2400" dirty="0"/>
              <a:t>Insertion: </a:t>
            </a:r>
            <a:r>
              <a:rPr lang="en-US" sz="2400" dirty="0" err="1"/>
              <a:t>palmar</a:t>
            </a:r>
            <a:r>
              <a:rPr lang="en-US" sz="2400" dirty="0"/>
              <a:t> surface of base of distal phalanx of thumb</a:t>
            </a:r>
          </a:p>
          <a:p>
            <a:r>
              <a:rPr lang="en-US" sz="2400" dirty="0" err="1"/>
              <a:t>Innervation</a:t>
            </a:r>
            <a:r>
              <a:rPr lang="en-US" sz="2400" dirty="0"/>
              <a:t>: </a:t>
            </a:r>
            <a:r>
              <a:rPr lang="en-US" sz="2400" dirty="0" smtClean="0"/>
              <a:t>Anterior </a:t>
            </a:r>
            <a:r>
              <a:rPr lang="en-US" sz="2400" dirty="0" err="1" smtClean="0"/>
              <a:t>interosseous</a:t>
            </a:r>
            <a:r>
              <a:rPr lang="en-US" sz="2400" dirty="0" smtClean="0"/>
              <a:t> nerve (Median nerve)</a:t>
            </a:r>
            <a:endParaRPr lang="en-US" sz="2400" dirty="0"/>
          </a:p>
          <a:p>
            <a:r>
              <a:rPr lang="en-US" sz="2400" dirty="0"/>
              <a:t>Action: flexion of 1</a:t>
            </a:r>
            <a:r>
              <a:rPr lang="en-US" sz="2400" baseline="30000" dirty="0"/>
              <a:t>st</a:t>
            </a:r>
            <a:r>
              <a:rPr lang="en-US" sz="2400" dirty="0"/>
              <a:t> </a:t>
            </a:r>
            <a:r>
              <a:rPr lang="en-US" sz="2400" dirty="0" err="1"/>
              <a:t>interphalangeal</a:t>
            </a:r>
            <a:r>
              <a:rPr lang="en-US" sz="2400" dirty="0"/>
              <a:t> and </a:t>
            </a:r>
            <a:r>
              <a:rPr lang="en-US" sz="2400" dirty="0" err="1"/>
              <a:t>metacarpophalangeal</a:t>
            </a:r>
            <a:r>
              <a:rPr lang="en-US" sz="2400" dirty="0"/>
              <a:t> joints</a:t>
            </a:r>
          </a:p>
        </p:txBody>
      </p:sp>
      <p:pic>
        <p:nvPicPr>
          <p:cNvPr id="206854" name="Picture 6" descr="flexor pollicis long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10200" y="1752600"/>
            <a:ext cx="2078038" cy="4635500"/>
          </a:xfrm>
          <a:noFill/>
          <a:ln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002060"/>
                </a:solidFill>
              </a:rPr>
              <a:t>Pronator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Quadratus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0787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/>
          </a:bodyPr>
          <a:lstStyle/>
          <a:p>
            <a:endParaRPr lang="en-US" sz="2400" dirty="0"/>
          </a:p>
          <a:p>
            <a:r>
              <a:rPr lang="en-US" sz="2400" dirty="0"/>
              <a:t>Origin: </a:t>
            </a:r>
            <a:r>
              <a:rPr lang="en-US" sz="2400" dirty="0" smtClean="0"/>
              <a:t>Oblique ridge on lower 1/4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of anterior surface  of shaft of </a:t>
            </a:r>
            <a:r>
              <a:rPr lang="en-US" sz="2400" dirty="0"/>
              <a:t>ulna</a:t>
            </a:r>
          </a:p>
          <a:p>
            <a:r>
              <a:rPr lang="en-US" sz="2400" dirty="0"/>
              <a:t>Insertion: </a:t>
            </a:r>
            <a:r>
              <a:rPr lang="en-US" sz="2400" dirty="0" smtClean="0"/>
              <a:t>Lower 1/4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of anterior surface of  radius</a:t>
            </a:r>
          </a:p>
          <a:p>
            <a:r>
              <a:rPr lang="en-US" sz="2400" dirty="0" smtClean="0"/>
              <a:t>Triangular area above the notch</a:t>
            </a:r>
            <a:endParaRPr lang="en-US" sz="2400" dirty="0"/>
          </a:p>
          <a:p>
            <a:r>
              <a:rPr lang="en-US" sz="2400" dirty="0" err="1"/>
              <a:t>Innervation</a:t>
            </a:r>
            <a:r>
              <a:rPr lang="en-US" sz="2400" dirty="0"/>
              <a:t>: anterior </a:t>
            </a:r>
            <a:r>
              <a:rPr lang="en-US" sz="2400" dirty="0" err="1"/>
              <a:t>interosseous</a:t>
            </a:r>
            <a:r>
              <a:rPr lang="en-US" sz="2400" dirty="0"/>
              <a:t> </a:t>
            </a:r>
            <a:r>
              <a:rPr lang="en-US" sz="2400" dirty="0" smtClean="0"/>
              <a:t>nerve Median</a:t>
            </a:r>
            <a:endParaRPr lang="en-US" sz="2400" dirty="0"/>
          </a:p>
          <a:p>
            <a:r>
              <a:rPr lang="en-US" sz="2400" dirty="0"/>
              <a:t>Action: forearm </a:t>
            </a:r>
            <a:r>
              <a:rPr lang="en-US" sz="2400" dirty="0" err="1"/>
              <a:t>pronation</a:t>
            </a:r>
            <a:endParaRPr lang="en-US" sz="2400" dirty="0"/>
          </a:p>
        </p:txBody>
      </p:sp>
      <p:pic>
        <p:nvPicPr>
          <p:cNvPr id="207878" name="Picture 6" descr="pronator quadrat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10200" y="1981200"/>
            <a:ext cx="2103438" cy="4102100"/>
          </a:xfrm>
          <a:noFill/>
          <a:ln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228600"/>
            <a:ext cx="2792412" cy="6400800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Flexor Digitorum Profundus</a:t>
            </a:r>
          </a:p>
          <a:p>
            <a:pPr eaLnBrk="1" hangingPunct="1">
              <a:defRPr/>
            </a:pPr>
            <a:r>
              <a:rPr lang="en-US" sz="2000" dirty="0" smtClean="0">
                <a:solidFill>
                  <a:srgbClr val="FFCC66"/>
                </a:solidFill>
              </a:rPr>
              <a:t>Insertion</a:t>
            </a:r>
            <a:r>
              <a:rPr lang="en-US" sz="2000" dirty="0" smtClean="0"/>
              <a:t>: bases of the distal phalanges of the medial four digits</a:t>
            </a:r>
          </a:p>
          <a:p>
            <a:pPr eaLnBrk="1" hangingPunct="1">
              <a:defRPr/>
            </a:pPr>
            <a:r>
              <a:rPr lang="en-US" sz="2000" dirty="0" smtClean="0">
                <a:solidFill>
                  <a:srgbClr val="FFCC66"/>
                </a:solidFill>
              </a:rPr>
              <a:t>Action</a:t>
            </a:r>
            <a:r>
              <a:rPr lang="en-US" sz="2000" dirty="0" smtClean="0"/>
              <a:t>: Flexes distal phalanges of medial four digits</a:t>
            </a:r>
          </a:p>
          <a:p>
            <a:pPr eaLnBrk="1" hangingPunct="1">
              <a:defRPr/>
            </a:pPr>
            <a:endParaRPr lang="en-US" sz="2400" dirty="0" smtClean="0"/>
          </a:p>
        </p:txBody>
      </p:sp>
      <p:pic>
        <p:nvPicPr>
          <p:cNvPr id="13315" name="Picture 6" descr="C:\Documents and Settings\KSU\My Documents\My Pictures\fa3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 l="5779" t="4518" r="73061" b="12070"/>
          <a:stretch>
            <a:fillRect/>
          </a:stretch>
        </p:blipFill>
        <p:spPr>
          <a:xfrm>
            <a:off x="611188" y="2781300"/>
            <a:ext cx="1657350" cy="3887788"/>
          </a:xfr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48000" y="228600"/>
            <a:ext cx="2963863" cy="6400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Flexor Pollicis  Longus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Insertion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: Base of distal phalanx of thumb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Action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: flexes interphalangeal, metacarpophalangeal &amp; carpometacarpal joints of thumb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endParaRPr lang="en-US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3317" name="Picture 6" descr="C:\Documents and Settings\KSU\My Documents\My Pictures\fa3.jpg"/>
          <p:cNvPicPr>
            <a:picLocks noChangeAspect="1" noChangeArrowheads="1"/>
          </p:cNvPicPr>
          <p:nvPr/>
        </p:nvPicPr>
        <p:blipFill>
          <a:blip r:embed="rId2" cstate="print"/>
          <a:srcRect l="41451" t="7423" r="37012" b="10553"/>
          <a:stretch>
            <a:fillRect/>
          </a:stretch>
        </p:blipFill>
        <p:spPr bwMode="auto">
          <a:xfrm>
            <a:off x="3563938" y="2636838"/>
            <a:ext cx="1800225" cy="39608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172200" y="188913"/>
            <a:ext cx="2792413" cy="6440487"/>
          </a:xfrm>
          <a:prstGeom prst="rect">
            <a:avLst/>
          </a:prstGeom>
          <a:noFill/>
          <a:ln w="28575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Pronator Quadratus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kern="0" dirty="0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Insertion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: distal fourth of ant. surface of radius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kern="0" dirty="0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Action</a:t>
            </a:r>
            <a:r>
              <a:rPr lang="en-US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: pronates forearm (primover), helps to hold the bones together </a:t>
            </a:r>
          </a:p>
        </p:txBody>
      </p:sp>
      <p:pic>
        <p:nvPicPr>
          <p:cNvPr id="13319" name="Picture 6" descr="C:\Documents and Settings\KSU\My Documents\My Pictures\fa3.jpg"/>
          <p:cNvPicPr>
            <a:picLocks noChangeAspect="1" noChangeArrowheads="1"/>
          </p:cNvPicPr>
          <p:nvPr/>
        </p:nvPicPr>
        <p:blipFill>
          <a:blip r:embed="rId2" cstate="print"/>
          <a:srcRect l="79980" t="13644" r="4082" b="30269"/>
          <a:stretch>
            <a:fillRect/>
          </a:stretch>
        </p:blipFill>
        <p:spPr bwMode="auto">
          <a:xfrm>
            <a:off x="6804025" y="2924175"/>
            <a:ext cx="1800225" cy="36734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Anterior </a:t>
            </a:r>
            <a:r>
              <a:rPr lang="en-US" b="1" dirty="0" err="1">
                <a:solidFill>
                  <a:srgbClr val="FFC000"/>
                </a:solidFill>
              </a:rPr>
              <a:t>Interosseous</a:t>
            </a:r>
            <a:r>
              <a:rPr lang="en-US" b="1" dirty="0">
                <a:solidFill>
                  <a:srgbClr val="FFC000"/>
                </a:solidFill>
              </a:rPr>
              <a:t> Nerve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400"/>
              <a:t>Anterior interosseous nerve (branch of median nerve)</a:t>
            </a:r>
          </a:p>
          <a:p>
            <a:pPr>
              <a:lnSpc>
                <a:spcPct val="90000"/>
              </a:lnSpc>
            </a:pPr>
            <a:r>
              <a:rPr lang="en-US" sz="2400"/>
              <a:t>Passes between 2 heads of pronator teres muscle, may be impinged upon</a:t>
            </a:r>
          </a:p>
          <a:p>
            <a:pPr>
              <a:lnSpc>
                <a:spcPct val="90000"/>
              </a:lnSpc>
            </a:pPr>
            <a:r>
              <a:rPr lang="en-US" sz="2400"/>
              <a:t>Anterior interosseous nerve syndrome characterized by abnormal pinch deformity (inability to extend DIP of thumb and index finger)</a:t>
            </a:r>
          </a:p>
        </p:txBody>
      </p:sp>
      <p:pic>
        <p:nvPicPr>
          <p:cNvPr id="91142" name="Picture 6" descr="median nerv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055813"/>
            <a:ext cx="3810000" cy="39639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 descr="Forearm-Nerv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98450"/>
            <a:ext cx="5187950" cy="6559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6629400" y="5410200"/>
            <a:ext cx="1752600" cy="466725"/>
          </a:xfrm>
          <a:prstGeom prst="rect">
            <a:avLst/>
          </a:prstGeom>
          <a:solidFill>
            <a:schemeClr val="hlink"/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Ulnar Nerve</a:t>
            </a:r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 flipV="1">
            <a:off x="4876800" y="5334000"/>
            <a:ext cx="1752600" cy="2286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1676400" y="1219200"/>
            <a:ext cx="2209800" cy="466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Brachial Artery</a:t>
            </a: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3429000" y="4267200"/>
            <a:ext cx="762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1066800" y="5257800"/>
            <a:ext cx="1981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Median Nerve</a:t>
            </a:r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 flipV="1">
            <a:off x="3048000" y="5334000"/>
            <a:ext cx="1295400" cy="228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27" name="Text Box 11"/>
          <p:cNvSpPr txBox="1">
            <a:spLocks noGrp="1" noChangeArrowheads="1"/>
          </p:cNvSpPr>
          <p:nvPr>
            <p:ph type="title"/>
          </p:nvPr>
        </p:nvSpPr>
        <p:spPr>
          <a:xfrm>
            <a:off x="6172200" y="762000"/>
            <a:ext cx="1752600" cy="533400"/>
          </a:xfrm>
          <a:solidFill>
            <a:schemeClr val="hlink"/>
          </a:solidFill>
          <a:ln>
            <a:solidFill>
              <a:srgbClr val="0066FF"/>
            </a:solidFill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kumimoji="0" lang="en-US" sz="2400">
                <a:solidFill>
                  <a:schemeClr val="tx1"/>
                </a:solidFill>
              </a:rPr>
              <a:t>Ulnar Nerve</a:t>
            </a:r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 flipH="1" flipV="1">
            <a:off x="5486400" y="914400"/>
            <a:ext cx="609600" cy="762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2057400" y="533400"/>
            <a:ext cx="1981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Median Nerve</a:t>
            </a:r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4114800" y="762000"/>
            <a:ext cx="1143000" cy="152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31" name="Text Box 15"/>
          <p:cNvSpPr txBox="1">
            <a:spLocks noChangeArrowheads="1"/>
          </p:cNvSpPr>
          <p:nvPr/>
        </p:nvSpPr>
        <p:spPr bwMode="auto">
          <a:xfrm>
            <a:off x="1600200" y="4191000"/>
            <a:ext cx="1981200" cy="466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Radial Artery</a:t>
            </a:r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>
            <a:off x="3886200" y="1447800"/>
            <a:ext cx="106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33" name="Text Box 17"/>
          <p:cNvSpPr txBox="1">
            <a:spLocks noChangeArrowheads="1"/>
          </p:cNvSpPr>
          <p:nvPr/>
        </p:nvSpPr>
        <p:spPr bwMode="auto">
          <a:xfrm>
            <a:off x="228600" y="1828800"/>
            <a:ext cx="33528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9900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Musculocutaneous Nerve</a:t>
            </a:r>
          </a:p>
        </p:txBody>
      </p:sp>
      <p:sp>
        <p:nvSpPr>
          <p:cNvPr id="34834" name="Line 18"/>
          <p:cNvSpPr>
            <a:spLocks noChangeShapeType="1"/>
          </p:cNvSpPr>
          <p:nvPr/>
        </p:nvSpPr>
        <p:spPr bwMode="auto">
          <a:xfrm>
            <a:off x="3657600" y="2057400"/>
            <a:ext cx="457200" cy="1524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35" name="Line 19"/>
          <p:cNvSpPr>
            <a:spLocks noChangeShapeType="1"/>
          </p:cNvSpPr>
          <p:nvPr/>
        </p:nvSpPr>
        <p:spPr bwMode="auto">
          <a:xfrm flipV="1">
            <a:off x="3581400" y="1905000"/>
            <a:ext cx="533400" cy="762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5791200" y="1828800"/>
            <a:ext cx="1828800" cy="466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UlnarArtery</a:t>
            </a:r>
          </a:p>
        </p:txBody>
      </p:sp>
      <p:sp>
        <p:nvSpPr>
          <p:cNvPr id="34838" name="Line 22"/>
          <p:cNvSpPr>
            <a:spLocks noChangeShapeType="1"/>
          </p:cNvSpPr>
          <p:nvPr/>
        </p:nvSpPr>
        <p:spPr bwMode="auto">
          <a:xfrm flipV="1">
            <a:off x="3581400" y="2362200"/>
            <a:ext cx="1066800" cy="182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39" name="Line 23"/>
          <p:cNvSpPr>
            <a:spLocks noChangeShapeType="1"/>
          </p:cNvSpPr>
          <p:nvPr/>
        </p:nvSpPr>
        <p:spPr bwMode="auto">
          <a:xfrm flipH="1" flipV="1">
            <a:off x="5105400" y="1905000"/>
            <a:ext cx="6858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40" name="Line 24"/>
          <p:cNvSpPr>
            <a:spLocks noChangeShapeType="1"/>
          </p:cNvSpPr>
          <p:nvPr/>
        </p:nvSpPr>
        <p:spPr bwMode="auto">
          <a:xfrm flipH="1">
            <a:off x="4953000" y="2286000"/>
            <a:ext cx="106680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41" name="Text Box 25"/>
          <p:cNvSpPr txBox="1">
            <a:spLocks noChangeArrowheads="1"/>
          </p:cNvSpPr>
          <p:nvPr/>
        </p:nvSpPr>
        <p:spPr bwMode="auto">
          <a:xfrm>
            <a:off x="0" y="3048000"/>
            <a:ext cx="3200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Where’s Radial Nerve?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52400" y="1447800"/>
            <a:ext cx="44196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00050" indent="-400050">
              <a:lnSpc>
                <a:spcPct val="15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(1) median nerve</a:t>
            </a:r>
          </a:p>
          <a:p>
            <a:pPr marL="400050" indent="-400050">
              <a:lnSpc>
                <a:spcPct val="15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(2) </a:t>
            </a:r>
            <a:r>
              <a:rPr lang="en-US">
                <a:solidFill>
                  <a:srgbClr val="9900CC"/>
                </a:solidFill>
              </a:rPr>
              <a:t>tendons of flexor digitorum superficialis</a:t>
            </a:r>
            <a:endParaRPr lang="en-US">
              <a:solidFill>
                <a:schemeClr val="bg1"/>
              </a:solidFill>
            </a:endParaRPr>
          </a:p>
          <a:p>
            <a:pPr marL="400050" indent="-400050">
              <a:lnSpc>
                <a:spcPct val="15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(3) </a:t>
            </a:r>
            <a:r>
              <a:rPr lang="en-US">
                <a:solidFill>
                  <a:srgbClr val="9900CC"/>
                </a:solidFill>
              </a:rPr>
              <a:t>tendons of FDP</a:t>
            </a:r>
            <a:endParaRPr lang="en-US">
              <a:solidFill>
                <a:schemeClr val="bg1"/>
              </a:solidFill>
            </a:endParaRPr>
          </a:p>
          <a:p>
            <a:pPr marL="400050" indent="-400050">
              <a:lnSpc>
                <a:spcPct val="15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(4) </a:t>
            </a:r>
            <a:r>
              <a:rPr lang="en-US">
                <a:solidFill>
                  <a:srgbClr val="FF3300"/>
                </a:solidFill>
              </a:rPr>
              <a:t>tendon of FPL</a:t>
            </a:r>
            <a:r>
              <a:rPr lang="en-US">
                <a:solidFill>
                  <a:schemeClr val="bg1"/>
                </a:solidFill>
              </a:rPr>
              <a:t> </a:t>
            </a:r>
          </a:p>
          <a:p>
            <a:pPr marL="400050" indent="-400050">
              <a:lnSpc>
                <a:spcPct val="15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(5) ulnar bursa</a:t>
            </a:r>
          </a:p>
          <a:p>
            <a:pPr marL="400050" indent="-400050">
              <a:lnSpc>
                <a:spcPct val="15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(6) radial bursa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0"/>
            <a:ext cx="9144000" cy="1114425"/>
            <a:chOff x="0" y="0"/>
            <a:chExt cx="5760" cy="702"/>
          </a:xfrm>
        </p:grpSpPr>
        <p:sp>
          <p:nvSpPr>
            <p:cNvPr id="12294" name="Text Box 6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702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CC3300">
                    <a:gamma/>
                    <a:shade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280000"/>
                </a:lnSpc>
                <a:spcBef>
                  <a:spcPct val="50000"/>
                </a:spcBef>
              </a:pPr>
              <a:endParaRPr lang="en-US" i="1" u="sng">
                <a:solidFill>
                  <a:schemeClr val="bg1"/>
                </a:solidFill>
              </a:endParaRPr>
            </a:p>
          </p:txBody>
        </p:sp>
        <p:sp>
          <p:nvSpPr>
            <p:cNvPr id="12295" name="Text Box 7"/>
            <p:cNvSpPr txBox="1">
              <a:spLocks noChangeArrowheads="1"/>
            </p:cNvSpPr>
            <p:nvPr/>
          </p:nvSpPr>
          <p:spPr bwMode="auto">
            <a:xfrm>
              <a:off x="480" y="96"/>
              <a:ext cx="4848" cy="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en-US" sz="2200" i="1">
                  <a:solidFill>
                    <a:schemeClr val="bg1"/>
                  </a:solidFill>
                  <a:effectLst>
                    <a:outerShdw blurRad="38100" dist="38100" dir="2700000" algn="tl">
                      <a:srgbClr val="808080"/>
                    </a:outerShdw>
                  </a:effectLst>
                </a:rPr>
                <a:t>FLEXOR RETINACULUM : DEEP RELATIONS</a:t>
              </a:r>
              <a:endParaRPr lang="en-US"/>
            </a:p>
          </p:txBody>
        </p:sp>
      </p:grpSp>
      <p:pic>
        <p:nvPicPr>
          <p:cNvPr id="12296" name="Picture 8" descr="A:\flexor retinaculum.jpg"/>
          <p:cNvPicPr>
            <a:picLocks noChangeAspect="1" noChangeArrowheads="1"/>
          </p:cNvPicPr>
          <p:nvPr/>
        </p:nvPicPr>
        <p:blipFill>
          <a:blip r:embed="rId2" cstate="print"/>
          <a:srcRect r="7802"/>
          <a:stretch>
            <a:fillRect/>
          </a:stretch>
        </p:blipFill>
        <p:spPr bwMode="auto">
          <a:xfrm>
            <a:off x="4489450" y="1066800"/>
            <a:ext cx="4502150" cy="5749925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7915275" y="4143375"/>
            <a:ext cx="1066800" cy="314325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7429500" y="2371725"/>
            <a:ext cx="1438275" cy="485775"/>
          </a:xfrm>
          <a:prstGeom prst="rect">
            <a:avLst/>
          </a:prstGeom>
          <a:noFill/>
          <a:ln w="38100">
            <a:solidFill>
              <a:srgbClr val="9900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Innervation</a:t>
            </a:r>
            <a:r>
              <a:rPr lang="en-US" b="1" dirty="0"/>
              <a:t> of Anterior Compartment-Forearm Muscles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28800"/>
            <a:ext cx="9144000" cy="5029200"/>
          </a:xfrm>
        </p:spPr>
        <p:txBody>
          <a:bodyPr/>
          <a:lstStyle/>
          <a:p>
            <a:r>
              <a:rPr lang="en-US"/>
              <a:t>Superficial Muscles</a:t>
            </a:r>
          </a:p>
          <a:p>
            <a:pPr lvl="1"/>
            <a:r>
              <a:rPr lang="en-US"/>
              <a:t>Flexor digitorum superficialis			Median</a:t>
            </a:r>
          </a:p>
          <a:p>
            <a:pPr lvl="1"/>
            <a:r>
              <a:rPr lang="en-US"/>
              <a:t>Flexor carpi radialis				Median</a:t>
            </a:r>
          </a:p>
          <a:p>
            <a:pPr lvl="1"/>
            <a:r>
              <a:rPr lang="en-US"/>
              <a:t>Pronator teres					Median</a:t>
            </a:r>
          </a:p>
          <a:p>
            <a:pPr lvl="1"/>
            <a:r>
              <a:rPr lang="en-US"/>
              <a:t>Palmaris longus					Median</a:t>
            </a:r>
          </a:p>
          <a:p>
            <a:pPr lvl="1"/>
            <a:r>
              <a:rPr lang="en-US">
                <a:solidFill>
                  <a:srgbClr val="CC0000"/>
                </a:solidFill>
              </a:rPr>
              <a:t>Flexor carpi ulnaris				Ulnar</a:t>
            </a:r>
          </a:p>
          <a:p>
            <a:r>
              <a:rPr lang="en-US"/>
              <a:t>Deep Muscles</a:t>
            </a:r>
          </a:p>
          <a:p>
            <a:pPr lvl="1"/>
            <a:r>
              <a:rPr lang="en-US"/>
              <a:t>Pronator quadratus				Median</a:t>
            </a:r>
          </a:p>
          <a:p>
            <a:pPr lvl="1"/>
            <a:r>
              <a:rPr lang="en-US"/>
              <a:t>Flexor pollicis longus				Median</a:t>
            </a:r>
          </a:p>
          <a:p>
            <a:pPr lvl="1"/>
            <a:r>
              <a:rPr lang="en-US">
                <a:solidFill>
                  <a:srgbClr val="CC0000"/>
                </a:solidFill>
              </a:rPr>
              <a:t>Flexor digitorum profundus</a:t>
            </a:r>
            <a:r>
              <a:rPr lang="en-US"/>
              <a:t>			</a:t>
            </a:r>
            <a:r>
              <a:rPr lang="en-US">
                <a:solidFill>
                  <a:srgbClr val="CC0000"/>
                </a:solidFill>
              </a:rPr>
              <a:t>Ulnar (med 1/2)</a:t>
            </a:r>
            <a:r>
              <a:rPr lang="en-US"/>
              <a:t>              							Median (lat 1/2)</a:t>
            </a:r>
          </a:p>
          <a:p>
            <a:pPr lvl="1">
              <a:buFont typeface="Monotype Sorts" pitchFamily="2" charset="2"/>
              <a:buNone/>
            </a:pPr>
            <a:endParaRPr lang="en-US" sz="2000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914400" y="1447800"/>
            <a:ext cx="1219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Muscle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400800" y="1447800"/>
            <a:ext cx="10668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5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143000"/>
          </a:xfrm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Muscles of forearm</a:t>
            </a:r>
            <a:r>
              <a:rPr lang="en-US" dirty="0"/>
              <a:t>: </a:t>
            </a:r>
            <a:r>
              <a:rPr lang="en-US" sz="3200" dirty="0"/>
              <a:t>Cross wrist + finger 	</a:t>
            </a:r>
            <a:br>
              <a:rPr lang="en-US" sz="3200" dirty="0"/>
            </a:br>
            <a:r>
              <a:rPr lang="en-US" sz="3200" dirty="0"/>
              <a:t>					  joints, moves hand</a:t>
            </a:r>
            <a:endParaRPr lang="en-US" dirty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Cross Wrist = flex, extend, abduct, adduct hand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Cross Fingers = flex, extend fingers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Most muscles fleshy proximally, long tendons distally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CC0000"/>
                </a:solidFill>
              </a:rPr>
              <a:t>Flexor + Extensor </a:t>
            </a:r>
            <a:r>
              <a:rPr lang="en-US" sz="2800" dirty="0" err="1">
                <a:solidFill>
                  <a:srgbClr val="CC0000"/>
                </a:solidFill>
              </a:rPr>
              <a:t>Retinacula</a:t>
            </a:r>
            <a:endParaRPr lang="en-US" sz="2800" dirty="0">
              <a:solidFill>
                <a:srgbClr val="CC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2400" dirty="0"/>
              <a:t>wristbands keep tendons from bowing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thick, deep fascia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Anterior Flexor Compartment (</a:t>
            </a:r>
            <a:r>
              <a:rPr lang="en-US" sz="2400" dirty="0"/>
              <a:t>Superficial + Deep layers</a:t>
            </a:r>
            <a:r>
              <a:rPr lang="en-US" sz="28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Most flexors have common tendon on medial </a:t>
            </a:r>
            <a:r>
              <a:rPr lang="en-US" sz="2400" dirty="0" err="1"/>
              <a:t>epicondyle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Contains 2 </a:t>
            </a:r>
            <a:r>
              <a:rPr lang="en-US" sz="2400" dirty="0" err="1"/>
              <a:t>pronators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Innervated by *Median, </a:t>
            </a:r>
            <a:r>
              <a:rPr lang="en-US" sz="2400" dirty="0" smtClean="0"/>
              <a:t>Ulnar </a:t>
            </a:r>
            <a:r>
              <a:rPr lang="en-US" sz="2400" dirty="0"/>
              <a:t>nerves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Posterior Extensor Compartment </a:t>
            </a:r>
            <a:r>
              <a:rPr lang="en-US" sz="2400" dirty="0"/>
              <a:t>(Superficial + Deep layers)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Innervated by Radial nerve (or branches of)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build="p" bldLvl="5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52400" y="1219200"/>
            <a:ext cx="4419600" cy="530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sz="1800">
                <a:solidFill>
                  <a:srgbClr val="FFCC99"/>
                </a:solidFill>
              </a:rPr>
              <a:t>ADDITIONAL ORIGINS</a:t>
            </a:r>
            <a:endParaRPr lang="en-US" sz="1800">
              <a:solidFill>
                <a:schemeClr val="bg2"/>
              </a:solidFill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sz="1800">
                <a:solidFill>
                  <a:srgbClr val="CC3300"/>
                </a:solidFill>
              </a:rPr>
              <a:t>Deep (ulnar) head of PT</a:t>
            </a:r>
            <a:endParaRPr lang="en-US" sz="180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</a:rPr>
              <a:t>Medial margin of coronoid process of ulna</a:t>
            </a:r>
            <a:r>
              <a:rPr lang="en-US" sz="180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sz="1800">
                <a:solidFill>
                  <a:schemeClr val="accent1"/>
                </a:solidFill>
              </a:rPr>
              <a:t>Ulnar head of FCU</a:t>
            </a:r>
            <a:r>
              <a:rPr lang="en-US" sz="180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</a:rPr>
              <a:t>Medial margin of olecranon; upper 2/3 of aponeurosis attached to posterior border of ulna</a:t>
            </a:r>
            <a:endParaRPr lang="en-US" sz="180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FDS (ulnar &amp; radial heads)  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Ulnar head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</a:rPr>
              <a:t>Ulnar collateral ligament, sublime tubercle on medial border of cornoid process, fibrous ulnar arch between ulna &amp; radius;</a:t>
            </a:r>
            <a:endParaRPr lang="en-US" sz="180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Radial head</a:t>
            </a:r>
            <a:r>
              <a:rPr lang="en-US" sz="180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</a:rPr>
              <a:t>Anterior border of radius</a:t>
            </a:r>
            <a:endParaRPr lang="en-US" sz="1800">
              <a:solidFill>
                <a:schemeClr val="bg1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9144000" cy="1114425"/>
            <a:chOff x="0" y="0"/>
            <a:chExt cx="5760" cy="702"/>
          </a:xfrm>
        </p:grpSpPr>
        <p:sp>
          <p:nvSpPr>
            <p:cNvPr id="20484" name="Text Box 4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702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CC3300">
                    <a:gamma/>
                    <a:shade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280000"/>
                </a:lnSpc>
                <a:spcBef>
                  <a:spcPct val="50000"/>
                </a:spcBef>
              </a:pPr>
              <a:endParaRPr lang="en-US" i="1" u="sng">
                <a:solidFill>
                  <a:schemeClr val="bg1"/>
                </a:solidFill>
              </a:endParaRPr>
            </a:p>
          </p:txBody>
        </p:sp>
        <p:sp>
          <p:nvSpPr>
            <p:cNvPr id="20485" name="Text Box 5"/>
            <p:cNvSpPr txBox="1">
              <a:spLocks noChangeArrowheads="1"/>
            </p:cNvSpPr>
            <p:nvPr/>
          </p:nvSpPr>
          <p:spPr bwMode="auto">
            <a:xfrm>
              <a:off x="480" y="96"/>
              <a:ext cx="4848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en-US" i="1">
                  <a:solidFill>
                    <a:schemeClr val="bg1"/>
                  </a:solidFill>
                  <a:effectLst>
                    <a:outerShdw blurRad="38100" dist="38100" dir="2700000" algn="tl">
                      <a:srgbClr val="808080"/>
                    </a:outerShdw>
                  </a:effectLst>
                </a:rPr>
                <a:t>SUPERFICIAL MUSCLES : FRONT OF FOREARM</a:t>
              </a:r>
              <a:endParaRPr lang="en-US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4613275" y="1066800"/>
            <a:ext cx="4225925" cy="5715000"/>
            <a:chOff x="2906" y="672"/>
            <a:chExt cx="2662" cy="3600"/>
          </a:xfrm>
        </p:grpSpPr>
        <p:pic>
          <p:nvPicPr>
            <p:cNvPr id="20491" name="Picture 11" descr="A:\oesteology, radius and ulnar.jpg"/>
            <p:cNvPicPr>
              <a:picLocks noChangeAspect="1" noChangeArrowheads="1"/>
            </p:cNvPicPr>
            <p:nvPr/>
          </p:nvPicPr>
          <p:blipFill>
            <a:blip r:embed="rId2" cstate="print"/>
            <a:srcRect l="10532" t="4730" r="4681" b="2562"/>
            <a:stretch>
              <a:fillRect/>
            </a:stretch>
          </p:blipFill>
          <p:spPr bwMode="auto">
            <a:xfrm>
              <a:off x="2906" y="672"/>
              <a:ext cx="2662" cy="3600"/>
            </a:xfrm>
            <a:prstGeom prst="rect">
              <a:avLst/>
            </a:prstGeom>
            <a:noFill/>
            <a:ln w="38100">
              <a:solidFill>
                <a:srgbClr val="CC3300"/>
              </a:solidFill>
              <a:miter lim="800000"/>
              <a:headEnd/>
              <a:tailEnd/>
            </a:ln>
          </p:spPr>
        </p:pic>
        <p:sp>
          <p:nvSpPr>
            <p:cNvPr id="20492" name="Line 12"/>
            <p:cNvSpPr>
              <a:spLocks noChangeShapeType="1"/>
            </p:cNvSpPr>
            <p:nvPr/>
          </p:nvSpPr>
          <p:spPr bwMode="auto">
            <a:xfrm>
              <a:off x="4770" y="1608"/>
              <a:ext cx="570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3" name="Line 13"/>
            <p:cNvSpPr>
              <a:spLocks noChangeShapeType="1"/>
            </p:cNvSpPr>
            <p:nvPr/>
          </p:nvSpPr>
          <p:spPr bwMode="auto">
            <a:xfrm>
              <a:off x="4908" y="1368"/>
              <a:ext cx="6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Rectangle 14"/>
            <p:cNvSpPr>
              <a:spLocks noChangeArrowheads="1"/>
            </p:cNvSpPr>
            <p:nvPr/>
          </p:nvSpPr>
          <p:spPr bwMode="auto">
            <a:xfrm>
              <a:off x="3630" y="1746"/>
              <a:ext cx="450" cy="198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 descr="predlokti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404813"/>
            <a:ext cx="2368550" cy="6480175"/>
          </a:xfrm>
          <a:prstGeom prst="rect">
            <a:avLst/>
          </a:prstGeom>
          <a:noFill/>
        </p:spPr>
      </p:pic>
      <p:pic>
        <p:nvPicPr>
          <p:cNvPr id="182275" name="Picture 3" descr="predlok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404813"/>
            <a:ext cx="2624138" cy="6480175"/>
          </a:xfrm>
          <a:prstGeom prst="rect">
            <a:avLst/>
          </a:prstGeom>
          <a:noFill/>
        </p:spPr>
      </p:pic>
      <p:pic>
        <p:nvPicPr>
          <p:cNvPr id="1822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7038" y="404813"/>
            <a:ext cx="3529012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1885950" y="-52388"/>
            <a:ext cx="6142038" cy="4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cs-CZ" b="1">
                <a:solidFill>
                  <a:srgbClr val="00FFFF"/>
                </a:solidFill>
              </a:rPr>
              <a:t>Nerves and vessels of the forearm</a:t>
            </a:r>
            <a:endParaRPr lang="cs-CZ">
              <a:solidFill>
                <a:srgbClr val="00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Vascular Structures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US" sz="2800" dirty="0"/>
          </a:p>
          <a:p>
            <a:endParaRPr lang="en-US" sz="2800" dirty="0"/>
          </a:p>
          <a:p>
            <a:r>
              <a:rPr lang="en-US" sz="2800" b="1" dirty="0" err="1">
                <a:solidFill>
                  <a:srgbClr val="FF0000"/>
                </a:solidFill>
              </a:rPr>
              <a:t>Ulnar</a:t>
            </a:r>
            <a:r>
              <a:rPr lang="en-US" sz="2800" b="1" dirty="0">
                <a:solidFill>
                  <a:srgbClr val="FF0000"/>
                </a:solidFill>
              </a:rPr>
              <a:t> artery</a:t>
            </a:r>
          </a:p>
          <a:p>
            <a:pPr lvl="1"/>
            <a:r>
              <a:rPr lang="en-US" sz="2400" dirty="0"/>
              <a:t>Originates at radial head, continues medially down forearm</a:t>
            </a:r>
          </a:p>
        </p:txBody>
      </p:sp>
      <p:pic>
        <p:nvPicPr>
          <p:cNvPr id="54278" name="Picture 6" descr="ulnar art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676400"/>
            <a:ext cx="303530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C000"/>
                </a:solidFill>
              </a:rPr>
              <a:t>Ulnar Nerve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lvl="1"/>
            <a:r>
              <a:rPr lang="en-US" sz="2000" dirty="0" smtClean="0"/>
              <a:t>Courses </a:t>
            </a:r>
            <a:r>
              <a:rPr lang="en-US" sz="2000" dirty="0"/>
              <a:t>in </a:t>
            </a:r>
            <a:r>
              <a:rPr lang="en-US" sz="2000" dirty="0" err="1"/>
              <a:t>cubital</a:t>
            </a:r>
            <a:r>
              <a:rPr lang="en-US" sz="2000" dirty="0"/>
              <a:t> tunnel posterior to medial </a:t>
            </a:r>
            <a:r>
              <a:rPr lang="en-US" sz="2000" dirty="0" err="1"/>
              <a:t>epicondyle</a:t>
            </a:r>
            <a:endParaRPr lang="en-US" sz="2000" dirty="0"/>
          </a:p>
          <a:p>
            <a:pPr lvl="1"/>
            <a:r>
              <a:rPr lang="en-US" sz="2000" dirty="0"/>
              <a:t>Superficial and susceptible to compression or entrapment</a:t>
            </a:r>
          </a:p>
          <a:p>
            <a:pPr lvl="1"/>
            <a:r>
              <a:rPr lang="en-US" sz="2000" dirty="0"/>
              <a:t>Courses down medial forearm to hand/wrist distribution</a:t>
            </a:r>
          </a:p>
          <a:p>
            <a:pPr lvl="1"/>
            <a:r>
              <a:rPr lang="en-US" sz="2000" dirty="0"/>
              <a:t>Sensory distribution is pad of little finger</a:t>
            </a:r>
          </a:p>
        </p:txBody>
      </p:sp>
      <p:pic>
        <p:nvPicPr>
          <p:cNvPr id="64518" name="Picture 6" descr="cubital tunne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1700" y="2425700"/>
            <a:ext cx="3683000" cy="3225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</a:rPr>
              <a:t>Radial artery</a:t>
            </a:r>
          </a:p>
          <a:p>
            <a:pPr lvl="1"/>
            <a:r>
              <a:rPr lang="en-US" sz="2400" dirty="0"/>
              <a:t>Originates at radial head, emerges from </a:t>
            </a:r>
            <a:r>
              <a:rPr lang="en-US" sz="2400" dirty="0" err="1"/>
              <a:t>antecubital</a:t>
            </a:r>
            <a:r>
              <a:rPr lang="en-US" sz="2400" dirty="0"/>
              <a:t> </a:t>
            </a:r>
            <a:r>
              <a:rPr lang="en-US" sz="2400" dirty="0" err="1"/>
              <a:t>fossa</a:t>
            </a:r>
            <a:r>
              <a:rPr lang="en-US" sz="2400" dirty="0"/>
              <a:t> between </a:t>
            </a:r>
            <a:r>
              <a:rPr lang="en-US" sz="2400" dirty="0" err="1"/>
              <a:t>brachioradialis</a:t>
            </a:r>
            <a:r>
              <a:rPr lang="en-US" sz="2400" dirty="0"/>
              <a:t> and </a:t>
            </a:r>
            <a:r>
              <a:rPr lang="en-US" sz="2400" dirty="0" err="1"/>
              <a:t>pronator</a:t>
            </a:r>
            <a:r>
              <a:rPr lang="en-US" sz="2400" dirty="0"/>
              <a:t> </a:t>
            </a:r>
            <a:r>
              <a:rPr lang="en-US" sz="2400" dirty="0" err="1"/>
              <a:t>teres</a:t>
            </a:r>
            <a:r>
              <a:rPr lang="en-US" sz="2400" dirty="0"/>
              <a:t> muscles</a:t>
            </a:r>
          </a:p>
          <a:p>
            <a:pPr lvl="1"/>
            <a:r>
              <a:rPr lang="en-US" sz="2400" dirty="0"/>
              <a:t>Continues laterally along forearm deep to </a:t>
            </a:r>
            <a:r>
              <a:rPr lang="en-US" sz="2400" dirty="0" err="1"/>
              <a:t>brachioradialis</a:t>
            </a:r>
            <a:r>
              <a:rPr lang="en-US" sz="2400" dirty="0"/>
              <a:t> muscle</a:t>
            </a:r>
          </a:p>
        </p:txBody>
      </p:sp>
      <p:pic>
        <p:nvPicPr>
          <p:cNvPr id="52231" name="Picture 7" descr="radial and ulnar arteri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1981200"/>
            <a:ext cx="2611438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RADIAL  BED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dirty="0" smtClean="0"/>
              <a:t>     Posterior relations of Radial artery in Forearm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Biceps tendon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Supinator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Insersion</a:t>
            </a:r>
            <a:r>
              <a:rPr lang="en-US" dirty="0" smtClean="0"/>
              <a:t> of </a:t>
            </a:r>
            <a:r>
              <a:rPr lang="en-US" dirty="0" err="1" smtClean="0"/>
              <a:t>Pronator</a:t>
            </a:r>
            <a:r>
              <a:rPr lang="en-US" dirty="0" smtClean="0"/>
              <a:t> </a:t>
            </a:r>
            <a:r>
              <a:rPr lang="en-US" dirty="0" err="1" smtClean="0"/>
              <a:t>teres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Flexor </a:t>
            </a:r>
            <a:r>
              <a:rPr lang="en-US" dirty="0" err="1" smtClean="0"/>
              <a:t>digitorum</a:t>
            </a:r>
            <a:r>
              <a:rPr lang="en-US" dirty="0" smtClean="0"/>
              <a:t> </a:t>
            </a:r>
            <a:r>
              <a:rPr lang="en-US" dirty="0" err="1" smtClean="0"/>
              <a:t>superficilais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Flexor </a:t>
            </a:r>
            <a:r>
              <a:rPr lang="en-US" dirty="0" err="1" smtClean="0"/>
              <a:t>pollicis</a:t>
            </a:r>
            <a:r>
              <a:rPr lang="en-US" dirty="0" smtClean="0"/>
              <a:t> </a:t>
            </a:r>
            <a:r>
              <a:rPr lang="en-US" dirty="0" err="1" smtClean="0"/>
              <a:t>longus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Pronator</a:t>
            </a:r>
            <a:r>
              <a:rPr lang="en-US" dirty="0" smtClean="0"/>
              <a:t> </a:t>
            </a:r>
            <a:r>
              <a:rPr lang="en-US" dirty="0" err="1" smtClean="0"/>
              <a:t>quadratus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Lower end of radius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Clinical Anatomy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Carrying </a:t>
            </a:r>
            <a:r>
              <a:rPr lang="en-US" b="1" dirty="0"/>
              <a:t>Angle/</a:t>
            </a:r>
            <a:r>
              <a:rPr lang="en-US" b="1" dirty="0" err="1"/>
              <a:t>Cubitus</a:t>
            </a:r>
            <a:r>
              <a:rPr lang="en-US" b="1" dirty="0"/>
              <a:t> </a:t>
            </a:r>
            <a:r>
              <a:rPr lang="en-US" b="1" dirty="0" err="1"/>
              <a:t>Valgus</a:t>
            </a:r>
            <a:endParaRPr lang="en-US" b="1" dirty="0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Formed by long axis of humerus and midline of forearm</a:t>
            </a:r>
          </a:p>
          <a:p>
            <a:pPr>
              <a:lnSpc>
                <a:spcPct val="90000"/>
              </a:lnSpc>
            </a:pPr>
            <a:r>
              <a:rPr lang="en-US" sz="2800"/>
              <a:t>Male norms – 11-14 degrees</a:t>
            </a:r>
          </a:p>
          <a:p>
            <a:pPr>
              <a:lnSpc>
                <a:spcPct val="90000"/>
              </a:lnSpc>
            </a:pPr>
            <a:r>
              <a:rPr lang="en-US" sz="2800"/>
              <a:t>Female norms – 13-16 degrees</a:t>
            </a:r>
          </a:p>
          <a:p>
            <a:pPr>
              <a:lnSpc>
                <a:spcPct val="90000"/>
              </a:lnSpc>
            </a:pPr>
            <a:r>
              <a:rPr lang="en-US" sz="2800"/>
              <a:t>Larger angles are considered abnormal</a:t>
            </a:r>
          </a:p>
        </p:txBody>
      </p:sp>
      <p:pic>
        <p:nvPicPr>
          <p:cNvPr id="33798" name="Picture 6" descr="cubitus valg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35575" y="1981200"/>
            <a:ext cx="2633663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1125538"/>
            <a:ext cx="5400675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3203575" y="476250"/>
            <a:ext cx="31842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Carpal tunnel</a:t>
            </a:r>
          </a:p>
        </p:txBody>
      </p:sp>
      <p:sp>
        <p:nvSpPr>
          <p:cNvPr id="185349" name="Text Box 5"/>
          <p:cNvSpPr txBox="1">
            <a:spLocks noChangeArrowheads="1"/>
          </p:cNvSpPr>
          <p:nvPr/>
        </p:nvSpPr>
        <p:spPr bwMode="auto">
          <a:xfrm>
            <a:off x="1763713" y="4581525"/>
            <a:ext cx="62118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Palmar carpal tendinous sheaths:</a:t>
            </a:r>
          </a:p>
          <a:p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Common flexor sheath </a:t>
            </a:r>
          </a:p>
          <a:p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Tendinous sheath of flexor carpi radialis</a:t>
            </a:r>
          </a:p>
          <a:p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Tendinous sheath of flexor pollicis longus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tIns="40074"/>
          <a:lstStyle/>
          <a:p>
            <a:pPr algn="ctr"/>
            <a:r>
              <a:rPr lang="en-IN" b="1" dirty="0" smtClean="0">
                <a:solidFill>
                  <a:srgbClr val="7030A0"/>
                </a:solidFill>
              </a:rPr>
              <a:t>Carpal Tunnel Syndrome</a:t>
            </a:r>
            <a:endParaRPr lang="en-IN" b="1" dirty="0">
              <a:solidFill>
                <a:srgbClr val="7030A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451" y="1425151"/>
            <a:ext cx="8014575" cy="532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6783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tIns="40074"/>
          <a:lstStyle/>
          <a:p>
            <a:endParaRPr lang="en-I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860" y="304008"/>
            <a:ext cx="8985603" cy="53361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234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28600" y="1295400"/>
            <a:ext cx="868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</a:pPr>
            <a:r>
              <a:rPr lang="en-US" dirty="0">
                <a:solidFill>
                  <a:srgbClr val="FFCC99"/>
                </a:solidFill>
              </a:rPr>
              <a:t>COMMON ORIGIN : </a:t>
            </a:r>
            <a:r>
              <a:rPr lang="en-US" dirty="0">
                <a:solidFill>
                  <a:schemeClr val="bg1"/>
                </a:solidFill>
              </a:rPr>
              <a:t>From medial </a:t>
            </a:r>
            <a:r>
              <a:rPr lang="en-US" dirty="0" err="1">
                <a:solidFill>
                  <a:schemeClr val="bg1"/>
                </a:solidFill>
              </a:rPr>
              <a:t>epicondyle</a:t>
            </a:r>
            <a:r>
              <a:rPr lang="en-US" dirty="0">
                <a:solidFill>
                  <a:schemeClr val="bg1"/>
                </a:solidFill>
              </a:rPr>
              <a:t> of </a:t>
            </a:r>
            <a:r>
              <a:rPr lang="en-US" dirty="0" err="1">
                <a:solidFill>
                  <a:schemeClr val="bg1"/>
                </a:solidFill>
              </a:rPr>
              <a:t>humerus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9144000" cy="1114425"/>
            <a:chOff x="0" y="0"/>
            <a:chExt cx="5760" cy="702"/>
          </a:xfrm>
        </p:grpSpPr>
        <p:sp>
          <p:nvSpPr>
            <p:cNvPr id="4100" name="Text Box 4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702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CC3300">
                    <a:gamma/>
                    <a:shade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280000"/>
                </a:lnSpc>
                <a:spcBef>
                  <a:spcPct val="50000"/>
                </a:spcBef>
              </a:pPr>
              <a:endParaRPr lang="en-US" i="1" u="sng">
                <a:solidFill>
                  <a:schemeClr val="bg1"/>
                </a:solidFill>
              </a:endParaRPr>
            </a:p>
          </p:txBody>
        </p:sp>
        <p:sp>
          <p:nvSpPr>
            <p:cNvPr id="4101" name="Text Box 5"/>
            <p:cNvSpPr txBox="1">
              <a:spLocks noChangeArrowheads="1"/>
            </p:cNvSpPr>
            <p:nvPr/>
          </p:nvSpPr>
          <p:spPr bwMode="auto">
            <a:xfrm>
              <a:off x="480" y="96"/>
              <a:ext cx="4848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en-US" i="1">
                  <a:solidFill>
                    <a:schemeClr val="bg1"/>
                  </a:solidFill>
                  <a:effectLst>
                    <a:outerShdw blurRad="38100" dist="38100" dir="2700000" algn="tl">
                      <a:srgbClr val="808080"/>
                    </a:outerShdw>
                  </a:effectLst>
                </a:rPr>
                <a:t>SUPERFICIAL MUSCLES : FRONT OF FOREARM</a:t>
              </a:r>
              <a:endParaRPr lang="en-US"/>
            </a:p>
          </p:txBody>
        </p:sp>
      </p:grp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lum bright="-18000" contrast="6000"/>
          </a:blip>
          <a:srcRect t="77895"/>
          <a:stretch>
            <a:fillRect/>
          </a:stretch>
        </p:blipFill>
        <p:spPr bwMode="auto">
          <a:xfrm>
            <a:off x="304800" y="2373313"/>
            <a:ext cx="8534400" cy="3570287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/>
          </a:ln>
          <a:effectLst/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533400" y="6096000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i="1">
                <a:solidFill>
                  <a:srgbClr val="FF9966"/>
                </a:solidFill>
              </a:rPr>
              <a:t>Distal humerus (anterior view)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/>
          <p:cNvPicPr>
            <a:picLocks noChangeAspect="1" noChangeArrowheads="1"/>
          </p:cNvPicPr>
          <p:nvPr/>
        </p:nvPicPr>
        <p:blipFill>
          <a:blip r:embed="rId2" cstate="print"/>
          <a:srcRect l="42610" t="28342" r="32275" b="19489"/>
          <a:stretch>
            <a:fillRect/>
          </a:stretch>
        </p:blipFill>
        <p:spPr bwMode="auto">
          <a:xfrm>
            <a:off x="3995738" y="260350"/>
            <a:ext cx="4679950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376238" y="461963"/>
            <a:ext cx="3548062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cs-CZ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Flexor retinaculum</a:t>
            </a:r>
          </a:p>
          <a:p>
            <a:endParaRPr lang="cs-CZ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cs-CZ" dirty="0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Palmar carpal tendinous sheaths:</a:t>
            </a:r>
          </a:p>
          <a:p>
            <a:endParaRPr lang="cs-CZ" dirty="0">
              <a:solidFill>
                <a:srgbClr val="FFCC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Tendinous sheath of flexor pollicis longus</a:t>
            </a:r>
          </a:p>
          <a:p>
            <a:endParaRPr lang="cs-CZ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Tendinous sheath of flxor carpi radialis</a:t>
            </a:r>
          </a:p>
          <a:p>
            <a:endParaRPr lang="cs-CZ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Common flexor sheath</a:t>
            </a:r>
          </a:p>
          <a:p>
            <a:endParaRPr lang="cs-CZ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cs-CZ" dirty="0">
                <a:solidFill>
                  <a:srgbClr val="FFCC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Fibrous and synovial sheaths of digits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4267200" cy="762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Surface Anatomy of Upper Limb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0"/>
            <a:ext cx="4495800" cy="6858000"/>
          </a:xfrm>
        </p:spPr>
        <p:txBody>
          <a:bodyPr/>
          <a:lstStyle/>
          <a:p>
            <a:r>
              <a:rPr lang="en-US" sz="2800" dirty="0"/>
              <a:t>Carpal Tunnel</a:t>
            </a:r>
          </a:p>
          <a:p>
            <a:pPr lvl="1"/>
            <a:r>
              <a:rPr lang="en-US" sz="2400" dirty="0"/>
              <a:t>Carpals concave </a:t>
            </a:r>
            <a:r>
              <a:rPr lang="en-US" sz="2400" dirty="0" err="1"/>
              <a:t>anteriorly</a:t>
            </a:r>
            <a:endParaRPr lang="en-US" sz="2400" dirty="0"/>
          </a:p>
          <a:p>
            <a:pPr lvl="1"/>
            <a:r>
              <a:rPr lang="en-US" sz="2400" dirty="0"/>
              <a:t>Carpal ligament covers it</a:t>
            </a:r>
          </a:p>
          <a:p>
            <a:pPr lvl="1"/>
            <a:r>
              <a:rPr lang="en-US" sz="2400" dirty="0"/>
              <a:t>Contains: long tendons, Median nerve</a:t>
            </a:r>
          </a:p>
          <a:p>
            <a:pPr lvl="1"/>
            <a:r>
              <a:rPr lang="en-US" sz="2400" dirty="0"/>
              <a:t>Inflammation of tendons = compression of Median nerve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Anatomical Snuffbox</a:t>
            </a:r>
          </a:p>
          <a:p>
            <a:pPr lvl="1"/>
            <a:r>
              <a:rPr lang="en-US" sz="2400" dirty="0"/>
              <a:t>Lateral = E. </a:t>
            </a:r>
            <a:r>
              <a:rPr lang="en-US" sz="2400" dirty="0" err="1"/>
              <a:t>pollicis</a:t>
            </a:r>
            <a:r>
              <a:rPr lang="en-US" sz="2400" dirty="0"/>
              <a:t> </a:t>
            </a:r>
            <a:r>
              <a:rPr lang="en-US" sz="2400" dirty="0" err="1"/>
              <a:t>brevis</a:t>
            </a:r>
            <a:endParaRPr lang="en-US" sz="2400" dirty="0"/>
          </a:p>
          <a:p>
            <a:pPr lvl="1"/>
            <a:r>
              <a:rPr lang="en-US" sz="2400" dirty="0"/>
              <a:t>Medial = E. </a:t>
            </a:r>
            <a:r>
              <a:rPr lang="en-US" sz="2400" dirty="0" err="1"/>
              <a:t>pollicis</a:t>
            </a:r>
            <a:r>
              <a:rPr lang="en-US" sz="2400" dirty="0"/>
              <a:t> </a:t>
            </a:r>
            <a:r>
              <a:rPr lang="en-US" sz="2400" dirty="0" err="1"/>
              <a:t>longus</a:t>
            </a:r>
            <a:endParaRPr lang="en-US" sz="2400" dirty="0"/>
          </a:p>
          <a:p>
            <a:pPr lvl="1"/>
            <a:r>
              <a:rPr lang="en-US" sz="2400" dirty="0"/>
              <a:t>Floor = </a:t>
            </a:r>
            <a:r>
              <a:rPr lang="en-US" sz="2400" dirty="0" err="1"/>
              <a:t>scaphoid</a:t>
            </a:r>
            <a:r>
              <a:rPr lang="en-US" sz="2400" dirty="0"/>
              <a:t>, </a:t>
            </a:r>
            <a:r>
              <a:rPr lang="en-US" sz="2400" dirty="0" err="1"/>
              <a:t>styloid</a:t>
            </a:r>
            <a:r>
              <a:rPr lang="en-US" sz="2400" dirty="0"/>
              <a:t> of radius</a:t>
            </a:r>
          </a:p>
          <a:p>
            <a:pPr lvl="1"/>
            <a:r>
              <a:rPr lang="en-US" sz="2400" dirty="0"/>
              <a:t>Contains Radial Artery (pulse)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81000" y="59436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749</a:t>
            </a:r>
          </a:p>
        </p:txBody>
      </p:sp>
      <p:pic>
        <p:nvPicPr>
          <p:cNvPr id="20487" name="Picture 7" descr="Snuffbox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2166938"/>
            <a:ext cx="3810000" cy="2676525"/>
          </a:xfrm>
          <a:noFill/>
          <a:ln/>
        </p:spPr>
      </p:pic>
      <p:sp>
        <p:nvSpPr>
          <p:cNvPr id="20488" name="Oval 8"/>
          <p:cNvSpPr>
            <a:spLocks noChangeArrowheads="1"/>
          </p:cNvSpPr>
          <p:nvPr/>
        </p:nvSpPr>
        <p:spPr bwMode="auto">
          <a:xfrm>
            <a:off x="2667000" y="2971800"/>
            <a:ext cx="1066800" cy="1447800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>
            <a:off x="3733800" y="3657600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uild="p" bldLvl="5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pPr algn="ctr"/>
            <a:r>
              <a:rPr lang="en-US" sz="4000" b="1" dirty="0"/>
              <a:t>Gunstock Deformity/</a:t>
            </a:r>
            <a:r>
              <a:rPr lang="en-US" sz="4000" b="1" dirty="0" err="1"/>
              <a:t>Cubitus</a:t>
            </a:r>
            <a:r>
              <a:rPr lang="en-US" sz="4000" b="1" dirty="0"/>
              <a:t> </a:t>
            </a:r>
            <a:r>
              <a:rPr lang="en-US" sz="4000" b="1" dirty="0" err="1"/>
              <a:t>Varus</a:t>
            </a:r>
            <a:endParaRPr lang="en-US" sz="4000" b="1" dirty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US" sz="2800"/>
          </a:p>
          <a:p>
            <a:pPr>
              <a:buFontTx/>
              <a:buNone/>
            </a:pPr>
            <a:endParaRPr lang="en-US" sz="2800"/>
          </a:p>
          <a:p>
            <a:r>
              <a:rPr lang="en-US" sz="2800"/>
              <a:t>Usually develops secondary to condylar humerus fracture</a:t>
            </a:r>
          </a:p>
        </p:txBody>
      </p:sp>
      <p:pic>
        <p:nvPicPr>
          <p:cNvPr id="35845" name="Picture 5" descr="cubitus var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00600" y="1981200"/>
            <a:ext cx="3048000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071563"/>
          </a:xfrm>
        </p:spPr>
        <p:txBody>
          <a:bodyPr/>
          <a:lstStyle/>
          <a:p>
            <a:pPr algn="ctr"/>
            <a:r>
              <a:rPr lang="en-US" b="1" smtClean="0">
                <a:solidFill>
                  <a:srgbClr val="0070C0"/>
                </a:solidFill>
              </a:rPr>
              <a:t>THANK  YOU</a:t>
            </a:r>
          </a:p>
        </p:txBody>
      </p:sp>
      <p:pic>
        <p:nvPicPr>
          <p:cNvPr id="51203" name="Picture 2" descr="C:\Users\DELL_2\Desktop\thx\images (9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7650" y="1428750"/>
            <a:ext cx="8539163" cy="5334000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5 SUPERFICIAL  MUSCLES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Pronator</a:t>
            </a:r>
            <a:r>
              <a:rPr lang="en-US" dirty="0" smtClean="0"/>
              <a:t> </a:t>
            </a:r>
            <a:r>
              <a:rPr lang="en-US" dirty="0" err="1" smtClean="0"/>
              <a:t>Teres</a:t>
            </a:r>
            <a:r>
              <a:rPr lang="en-US" dirty="0" smtClean="0"/>
              <a:t> -                             PT</a:t>
            </a:r>
          </a:p>
          <a:p>
            <a:pPr marL="514350" indent="-514350">
              <a:buAutoNum type="arabicPeriod"/>
            </a:pPr>
            <a:r>
              <a:rPr lang="en-US" dirty="0" smtClean="0"/>
              <a:t>Flexor </a:t>
            </a:r>
            <a:r>
              <a:rPr lang="en-US" dirty="0" err="1" smtClean="0"/>
              <a:t>carpi</a:t>
            </a:r>
            <a:r>
              <a:rPr lang="en-US" dirty="0" smtClean="0"/>
              <a:t> </a:t>
            </a:r>
            <a:r>
              <a:rPr lang="en-US" dirty="0" err="1" smtClean="0"/>
              <a:t>Radialis</a:t>
            </a:r>
            <a:r>
              <a:rPr lang="en-US" dirty="0" smtClean="0"/>
              <a:t> --                  FCR</a:t>
            </a:r>
          </a:p>
          <a:p>
            <a:pPr marL="514350" indent="-514350">
              <a:buAutoNum type="arabicPeriod"/>
            </a:pPr>
            <a:r>
              <a:rPr lang="en-US" dirty="0" smtClean="0"/>
              <a:t>Palmaris </a:t>
            </a:r>
            <a:r>
              <a:rPr lang="en-US" dirty="0" err="1" smtClean="0"/>
              <a:t>Longus</a:t>
            </a:r>
            <a:r>
              <a:rPr lang="en-US" dirty="0" smtClean="0"/>
              <a:t> --                         PL</a:t>
            </a:r>
          </a:p>
          <a:p>
            <a:pPr marL="514350" indent="-514350">
              <a:buAutoNum type="arabicPeriod"/>
            </a:pPr>
            <a:r>
              <a:rPr lang="en-US" dirty="0" smtClean="0"/>
              <a:t>Flexor </a:t>
            </a:r>
            <a:r>
              <a:rPr lang="en-US" dirty="0" err="1" smtClean="0"/>
              <a:t>carpi</a:t>
            </a:r>
            <a:r>
              <a:rPr lang="en-US" dirty="0" smtClean="0"/>
              <a:t> </a:t>
            </a:r>
            <a:r>
              <a:rPr lang="en-US" dirty="0" err="1" smtClean="0"/>
              <a:t>ulnaris</a:t>
            </a:r>
            <a:r>
              <a:rPr lang="en-US" dirty="0" smtClean="0"/>
              <a:t>  --                    FCU</a:t>
            </a:r>
          </a:p>
          <a:p>
            <a:pPr marL="514350" indent="-514350">
              <a:buAutoNum type="arabicPeriod"/>
            </a:pPr>
            <a:r>
              <a:rPr lang="en-US" dirty="0" smtClean="0"/>
              <a:t>Flexor </a:t>
            </a:r>
            <a:r>
              <a:rPr lang="en-US" dirty="0" err="1" smtClean="0"/>
              <a:t>Digitorum</a:t>
            </a:r>
            <a:r>
              <a:rPr lang="en-US" dirty="0" smtClean="0"/>
              <a:t> </a:t>
            </a:r>
            <a:r>
              <a:rPr lang="en-US" dirty="0" err="1" smtClean="0"/>
              <a:t>Superficialis</a:t>
            </a:r>
            <a:r>
              <a:rPr lang="en-US" dirty="0" smtClean="0"/>
              <a:t>  -- FDS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3 DEEP  MUSCLES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Flexor </a:t>
            </a:r>
            <a:r>
              <a:rPr lang="en-US" dirty="0" err="1" smtClean="0"/>
              <a:t>Digitorum</a:t>
            </a:r>
            <a:r>
              <a:rPr lang="en-US" dirty="0" smtClean="0"/>
              <a:t> </a:t>
            </a:r>
            <a:r>
              <a:rPr lang="en-US" dirty="0" err="1" smtClean="0"/>
              <a:t>Profundus</a:t>
            </a:r>
            <a:r>
              <a:rPr lang="en-US" dirty="0" smtClean="0"/>
              <a:t> --     FDP</a:t>
            </a:r>
          </a:p>
          <a:p>
            <a:pPr marL="514350" indent="-514350">
              <a:buAutoNum type="arabicPeriod"/>
            </a:pPr>
            <a:r>
              <a:rPr lang="en-US" dirty="0" smtClean="0"/>
              <a:t>Flexor </a:t>
            </a:r>
            <a:r>
              <a:rPr lang="en-US" dirty="0" err="1" smtClean="0"/>
              <a:t>Pollicis</a:t>
            </a:r>
            <a:r>
              <a:rPr lang="en-US" dirty="0" smtClean="0"/>
              <a:t> </a:t>
            </a:r>
            <a:r>
              <a:rPr lang="en-US" dirty="0" err="1" smtClean="0"/>
              <a:t>Longus</a:t>
            </a:r>
            <a:r>
              <a:rPr lang="en-US" dirty="0" smtClean="0"/>
              <a:t> --                FPL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Pronator</a:t>
            </a:r>
            <a:r>
              <a:rPr lang="en-US" dirty="0" smtClean="0"/>
              <a:t> </a:t>
            </a:r>
            <a:r>
              <a:rPr lang="en-US" dirty="0" err="1" smtClean="0"/>
              <a:t>Quadratus</a:t>
            </a:r>
            <a:r>
              <a:rPr lang="en-US" dirty="0" smtClean="0"/>
              <a:t>    --                PQ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839200" cy="12954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990000"/>
                </a:solidFill>
              </a:rPr>
              <a:t>Muscles of the Forearm: Anterior Compartment</a:t>
            </a:r>
          </a:p>
        </p:txBody>
      </p:sp>
      <p:sp>
        <p:nvSpPr>
          <p:cNvPr id="31437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667000"/>
            <a:ext cx="3200400" cy="3886200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These muscles are primarily flexors of the wrist and fingers</a:t>
            </a:r>
          </a:p>
        </p:txBody>
      </p:sp>
      <p:pic>
        <p:nvPicPr>
          <p:cNvPr id="314372" name="Picture 4" descr="10-15abc_AntArmMus_a.jpg                                       00022699Macintosh HD                   ABA78158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143000"/>
            <a:ext cx="4935538" cy="5715000"/>
          </a:xfrm>
          <a:prstGeom prst="rect">
            <a:avLst/>
          </a:prstGeom>
          <a:noFill/>
        </p:spPr>
      </p:pic>
      <p:sp>
        <p:nvSpPr>
          <p:cNvPr id="314373" name="Text Box 5"/>
          <p:cNvSpPr txBox="1">
            <a:spLocks noChangeArrowheads="1"/>
          </p:cNvSpPr>
          <p:nvPr/>
        </p:nvSpPr>
        <p:spPr bwMode="auto">
          <a:xfrm>
            <a:off x="7696200" y="6507163"/>
            <a:ext cx="1219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1200"/>
              <a:t>Figure 10.15a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0" grpId="0" autoUpdateAnimBg="0"/>
      <p:bldP spid="314371" grpId="0" build="p" autoUpdateAnimBg="0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predlokti 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638"/>
            <a:ext cx="9144000" cy="690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PREDLO~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875" y="549275"/>
            <a:ext cx="2357438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7713" y="549275"/>
            <a:ext cx="2463800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54" name="Text Box 6"/>
          <p:cNvSpPr txBox="1">
            <a:spLocks noChangeArrowheads="1"/>
          </p:cNvSpPr>
          <p:nvPr/>
        </p:nvSpPr>
        <p:spPr bwMode="auto">
          <a:xfrm>
            <a:off x="2679700" y="92075"/>
            <a:ext cx="434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Muscles of the forearm</a:t>
            </a:r>
            <a:endParaRPr lang="cs-CZ">
              <a:solidFill>
                <a:srgbClr val="00FFFF"/>
              </a:solidFill>
            </a:endParaRPr>
          </a:p>
        </p:txBody>
      </p:sp>
      <p:sp>
        <p:nvSpPr>
          <p:cNvPr id="181256" name="Text Box 8"/>
          <p:cNvSpPr txBox="1">
            <a:spLocks noChangeArrowheads="1"/>
          </p:cNvSpPr>
          <p:nvPr/>
        </p:nvSpPr>
        <p:spPr bwMode="auto">
          <a:xfrm>
            <a:off x="2751138" y="566738"/>
            <a:ext cx="1604962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cs-CZ" sz="2800" baseline="30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</a:t>
            </a:r>
            <a:r>
              <a:rPr lang="cs-CZ" baseline="30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layer:</a:t>
            </a:r>
          </a:p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(common head)</a:t>
            </a:r>
          </a:p>
          <a:p>
            <a:pPr>
              <a:defRPr/>
            </a:pPr>
            <a:endParaRPr lang="cs-CZ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PT,</a:t>
            </a:r>
          </a:p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FCR</a:t>
            </a:r>
          </a:p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PL,</a:t>
            </a:r>
          </a:p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FCU</a:t>
            </a:r>
          </a:p>
          <a:p>
            <a:pPr>
              <a:defRPr/>
            </a:pPr>
            <a:endParaRPr lang="cs-CZ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1257" name="Text Box 9"/>
          <p:cNvSpPr txBox="1">
            <a:spLocks noChangeArrowheads="1"/>
          </p:cNvSpPr>
          <p:nvPr/>
        </p:nvSpPr>
        <p:spPr bwMode="auto">
          <a:xfrm>
            <a:off x="7164388" y="450850"/>
            <a:ext cx="1711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cs-CZ" baseline="30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nd</a:t>
            </a: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layer:</a:t>
            </a:r>
          </a:p>
          <a:p>
            <a:pPr>
              <a:defRPr/>
            </a:pPr>
            <a:r>
              <a:rPr lang="cs-CZ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</TotalTime>
  <Words>1219</Words>
  <Application>Microsoft Office PowerPoint</Application>
  <PresentationFormat>On-screen Show (4:3)</PresentationFormat>
  <Paragraphs>264</Paragraphs>
  <Slides>43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Flow</vt:lpstr>
      <vt:lpstr>Image</vt:lpstr>
      <vt:lpstr>GROSS  ANATOMY FRONT  OF  forearm </vt:lpstr>
      <vt:lpstr>CONTENTS  OF  FOEARM</vt:lpstr>
      <vt:lpstr>Muscles of forearm: Cross wrist + finger          joints, moves hand</vt:lpstr>
      <vt:lpstr>Slide 4</vt:lpstr>
      <vt:lpstr>5 SUPERFICIAL  MUSCLES</vt:lpstr>
      <vt:lpstr>3 DEEP  MUSCLES</vt:lpstr>
      <vt:lpstr>Muscles of the Forearm: Anterior Compartment</vt:lpstr>
      <vt:lpstr>Slide 8</vt:lpstr>
      <vt:lpstr>Slide 9</vt:lpstr>
      <vt:lpstr>Anterior Compartment Forearm</vt:lpstr>
      <vt:lpstr>Pronator  Teres</vt:lpstr>
      <vt:lpstr>Flexor Carpi Radialis</vt:lpstr>
      <vt:lpstr>Palmaris  Longus</vt:lpstr>
      <vt:lpstr>Flexor Carpi Ulnaris</vt:lpstr>
      <vt:lpstr>Slide 15</vt:lpstr>
      <vt:lpstr>Flexor Digitorum Superficialis</vt:lpstr>
      <vt:lpstr>Muscles of the Forearm: Anterior Compartment</vt:lpstr>
      <vt:lpstr>Innervation of Anterior Compartment-Forearm Muscles</vt:lpstr>
      <vt:lpstr>Slide 19</vt:lpstr>
      <vt:lpstr>Slide 20</vt:lpstr>
      <vt:lpstr>Flexor Digitorum Profundus</vt:lpstr>
      <vt:lpstr>FDP</vt:lpstr>
      <vt:lpstr>Flexor Pollicus Longus</vt:lpstr>
      <vt:lpstr>Pronator Quadratus</vt:lpstr>
      <vt:lpstr>Slide 25</vt:lpstr>
      <vt:lpstr>Anterior Interosseous Nerve</vt:lpstr>
      <vt:lpstr>Ulnar Nerve</vt:lpstr>
      <vt:lpstr>Slide 28</vt:lpstr>
      <vt:lpstr>Innervation of Anterior Compartment-Forearm Muscles</vt:lpstr>
      <vt:lpstr>Slide 30</vt:lpstr>
      <vt:lpstr>Slide 31</vt:lpstr>
      <vt:lpstr>Vascular Structures</vt:lpstr>
      <vt:lpstr>Ulnar Nerve</vt:lpstr>
      <vt:lpstr>Slide 34</vt:lpstr>
      <vt:lpstr>RADIAL  BED</vt:lpstr>
      <vt:lpstr>Clinical Anatomy Carrying Angle/Cubitus Valgus</vt:lpstr>
      <vt:lpstr>Slide 37</vt:lpstr>
      <vt:lpstr>Carpal Tunnel Syndrome</vt:lpstr>
      <vt:lpstr>Slide 39</vt:lpstr>
      <vt:lpstr>Slide 40</vt:lpstr>
      <vt:lpstr>Surface Anatomy of Upper Limb</vt:lpstr>
      <vt:lpstr>Gunstock Deformity/Cubitus Varus</vt:lpstr>
      <vt:lpstr>THANK 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43</cp:revision>
  <dcterms:created xsi:type="dcterms:W3CDTF">2006-08-16T00:00:00Z</dcterms:created>
  <dcterms:modified xsi:type="dcterms:W3CDTF">2025-07-28T05:48:13Z</dcterms:modified>
</cp:coreProperties>
</file>